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5"/>
  </p:notesMasterIdLst>
  <p:sldIdLst>
    <p:sldId id="266" r:id="rId2"/>
    <p:sldId id="267" r:id="rId3"/>
    <p:sldId id="272" r:id="rId4"/>
    <p:sldId id="347" r:id="rId5"/>
    <p:sldId id="310" r:id="rId6"/>
    <p:sldId id="311" r:id="rId7"/>
    <p:sldId id="312" r:id="rId8"/>
    <p:sldId id="313" r:id="rId9"/>
    <p:sldId id="263" r:id="rId10"/>
    <p:sldId id="314" r:id="rId11"/>
    <p:sldId id="268" r:id="rId12"/>
    <p:sldId id="273" r:id="rId13"/>
    <p:sldId id="262" r:id="rId14"/>
    <p:sldId id="348" r:id="rId15"/>
    <p:sldId id="315" r:id="rId16"/>
    <p:sldId id="316" r:id="rId17"/>
    <p:sldId id="265" r:id="rId18"/>
    <p:sldId id="317" r:id="rId19"/>
    <p:sldId id="256" r:id="rId20"/>
    <p:sldId id="257" r:id="rId21"/>
    <p:sldId id="258" r:id="rId22"/>
    <p:sldId id="269" r:id="rId23"/>
    <p:sldId id="270" r:id="rId24"/>
    <p:sldId id="349" r:id="rId25"/>
    <p:sldId id="318" r:id="rId26"/>
    <p:sldId id="319" r:id="rId27"/>
    <p:sldId id="320" r:id="rId28"/>
    <p:sldId id="321" r:id="rId29"/>
    <p:sldId id="271" r:id="rId30"/>
    <p:sldId id="274" r:id="rId31"/>
    <p:sldId id="276" r:id="rId32"/>
    <p:sldId id="259" r:id="rId33"/>
    <p:sldId id="260" r:id="rId34"/>
    <p:sldId id="261" r:id="rId35"/>
    <p:sldId id="277" r:id="rId36"/>
    <p:sldId id="278" r:id="rId37"/>
    <p:sldId id="279" r:id="rId38"/>
    <p:sldId id="280" r:id="rId39"/>
    <p:sldId id="281" r:id="rId40"/>
    <p:sldId id="264" r:id="rId41"/>
    <p:sldId id="282" r:id="rId42"/>
    <p:sldId id="350" r:id="rId43"/>
    <p:sldId id="322" r:id="rId44"/>
    <p:sldId id="323" r:id="rId45"/>
    <p:sldId id="324" r:id="rId46"/>
    <p:sldId id="325" r:id="rId47"/>
    <p:sldId id="328" r:id="rId48"/>
    <p:sldId id="329" r:id="rId49"/>
    <p:sldId id="283" r:id="rId50"/>
    <p:sldId id="284" r:id="rId51"/>
    <p:sldId id="285" r:id="rId52"/>
    <p:sldId id="286" r:id="rId53"/>
    <p:sldId id="287" r:id="rId54"/>
    <p:sldId id="288" r:id="rId55"/>
    <p:sldId id="289" r:id="rId56"/>
    <p:sldId id="351" r:id="rId57"/>
    <p:sldId id="335" r:id="rId58"/>
    <p:sldId id="336" r:id="rId59"/>
    <p:sldId id="331" r:id="rId60"/>
    <p:sldId id="332" r:id="rId61"/>
    <p:sldId id="333" r:id="rId62"/>
    <p:sldId id="334" r:id="rId63"/>
    <p:sldId id="337" r:id="rId64"/>
    <p:sldId id="338" r:id="rId65"/>
    <p:sldId id="291" r:id="rId66"/>
    <p:sldId id="292" r:id="rId67"/>
    <p:sldId id="293" r:id="rId68"/>
    <p:sldId id="294" r:id="rId69"/>
    <p:sldId id="295" r:id="rId70"/>
    <p:sldId id="296" r:id="rId71"/>
    <p:sldId id="352" r:id="rId72"/>
    <p:sldId id="339" r:id="rId73"/>
    <p:sldId id="340" r:id="rId74"/>
    <p:sldId id="341" r:id="rId75"/>
    <p:sldId id="342" r:id="rId76"/>
    <p:sldId id="297" r:id="rId77"/>
    <p:sldId id="298" r:id="rId78"/>
    <p:sldId id="299" r:id="rId79"/>
    <p:sldId id="300" r:id="rId80"/>
    <p:sldId id="301" r:id="rId81"/>
    <p:sldId id="302" r:id="rId82"/>
    <p:sldId id="303" r:id="rId83"/>
    <p:sldId id="304" r:id="rId84"/>
    <p:sldId id="305" r:id="rId85"/>
    <p:sldId id="306" r:id="rId86"/>
    <p:sldId id="353" r:id="rId87"/>
    <p:sldId id="343" r:id="rId88"/>
    <p:sldId id="344" r:id="rId89"/>
    <p:sldId id="345" r:id="rId90"/>
    <p:sldId id="346" r:id="rId91"/>
    <p:sldId id="307" r:id="rId92"/>
    <p:sldId id="308" r:id="rId93"/>
    <p:sldId id="309" r:id="rId94"/>
  </p:sldIdLst>
  <p:sldSz cx="11879263" cy="6840538"/>
  <p:notesSz cx="6858000" cy="12192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76150" autoAdjust="0"/>
  </p:normalViewPr>
  <p:slideViewPr>
    <p:cSldViewPr snapToGrid="0" snapToObjects="1">
      <p:cViewPr varScale="1">
        <p:scale>
          <a:sx n="111" d="100"/>
          <a:sy n="111" d="100"/>
        </p:scale>
        <p:origin x="666" y="102"/>
      </p:cViewPr>
      <p:guideLst/>
    </p:cSldViewPr>
  </p:slideViewPr>
  <p:notesTextViewPr>
    <p:cViewPr>
      <p:scale>
        <a:sx n="3" d="2"/>
        <a:sy n="3" d="2"/>
      </p:scale>
      <p:origin x="0" y="-5"/>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10752"/>
      </p:ext>
    </p:extLst>
  </p:cSld>
  <p:clrMap bg1="lt1" tx1="dk1" bg2="lt2" tx2="dk2" accent1="accent1" accent2="accent2" accent3="accent3" accent4="accent4" accent5="accent5" accent6="accent6" hlink="hlink" folHlink="folHlink"/>
  <p:notesStyle>
    <a:lvl1pPr marL="0" algn="l" defTabSz="898489" rtl="0" eaLnBrk="1" latinLnBrk="0" hangingPunct="1">
      <a:defRPr sz="1179" kern="1200">
        <a:solidFill>
          <a:schemeClr val="tx1"/>
        </a:solidFill>
        <a:latin typeface="+mn-lt"/>
        <a:ea typeface="+mn-ea"/>
        <a:cs typeface="+mn-cs"/>
      </a:defRPr>
    </a:lvl1pPr>
    <a:lvl2pPr marL="449245" algn="l" defTabSz="898489" rtl="0" eaLnBrk="1" latinLnBrk="0" hangingPunct="1">
      <a:defRPr sz="1179" kern="1200">
        <a:solidFill>
          <a:schemeClr val="tx1"/>
        </a:solidFill>
        <a:latin typeface="+mn-lt"/>
        <a:ea typeface="+mn-ea"/>
        <a:cs typeface="+mn-cs"/>
      </a:defRPr>
    </a:lvl2pPr>
    <a:lvl3pPr marL="898489" algn="l" defTabSz="898489" rtl="0" eaLnBrk="1" latinLnBrk="0" hangingPunct="1">
      <a:defRPr sz="1179" kern="1200">
        <a:solidFill>
          <a:schemeClr val="tx1"/>
        </a:solidFill>
        <a:latin typeface="+mn-lt"/>
        <a:ea typeface="+mn-ea"/>
        <a:cs typeface="+mn-cs"/>
      </a:defRPr>
    </a:lvl3pPr>
    <a:lvl4pPr marL="1347734" algn="l" defTabSz="898489" rtl="0" eaLnBrk="1" latinLnBrk="0" hangingPunct="1">
      <a:defRPr sz="1179" kern="1200">
        <a:solidFill>
          <a:schemeClr val="tx1"/>
        </a:solidFill>
        <a:latin typeface="+mn-lt"/>
        <a:ea typeface="+mn-ea"/>
        <a:cs typeface="+mn-cs"/>
      </a:defRPr>
    </a:lvl4pPr>
    <a:lvl5pPr marL="1796979" algn="l" defTabSz="898489" rtl="0" eaLnBrk="1" latinLnBrk="0" hangingPunct="1">
      <a:defRPr sz="1179" kern="1200">
        <a:solidFill>
          <a:schemeClr val="tx1"/>
        </a:solidFill>
        <a:latin typeface="+mn-lt"/>
        <a:ea typeface="+mn-ea"/>
        <a:cs typeface="+mn-cs"/>
      </a:defRPr>
    </a:lvl5pPr>
    <a:lvl6pPr marL="2246224" algn="l" defTabSz="898489" rtl="0" eaLnBrk="1" latinLnBrk="0" hangingPunct="1">
      <a:defRPr sz="1179" kern="1200">
        <a:solidFill>
          <a:schemeClr val="tx1"/>
        </a:solidFill>
        <a:latin typeface="+mn-lt"/>
        <a:ea typeface="+mn-ea"/>
        <a:cs typeface="+mn-cs"/>
      </a:defRPr>
    </a:lvl6pPr>
    <a:lvl7pPr marL="2695468" algn="l" defTabSz="898489" rtl="0" eaLnBrk="1" latinLnBrk="0" hangingPunct="1">
      <a:defRPr sz="1179" kern="1200">
        <a:solidFill>
          <a:schemeClr val="tx1"/>
        </a:solidFill>
        <a:latin typeface="+mn-lt"/>
        <a:ea typeface="+mn-ea"/>
        <a:cs typeface="+mn-cs"/>
      </a:defRPr>
    </a:lvl7pPr>
    <a:lvl8pPr marL="3144713" algn="l" defTabSz="898489" rtl="0" eaLnBrk="1" latinLnBrk="0" hangingPunct="1">
      <a:defRPr sz="1179" kern="1200">
        <a:solidFill>
          <a:schemeClr val="tx1"/>
        </a:solidFill>
        <a:latin typeface="+mn-lt"/>
        <a:ea typeface="+mn-ea"/>
        <a:cs typeface="+mn-cs"/>
      </a:defRPr>
    </a:lvl8pPr>
    <a:lvl9pPr marL="3593958" algn="l" defTabSz="898489"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DBA92-9ABC-6369-E402-3C72ADAC4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76086-991B-F365-4468-3D69902C98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AF26-636C-E987-13A7-B1C87E44A5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62944B-13C1-5401-BF95-188CBD355CDB}"/>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327105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EA836-2A94-DA9E-3E96-08DB68789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F4C532-AE3B-3C88-B878-C1C54E33E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A51AD-7250-A906-E079-E3B177FB20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60A7A0-183B-3F54-EC61-BC62E8BC694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47123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1266E6-F035-5F08-1EDA-75158448C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ECC08D-7712-6723-C346-5E60130E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66876C-1EB5-4E20-F86A-B6BAD555DB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395E97-1270-D246-EEF5-310DB10DB46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216903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9F41C-09DB-320C-8BEC-BA62B71B1F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F277B-3BED-1620-139F-C34837F69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7891C-7CBA-8C9E-4A18-E3BD4C480C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010E3-1ACA-8EB7-D3A4-2A2B64B0E6C2}"/>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42457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CB30E-3320-5D23-3816-860331190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E3157-B3F7-4A37-0E09-2FD5B1D67C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25BA87-358E-380F-0DCA-7C4C64EB8D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3B10C5-B241-3223-0511-50A1083E1700}"/>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481080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D2F6E-8CE4-B82D-586B-034C475EA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7AD488-B0C7-2BF4-4593-21D4C0761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EF4FB-BC14-4005-0DAE-3A8B969BF3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1CD704-C68D-19D3-A05E-381A0998D148}"/>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335849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3AAB7-8AC8-6E14-6FBA-0E0D45E88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13E8F-DDD8-F797-3DC9-671294827C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F126C-6F27-0D08-2F2A-46CA008B43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53BACD-DCA4-30DB-51BF-D2EADBF80E17}"/>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593806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5C840-0860-1F3B-8847-A6E2C1967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CB9A8-C2A3-1F78-A63F-6A5A5F232C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DFB84-F9A8-C8FB-FC37-38B912E505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B16126-0F66-7C88-0E2D-5233E31E6857}"/>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21935473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2FB6-02CD-F322-EC48-E170D286B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F7CC3-2D67-E6FD-F67A-9F6E43D6D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5F91DC-D112-5B07-C316-D353CE712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65963B-D91B-215A-B360-75EE6858A564}"/>
              </a:ext>
            </a:extLst>
          </p:cNvPr>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9949632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D075E-4952-0D91-E0BD-58D43370B6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2F0D6-4745-423F-65BE-13FCFD8D6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13BE3-2CA4-3AE3-BEB5-4C3EC71312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74C7A8-CF3E-97D3-3289-44C97FEBA05F}"/>
              </a:ext>
            </a:extLst>
          </p:cNvPr>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5895245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7125-ECA0-D361-E69A-4742EBF7D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E373A-6D53-08A5-F98E-4E1C2E5C1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8B92C-8513-48E4-CFF8-8BACB82B6B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B5516C-CA57-0A07-DB5E-8FC8B3D3194C}"/>
              </a:ext>
            </a:extLst>
          </p:cNvPr>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423290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84908" y="1119505"/>
            <a:ext cx="8909447" cy="2381521"/>
          </a:xfrm>
        </p:spPr>
        <p:txBody>
          <a:bodyPr anchor="b"/>
          <a:lstStyle>
            <a:lvl1pPr algn="ctr">
              <a:defRPr sz="5846"/>
            </a:lvl1pPr>
          </a:lstStyle>
          <a:p>
            <a:r>
              <a:rPr lang="en-US"/>
              <a:t>Click to edit Master title style</a:t>
            </a:r>
            <a:endParaRPr lang="en-US" dirty="0"/>
          </a:p>
        </p:txBody>
      </p:sp>
      <p:sp>
        <p:nvSpPr>
          <p:cNvPr id="3" name="Subtitle 2"/>
          <p:cNvSpPr>
            <a:spLocks noGrp="1"/>
          </p:cNvSpPr>
          <p:nvPr>
            <p:ph type="subTitle" idx="1"/>
          </p:nvPr>
        </p:nvSpPr>
        <p:spPr>
          <a:xfrm>
            <a:off x="1484908" y="3592866"/>
            <a:ext cx="8909447" cy="1651546"/>
          </a:xfrm>
        </p:spPr>
        <p:txBody>
          <a:bodyPr/>
          <a:lstStyle>
            <a:lvl1pPr marL="0" indent="0" algn="ctr">
              <a:buNone/>
              <a:defRPr sz="2338"/>
            </a:lvl1pPr>
            <a:lvl2pPr marL="445450" indent="0" algn="ctr">
              <a:buNone/>
              <a:defRPr sz="1949"/>
            </a:lvl2pPr>
            <a:lvl3pPr marL="890900" indent="0" algn="ctr">
              <a:buNone/>
              <a:defRPr sz="1754"/>
            </a:lvl3pPr>
            <a:lvl4pPr marL="1336350" indent="0" algn="ctr">
              <a:buNone/>
              <a:defRPr sz="1559"/>
            </a:lvl4pPr>
            <a:lvl5pPr marL="1781800" indent="0" algn="ctr">
              <a:buNone/>
              <a:defRPr sz="1559"/>
            </a:lvl5pPr>
            <a:lvl6pPr marL="2227250" indent="0" algn="ctr">
              <a:buNone/>
              <a:defRPr sz="1559"/>
            </a:lvl6pPr>
            <a:lvl7pPr marL="2672700" indent="0" algn="ctr">
              <a:buNone/>
              <a:defRPr sz="1559"/>
            </a:lvl7pPr>
            <a:lvl8pPr marL="3118150" indent="0" algn="ctr">
              <a:buNone/>
              <a:defRPr sz="1559"/>
            </a:lvl8pPr>
            <a:lvl9pPr marL="3563600" indent="0" algn="ctr">
              <a:buNone/>
              <a:defRPr sz="155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533885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511297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1098" y="364195"/>
            <a:ext cx="2561466" cy="579704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6700" y="364195"/>
            <a:ext cx="7535907" cy="57970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19968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15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82285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0512" y="1705385"/>
            <a:ext cx="10245864" cy="2845473"/>
          </a:xfrm>
        </p:spPr>
        <p:txBody>
          <a:bodyPr anchor="b"/>
          <a:lstStyle>
            <a:lvl1pPr>
              <a:defRPr sz="5846"/>
            </a:lvl1pPr>
          </a:lstStyle>
          <a:p>
            <a:r>
              <a:rPr lang="en-US"/>
              <a:t>Click to edit Master title style</a:t>
            </a:r>
            <a:endParaRPr lang="en-US" dirty="0"/>
          </a:p>
        </p:txBody>
      </p:sp>
      <p:sp>
        <p:nvSpPr>
          <p:cNvPr id="3" name="Text Placeholder 2"/>
          <p:cNvSpPr>
            <a:spLocks noGrp="1"/>
          </p:cNvSpPr>
          <p:nvPr>
            <p:ph type="body" idx="1"/>
          </p:nvPr>
        </p:nvSpPr>
        <p:spPr>
          <a:xfrm>
            <a:off x="810512" y="4577778"/>
            <a:ext cx="10245864" cy="1496367"/>
          </a:xfrm>
        </p:spPr>
        <p:txBody>
          <a:bodyPr/>
          <a:lstStyle>
            <a:lvl1pPr marL="0" indent="0">
              <a:buNone/>
              <a:defRPr sz="2338">
                <a:solidFill>
                  <a:schemeClr val="tx1">
                    <a:tint val="75000"/>
                  </a:schemeClr>
                </a:solidFill>
              </a:defRPr>
            </a:lvl1pPr>
            <a:lvl2pPr marL="445450" indent="0">
              <a:buNone/>
              <a:defRPr sz="1949">
                <a:solidFill>
                  <a:schemeClr val="tx1">
                    <a:tint val="75000"/>
                  </a:schemeClr>
                </a:solidFill>
              </a:defRPr>
            </a:lvl2pPr>
            <a:lvl3pPr marL="890900" indent="0">
              <a:buNone/>
              <a:defRPr sz="1754">
                <a:solidFill>
                  <a:schemeClr val="tx1">
                    <a:tint val="75000"/>
                  </a:schemeClr>
                </a:solidFill>
              </a:defRPr>
            </a:lvl3pPr>
            <a:lvl4pPr marL="1336350" indent="0">
              <a:buNone/>
              <a:defRPr sz="1559">
                <a:solidFill>
                  <a:schemeClr val="tx1">
                    <a:tint val="75000"/>
                  </a:schemeClr>
                </a:solidFill>
              </a:defRPr>
            </a:lvl4pPr>
            <a:lvl5pPr marL="1781800" indent="0">
              <a:buNone/>
              <a:defRPr sz="1559">
                <a:solidFill>
                  <a:schemeClr val="tx1">
                    <a:tint val="75000"/>
                  </a:schemeClr>
                </a:solidFill>
              </a:defRPr>
            </a:lvl5pPr>
            <a:lvl6pPr marL="2227250" indent="0">
              <a:buNone/>
              <a:defRPr sz="1559">
                <a:solidFill>
                  <a:schemeClr val="tx1">
                    <a:tint val="75000"/>
                  </a:schemeClr>
                </a:solidFill>
              </a:defRPr>
            </a:lvl6pPr>
            <a:lvl7pPr marL="2672700" indent="0">
              <a:buNone/>
              <a:defRPr sz="1559">
                <a:solidFill>
                  <a:schemeClr val="tx1">
                    <a:tint val="75000"/>
                  </a:schemeClr>
                </a:solidFill>
              </a:defRPr>
            </a:lvl7pPr>
            <a:lvl8pPr marL="3118150" indent="0">
              <a:buNone/>
              <a:defRPr sz="1559">
                <a:solidFill>
                  <a:schemeClr val="tx1">
                    <a:tint val="75000"/>
                  </a:schemeClr>
                </a:solidFill>
              </a:defRPr>
            </a:lvl8pPr>
            <a:lvl9pPr marL="3563600" indent="0">
              <a:buNone/>
              <a:defRPr sz="155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333128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6699"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3877" y="1820976"/>
            <a:ext cx="5048687" cy="43402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213685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247" y="364196"/>
            <a:ext cx="10245864" cy="1322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247" y="1676882"/>
            <a:ext cx="5025485"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4" name="Content Placeholder 3"/>
          <p:cNvSpPr>
            <a:spLocks noGrp="1"/>
          </p:cNvSpPr>
          <p:nvPr>
            <p:ph sz="half" idx="2"/>
          </p:nvPr>
        </p:nvSpPr>
        <p:spPr>
          <a:xfrm>
            <a:off x="818247" y="2498697"/>
            <a:ext cx="5025485"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3877" y="1676882"/>
            <a:ext cx="5050234" cy="821814"/>
          </a:xfrm>
        </p:spPr>
        <p:txBody>
          <a:bodyPr anchor="b"/>
          <a:lstStyle>
            <a:lvl1pPr marL="0" indent="0">
              <a:buNone/>
              <a:defRPr sz="2338" b="1"/>
            </a:lvl1pPr>
            <a:lvl2pPr marL="445450" indent="0">
              <a:buNone/>
              <a:defRPr sz="1949" b="1"/>
            </a:lvl2pPr>
            <a:lvl3pPr marL="890900" indent="0">
              <a:buNone/>
              <a:defRPr sz="1754" b="1"/>
            </a:lvl3pPr>
            <a:lvl4pPr marL="1336350" indent="0">
              <a:buNone/>
              <a:defRPr sz="1559" b="1"/>
            </a:lvl4pPr>
            <a:lvl5pPr marL="1781800" indent="0">
              <a:buNone/>
              <a:defRPr sz="1559" b="1"/>
            </a:lvl5pPr>
            <a:lvl6pPr marL="2227250" indent="0">
              <a:buNone/>
              <a:defRPr sz="1559" b="1"/>
            </a:lvl6pPr>
            <a:lvl7pPr marL="2672700" indent="0">
              <a:buNone/>
              <a:defRPr sz="1559" b="1"/>
            </a:lvl7pPr>
            <a:lvl8pPr marL="3118150" indent="0">
              <a:buNone/>
              <a:defRPr sz="1559" b="1"/>
            </a:lvl8pPr>
            <a:lvl9pPr marL="3563600" indent="0">
              <a:buNone/>
              <a:defRPr sz="1559" b="1"/>
            </a:lvl9pPr>
          </a:lstStyle>
          <a:p>
            <a:pPr lvl="0"/>
            <a:r>
              <a:rPr lang="en-US"/>
              <a:t>Click to edit Master text styles</a:t>
            </a:r>
          </a:p>
        </p:txBody>
      </p:sp>
      <p:sp>
        <p:nvSpPr>
          <p:cNvPr id="6" name="Content Placeholder 5"/>
          <p:cNvSpPr>
            <a:spLocks noGrp="1"/>
          </p:cNvSpPr>
          <p:nvPr>
            <p:ph sz="quarter" idx="4"/>
          </p:nvPr>
        </p:nvSpPr>
        <p:spPr>
          <a:xfrm>
            <a:off x="6013877" y="2498697"/>
            <a:ext cx="5050234" cy="36752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036217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4417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6607632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Content Placeholder 2"/>
          <p:cNvSpPr>
            <a:spLocks noGrp="1"/>
          </p:cNvSpPr>
          <p:nvPr>
            <p:ph idx="1"/>
          </p:nvPr>
        </p:nvSpPr>
        <p:spPr>
          <a:xfrm>
            <a:off x="5050234" y="984911"/>
            <a:ext cx="6013877" cy="4861216"/>
          </a:xfrm>
        </p:spPr>
        <p:txBody>
          <a:bodyPr/>
          <a:lstStyle>
            <a:lvl1pPr>
              <a:defRPr sz="3118"/>
            </a:lvl1pPr>
            <a:lvl2pPr>
              <a:defRPr sz="2728"/>
            </a:lvl2pPr>
            <a:lvl3pPr>
              <a:defRPr sz="2338"/>
            </a:lvl3pPr>
            <a:lvl4pPr>
              <a:defRPr sz="1949"/>
            </a:lvl4pPr>
            <a:lvl5pPr>
              <a:defRPr sz="1949"/>
            </a:lvl5pPr>
            <a:lvl6pPr>
              <a:defRPr sz="1949"/>
            </a:lvl6pPr>
            <a:lvl7pPr>
              <a:defRPr sz="1949"/>
            </a:lvl7pPr>
            <a:lvl8pPr>
              <a:defRPr sz="1949"/>
            </a:lvl8pPr>
            <a:lvl9pPr>
              <a:defRPr sz="1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990689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247" y="456036"/>
            <a:ext cx="3831371" cy="1596126"/>
          </a:xfrm>
        </p:spPr>
        <p:txBody>
          <a:bodyPr anchor="b"/>
          <a:lstStyle>
            <a:lvl1pPr>
              <a:defRPr sz="3118"/>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0234" y="984911"/>
            <a:ext cx="6013877" cy="4861216"/>
          </a:xfrm>
        </p:spPr>
        <p:txBody>
          <a:bodyPr anchor="t"/>
          <a:lstStyle>
            <a:lvl1pPr marL="0" indent="0">
              <a:buNone/>
              <a:defRPr sz="3118"/>
            </a:lvl1pPr>
            <a:lvl2pPr marL="445450" indent="0">
              <a:buNone/>
              <a:defRPr sz="2728"/>
            </a:lvl2pPr>
            <a:lvl3pPr marL="890900" indent="0">
              <a:buNone/>
              <a:defRPr sz="2338"/>
            </a:lvl3pPr>
            <a:lvl4pPr marL="1336350" indent="0">
              <a:buNone/>
              <a:defRPr sz="1949"/>
            </a:lvl4pPr>
            <a:lvl5pPr marL="1781800" indent="0">
              <a:buNone/>
              <a:defRPr sz="1949"/>
            </a:lvl5pPr>
            <a:lvl6pPr marL="2227250" indent="0">
              <a:buNone/>
              <a:defRPr sz="1949"/>
            </a:lvl6pPr>
            <a:lvl7pPr marL="2672700" indent="0">
              <a:buNone/>
              <a:defRPr sz="1949"/>
            </a:lvl7pPr>
            <a:lvl8pPr marL="3118150" indent="0">
              <a:buNone/>
              <a:defRPr sz="1949"/>
            </a:lvl8pPr>
            <a:lvl9pPr marL="3563600" indent="0">
              <a:buNone/>
              <a:defRPr sz="1949"/>
            </a:lvl9pPr>
          </a:lstStyle>
          <a:p>
            <a:r>
              <a:rPr lang="en-US"/>
              <a:t>Click icon to add picture</a:t>
            </a:r>
            <a:endParaRPr lang="en-US" dirty="0"/>
          </a:p>
        </p:txBody>
      </p:sp>
      <p:sp>
        <p:nvSpPr>
          <p:cNvPr id="4" name="Text Placeholder 3"/>
          <p:cNvSpPr>
            <a:spLocks noGrp="1"/>
          </p:cNvSpPr>
          <p:nvPr>
            <p:ph type="body" sz="half" idx="2"/>
          </p:nvPr>
        </p:nvSpPr>
        <p:spPr>
          <a:xfrm>
            <a:off x="818247" y="2052161"/>
            <a:ext cx="3831371" cy="3801883"/>
          </a:xfrm>
        </p:spPr>
        <p:txBody>
          <a:bodyPr/>
          <a:lstStyle>
            <a:lvl1pPr marL="0" indent="0">
              <a:buNone/>
              <a:defRPr sz="1559"/>
            </a:lvl1pPr>
            <a:lvl2pPr marL="445450" indent="0">
              <a:buNone/>
              <a:defRPr sz="1364"/>
            </a:lvl2pPr>
            <a:lvl3pPr marL="890900" indent="0">
              <a:buNone/>
              <a:defRPr sz="1169"/>
            </a:lvl3pPr>
            <a:lvl4pPr marL="1336350" indent="0">
              <a:buNone/>
              <a:defRPr sz="974"/>
            </a:lvl4pPr>
            <a:lvl5pPr marL="1781800" indent="0">
              <a:buNone/>
              <a:defRPr sz="974"/>
            </a:lvl5pPr>
            <a:lvl6pPr marL="2227250" indent="0">
              <a:buNone/>
              <a:defRPr sz="974"/>
            </a:lvl6pPr>
            <a:lvl7pPr marL="2672700" indent="0">
              <a:buNone/>
              <a:defRPr sz="974"/>
            </a:lvl7pPr>
            <a:lvl8pPr marL="3118150" indent="0">
              <a:buNone/>
              <a:defRPr sz="974"/>
            </a:lvl8pPr>
            <a:lvl9pPr marL="3563600" indent="0">
              <a:buNone/>
              <a:defRPr sz="974"/>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75775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6700" y="364196"/>
            <a:ext cx="10245864" cy="1322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6700" y="1820976"/>
            <a:ext cx="10245864" cy="43402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6699" y="6340166"/>
            <a:ext cx="2672834" cy="364195"/>
          </a:xfrm>
          <a:prstGeom prst="rect">
            <a:avLst/>
          </a:prstGeom>
        </p:spPr>
        <p:txBody>
          <a:bodyPr vert="horz" lIns="91440" tIns="45720" rIns="91440" bIns="45720" rtlCol="0" anchor="ctr"/>
          <a:lstStyle>
            <a:lvl1pPr algn="l">
              <a:defRPr sz="1169">
                <a:solidFill>
                  <a:schemeClr val="tx1">
                    <a:tint val="75000"/>
                  </a:schemeClr>
                </a:solidFill>
              </a:defRPr>
            </a:lvl1pPr>
          </a:lstStyle>
          <a:p>
            <a:fld id="{C764DE79-268F-4C1A-8933-263129D2AF90}" type="datetimeFigureOut">
              <a:rPr lang="en-US" dirty="0"/>
              <a:t>11/12/2025</a:t>
            </a:fld>
            <a:endParaRPr lang="en-US" dirty="0"/>
          </a:p>
        </p:txBody>
      </p:sp>
      <p:sp>
        <p:nvSpPr>
          <p:cNvPr id="5" name="Footer Placeholder 4"/>
          <p:cNvSpPr>
            <a:spLocks noGrp="1"/>
          </p:cNvSpPr>
          <p:nvPr>
            <p:ph type="ftr" sz="quarter" idx="3"/>
          </p:nvPr>
        </p:nvSpPr>
        <p:spPr>
          <a:xfrm>
            <a:off x="3935006" y="6340166"/>
            <a:ext cx="4009251" cy="364195"/>
          </a:xfrm>
          <a:prstGeom prst="rect">
            <a:avLst/>
          </a:prstGeom>
        </p:spPr>
        <p:txBody>
          <a:bodyPr vert="horz" lIns="91440" tIns="45720" rIns="91440" bIns="45720" rtlCol="0" anchor="ctr"/>
          <a:lstStyle>
            <a:lvl1pPr algn="ctr">
              <a:defRPr sz="116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389730" y="6340166"/>
            <a:ext cx="2672834" cy="364195"/>
          </a:xfrm>
          <a:prstGeom prst="rect">
            <a:avLst/>
          </a:prstGeom>
        </p:spPr>
        <p:txBody>
          <a:bodyPr vert="horz" lIns="91440" tIns="45720" rIns="91440" bIns="45720" rtlCol="0" anchor="ctr"/>
          <a:lstStyle>
            <a:lvl1pPr algn="r">
              <a:defRPr sz="1169">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7004423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890900" rtl="0" eaLnBrk="1" latinLnBrk="0" hangingPunct="1">
        <a:lnSpc>
          <a:spcPct val="90000"/>
        </a:lnSpc>
        <a:spcBef>
          <a:spcPct val="0"/>
        </a:spcBef>
        <a:buNone/>
        <a:defRPr sz="4287" kern="1200">
          <a:solidFill>
            <a:schemeClr val="tx1"/>
          </a:solidFill>
          <a:latin typeface="+mj-lt"/>
          <a:ea typeface="+mj-ea"/>
          <a:cs typeface="+mj-cs"/>
        </a:defRPr>
      </a:lvl1pPr>
    </p:titleStyle>
    <p:bodyStyle>
      <a:lvl1pPr marL="222725" indent="-222725" algn="l" defTabSz="890900" rtl="0" eaLnBrk="1" latinLnBrk="0" hangingPunct="1">
        <a:lnSpc>
          <a:spcPct val="90000"/>
        </a:lnSpc>
        <a:spcBef>
          <a:spcPts val="974"/>
        </a:spcBef>
        <a:buFont typeface="Arial" panose="020B0604020202020204" pitchFamily="34" charset="0"/>
        <a:buChar char="•"/>
        <a:defRPr sz="2728" kern="1200">
          <a:solidFill>
            <a:schemeClr val="tx1"/>
          </a:solidFill>
          <a:latin typeface="+mn-lt"/>
          <a:ea typeface="+mn-ea"/>
          <a:cs typeface="+mn-cs"/>
        </a:defRPr>
      </a:lvl1pPr>
      <a:lvl2pPr marL="668175" indent="-222725" algn="l" defTabSz="890900" rtl="0" eaLnBrk="1" latinLnBrk="0" hangingPunct="1">
        <a:lnSpc>
          <a:spcPct val="90000"/>
        </a:lnSpc>
        <a:spcBef>
          <a:spcPts val="487"/>
        </a:spcBef>
        <a:buFont typeface="Arial" panose="020B0604020202020204" pitchFamily="34" charset="0"/>
        <a:buChar char="•"/>
        <a:defRPr sz="2338" kern="1200">
          <a:solidFill>
            <a:schemeClr val="tx1"/>
          </a:solidFill>
          <a:latin typeface="+mn-lt"/>
          <a:ea typeface="+mn-ea"/>
          <a:cs typeface="+mn-cs"/>
        </a:defRPr>
      </a:lvl2pPr>
      <a:lvl3pPr marL="1113625" indent="-222725" algn="l" defTabSz="890900" rtl="0" eaLnBrk="1" latinLnBrk="0" hangingPunct="1">
        <a:lnSpc>
          <a:spcPct val="90000"/>
        </a:lnSpc>
        <a:spcBef>
          <a:spcPts val="487"/>
        </a:spcBef>
        <a:buFont typeface="Arial" panose="020B0604020202020204" pitchFamily="34" charset="0"/>
        <a:buChar char="•"/>
        <a:defRPr sz="1949" kern="1200">
          <a:solidFill>
            <a:schemeClr val="tx1"/>
          </a:solidFill>
          <a:latin typeface="+mn-lt"/>
          <a:ea typeface="+mn-ea"/>
          <a:cs typeface="+mn-cs"/>
        </a:defRPr>
      </a:lvl3pPr>
      <a:lvl4pPr marL="15590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4pPr>
      <a:lvl5pPr marL="20045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5pPr>
      <a:lvl6pPr marL="24499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6pPr>
      <a:lvl7pPr marL="28954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7pPr>
      <a:lvl8pPr marL="334087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8pPr>
      <a:lvl9pPr marL="3786325" indent="-222725" algn="l" defTabSz="890900" rtl="0" eaLnBrk="1" latinLnBrk="0" hangingPunct="1">
        <a:lnSpc>
          <a:spcPct val="90000"/>
        </a:lnSpc>
        <a:spcBef>
          <a:spcPts val="487"/>
        </a:spcBef>
        <a:buFont typeface="Arial" panose="020B0604020202020204" pitchFamily="34" charset="0"/>
        <a:buChar char="•"/>
        <a:defRPr sz="1754" kern="1200">
          <a:solidFill>
            <a:schemeClr val="tx1"/>
          </a:solidFill>
          <a:latin typeface="+mn-lt"/>
          <a:ea typeface="+mn-ea"/>
          <a:cs typeface="+mn-cs"/>
        </a:defRPr>
      </a:lvl9pPr>
    </p:bodyStyle>
    <p:otherStyle>
      <a:defPPr>
        <a:defRPr lang="en-US"/>
      </a:defPPr>
      <a:lvl1pPr marL="0" algn="l" defTabSz="890900" rtl="0" eaLnBrk="1" latinLnBrk="0" hangingPunct="1">
        <a:defRPr sz="1754" kern="1200">
          <a:solidFill>
            <a:schemeClr val="tx1"/>
          </a:solidFill>
          <a:latin typeface="+mn-lt"/>
          <a:ea typeface="+mn-ea"/>
          <a:cs typeface="+mn-cs"/>
        </a:defRPr>
      </a:lvl1pPr>
      <a:lvl2pPr marL="445450" algn="l" defTabSz="890900" rtl="0" eaLnBrk="1" latinLnBrk="0" hangingPunct="1">
        <a:defRPr sz="1754" kern="1200">
          <a:solidFill>
            <a:schemeClr val="tx1"/>
          </a:solidFill>
          <a:latin typeface="+mn-lt"/>
          <a:ea typeface="+mn-ea"/>
          <a:cs typeface="+mn-cs"/>
        </a:defRPr>
      </a:lvl2pPr>
      <a:lvl3pPr marL="890900" algn="l" defTabSz="890900" rtl="0" eaLnBrk="1" latinLnBrk="0" hangingPunct="1">
        <a:defRPr sz="1754" kern="1200">
          <a:solidFill>
            <a:schemeClr val="tx1"/>
          </a:solidFill>
          <a:latin typeface="+mn-lt"/>
          <a:ea typeface="+mn-ea"/>
          <a:cs typeface="+mn-cs"/>
        </a:defRPr>
      </a:lvl3pPr>
      <a:lvl4pPr marL="1336350" algn="l" defTabSz="890900" rtl="0" eaLnBrk="1" latinLnBrk="0" hangingPunct="1">
        <a:defRPr sz="1754" kern="1200">
          <a:solidFill>
            <a:schemeClr val="tx1"/>
          </a:solidFill>
          <a:latin typeface="+mn-lt"/>
          <a:ea typeface="+mn-ea"/>
          <a:cs typeface="+mn-cs"/>
        </a:defRPr>
      </a:lvl4pPr>
      <a:lvl5pPr marL="1781800" algn="l" defTabSz="890900" rtl="0" eaLnBrk="1" latinLnBrk="0" hangingPunct="1">
        <a:defRPr sz="1754" kern="1200">
          <a:solidFill>
            <a:schemeClr val="tx1"/>
          </a:solidFill>
          <a:latin typeface="+mn-lt"/>
          <a:ea typeface="+mn-ea"/>
          <a:cs typeface="+mn-cs"/>
        </a:defRPr>
      </a:lvl5pPr>
      <a:lvl6pPr marL="2227250" algn="l" defTabSz="890900" rtl="0" eaLnBrk="1" latinLnBrk="0" hangingPunct="1">
        <a:defRPr sz="1754" kern="1200">
          <a:solidFill>
            <a:schemeClr val="tx1"/>
          </a:solidFill>
          <a:latin typeface="+mn-lt"/>
          <a:ea typeface="+mn-ea"/>
          <a:cs typeface="+mn-cs"/>
        </a:defRPr>
      </a:lvl6pPr>
      <a:lvl7pPr marL="2672700" algn="l" defTabSz="890900" rtl="0" eaLnBrk="1" latinLnBrk="0" hangingPunct="1">
        <a:defRPr sz="1754" kern="1200">
          <a:solidFill>
            <a:schemeClr val="tx1"/>
          </a:solidFill>
          <a:latin typeface="+mn-lt"/>
          <a:ea typeface="+mn-ea"/>
          <a:cs typeface="+mn-cs"/>
        </a:defRPr>
      </a:lvl7pPr>
      <a:lvl8pPr marL="3118150" algn="l" defTabSz="890900" rtl="0" eaLnBrk="1" latinLnBrk="0" hangingPunct="1">
        <a:defRPr sz="1754" kern="1200">
          <a:solidFill>
            <a:schemeClr val="tx1"/>
          </a:solidFill>
          <a:latin typeface="+mn-lt"/>
          <a:ea typeface="+mn-ea"/>
          <a:cs typeface="+mn-cs"/>
        </a:defRPr>
      </a:lvl8pPr>
      <a:lvl9pPr marL="3563600" algn="l" defTabSz="890900" rtl="0" eaLnBrk="1" latinLnBrk="0" hangingPunct="1">
        <a:defRPr sz="17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62.png"/><Relationship Id="rId5" Type="http://schemas.openxmlformats.org/officeDocument/2006/relationships/image" Target="../media/image33.png"/><Relationship Id="rId15" Type="http://schemas.openxmlformats.org/officeDocument/2006/relationships/image" Target="../media/image30.png"/><Relationship Id="rId10" Type="http://schemas.openxmlformats.org/officeDocument/2006/relationships/image" Target="../media/image61.png"/><Relationship Id="rId4" Type="http://schemas.openxmlformats.org/officeDocument/2006/relationships/image" Target="../media/image32.png"/><Relationship Id="rId9" Type="http://schemas.openxmlformats.org/officeDocument/2006/relationships/image" Target="../media/image60.png"/><Relationship Id="rId14"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1.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1.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 Type="http://schemas.openxmlformats.org/officeDocument/2006/relationships/notesSlide" Target="../notesSlides/notesSlide13.xml"/><Relationship Id="rId16"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png"/><Relationship Id="rId3" Type="http://schemas.openxmlformats.org/officeDocument/2006/relationships/image" Target="../media/image1.png"/><Relationship Id="rId21" Type="http://schemas.openxmlformats.org/officeDocument/2006/relationships/image" Target="../media/image39.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15.xml"/><Relationship Id="rId16" Type="http://schemas.openxmlformats.org/officeDocument/2006/relationships/image" Target="../media/image114.png"/><Relationship Id="rId20"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109.png"/><Relationship Id="rId5" Type="http://schemas.openxmlformats.org/officeDocument/2006/relationships/image" Target="../media/image104.png"/><Relationship Id="rId15" Type="http://schemas.openxmlformats.org/officeDocument/2006/relationships/image" Target="../media/image113.png"/><Relationship Id="rId10" Type="http://schemas.openxmlformats.org/officeDocument/2006/relationships/image" Target="../media/image108.png"/><Relationship Id="rId19" Type="http://schemas.openxmlformats.org/officeDocument/2006/relationships/image" Target="../media/image117.png"/><Relationship Id="rId4" Type="http://schemas.openxmlformats.org/officeDocument/2006/relationships/image" Target="../media/image103.png"/><Relationship Id="rId9" Type="http://schemas.openxmlformats.org/officeDocument/2006/relationships/image" Target="../media/image107.png"/><Relationship Id="rId14" Type="http://schemas.openxmlformats.org/officeDocument/2006/relationships/image" Target="../media/image112.png"/></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120.png"/><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123.png"/><Relationship Id="rId5" Type="http://schemas.openxmlformats.org/officeDocument/2006/relationships/image" Target="../media/image119.png"/><Relationship Id="rId10" Type="http://schemas.openxmlformats.org/officeDocument/2006/relationships/image" Target="../media/image122.png"/><Relationship Id="rId4" Type="http://schemas.openxmlformats.org/officeDocument/2006/relationships/image" Target="../media/image118.png"/><Relationship Id="rId9" Type="http://schemas.openxmlformats.org/officeDocument/2006/relationships/image" Target="../media/image36.png"/><Relationship Id="rId14" Type="http://schemas.openxmlformats.org/officeDocument/2006/relationships/image" Target="../media/image124.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125.png"/><Relationship Id="rId10" Type="http://schemas.openxmlformats.org/officeDocument/2006/relationships/image" Target="../media/image127.png"/><Relationship Id="rId4" Type="http://schemas.openxmlformats.org/officeDocument/2006/relationships/image" Target="../media/image40.png"/><Relationship Id="rId9" Type="http://schemas.openxmlformats.org/officeDocument/2006/relationships/image" Target="../media/image126.png"/></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6.png"/><Relationship Id="rId7" Type="http://schemas.openxmlformats.org/officeDocument/2006/relationships/image" Target="../media/image130.png"/><Relationship Id="rId12" Type="http://schemas.openxmlformats.org/officeDocument/2006/relationships/image" Target="../media/image13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30.png"/><Relationship Id="rId5" Type="http://schemas.openxmlformats.org/officeDocument/2006/relationships/image" Target="../media/image129.png"/><Relationship Id="rId10" Type="http://schemas.openxmlformats.org/officeDocument/2006/relationships/image" Target="../media/image132.png"/><Relationship Id="rId4" Type="http://schemas.openxmlformats.org/officeDocument/2006/relationships/image" Target="../media/image128.png"/><Relationship Id="rId9"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png"/><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21.xml"/><Relationship Id="rId16" Type="http://schemas.openxmlformats.org/officeDocument/2006/relationships/image" Target="../media/image153.png"/><Relationship Id="rId1" Type="http://schemas.openxmlformats.org/officeDocument/2006/relationships/slideLayout" Target="../slideLayouts/slideLayout12.xml"/><Relationship Id="rId6" Type="http://schemas.openxmlformats.org/officeDocument/2006/relationships/image" Target="../media/image137.png"/><Relationship Id="rId11" Type="http://schemas.openxmlformats.org/officeDocument/2006/relationships/image" Target="../media/image148.png"/><Relationship Id="rId5" Type="http://schemas.openxmlformats.org/officeDocument/2006/relationships/image" Target="../media/image143.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image" Target="../media/image135.png"/><Relationship Id="rId9" Type="http://schemas.openxmlformats.org/officeDocument/2006/relationships/image" Target="../media/image146.png"/><Relationship Id="rId14" Type="http://schemas.openxmlformats.org/officeDocument/2006/relationships/image" Target="../media/image151.png"/></Relationships>
</file>

<file path=ppt/slides/_rels/slide2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png"/><Relationship Id="rId7"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35.png"/><Relationship Id="rId9" Type="http://schemas.openxmlformats.org/officeDocument/2006/relationships/image" Target="../media/image158.png"/></Relationships>
</file>

<file path=ppt/slides/_rels/slide23.xml.rels><?xml version="1.0" encoding="UTF-8" standalone="yes"?>
<Relationships xmlns="http://schemas.openxmlformats.org/package/2006/relationships"><Relationship Id="rId8" Type="http://schemas.openxmlformats.org/officeDocument/2006/relationships/image" Target="../media/image163.png"/><Relationship Id="rId13" Type="http://schemas.openxmlformats.org/officeDocument/2006/relationships/image" Target="../media/image167.png"/><Relationship Id="rId3" Type="http://schemas.openxmlformats.org/officeDocument/2006/relationships/image" Target="../media/image1.png"/><Relationship Id="rId7" Type="http://schemas.openxmlformats.org/officeDocument/2006/relationships/image" Target="../media/image162.png"/><Relationship Id="rId12" Type="http://schemas.openxmlformats.org/officeDocument/2006/relationships/image" Target="../media/image16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58.png"/><Relationship Id="rId5" Type="http://schemas.openxmlformats.org/officeDocument/2006/relationships/image" Target="../media/image161.png"/><Relationship Id="rId15" Type="http://schemas.openxmlformats.org/officeDocument/2006/relationships/image" Target="../media/image169.png"/><Relationship Id="rId10" Type="http://schemas.openxmlformats.org/officeDocument/2006/relationships/image" Target="../media/image165.png"/><Relationship Id="rId4" Type="http://schemas.openxmlformats.org/officeDocument/2006/relationships/image" Target="../media/image135.png"/><Relationship Id="rId9" Type="http://schemas.openxmlformats.org/officeDocument/2006/relationships/image" Target="../media/image164.png"/><Relationship Id="rId14" Type="http://schemas.openxmlformats.org/officeDocument/2006/relationships/image" Target="../media/image16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1.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26.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1.png"/><Relationship Id="rId7" Type="http://schemas.openxmlformats.org/officeDocument/2006/relationships/image" Target="../media/image182.png"/><Relationship Id="rId12" Type="http://schemas.openxmlformats.org/officeDocument/2006/relationships/image" Target="../media/image186.png"/><Relationship Id="rId17" Type="http://schemas.openxmlformats.org/officeDocument/2006/relationships/image" Target="../media/image191.png"/><Relationship Id="rId2" Type="http://schemas.openxmlformats.org/officeDocument/2006/relationships/notesSlide" Target="../notesSlides/notesSlide26.xml"/><Relationship Id="rId16" Type="http://schemas.openxmlformats.org/officeDocument/2006/relationships/image" Target="../media/image190.png"/><Relationship Id="rId1" Type="http://schemas.openxmlformats.org/officeDocument/2006/relationships/slideLayout" Target="../slideLayouts/slideLayout12.xml"/><Relationship Id="rId6" Type="http://schemas.openxmlformats.org/officeDocument/2006/relationships/image" Target="../media/image181.png"/><Relationship Id="rId11" Type="http://schemas.openxmlformats.org/officeDocument/2006/relationships/image" Target="../media/image175.png"/><Relationship Id="rId5" Type="http://schemas.openxmlformats.org/officeDocument/2006/relationships/image" Target="../media/image180.png"/><Relationship Id="rId15" Type="http://schemas.openxmlformats.org/officeDocument/2006/relationships/image" Target="../media/image189.png"/><Relationship Id="rId10" Type="http://schemas.openxmlformats.org/officeDocument/2006/relationships/image" Target="../media/image185.png"/><Relationship Id="rId4" Type="http://schemas.openxmlformats.org/officeDocument/2006/relationships/image" Target="../media/image170.png"/><Relationship Id="rId9" Type="http://schemas.openxmlformats.org/officeDocument/2006/relationships/image" Target="../media/image184.png"/><Relationship Id="rId14" Type="http://schemas.openxmlformats.org/officeDocument/2006/relationships/image" Target="../media/image188.png"/></Relationships>
</file>

<file path=ppt/slides/_rels/slide2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198.png"/><Relationship Id="rId3" Type="http://schemas.openxmlformats.org/officeDocument/2006/relationships/image" Target="../media/image1.png"/><Relationship Id="rId7" Type="http://schemas.openxmlformats.org/officeDocument/2006/relationships/image" Target="../media/image172.png"/><Relationship Id="rId12" Type="http://schemas.openxmlformats.org/officeDocument/2006/relationships/image" Target="../media/image17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94.png"/><Relationship Id="rId11" Type="http://schemas.openxmlformats.org/officeDocument/2006/relationships/image" Target="../media/image197.svg"/><Relationship Id="rId5" Type="http://schemas.openxmlformats.org/officeDocument/2006/relationships/image" Target="../media/image193.png"/><Relationship Id="rId15" Type="http://schemas.openxmlformats.org/officeDocument/2006/relationships/image" Target="../media/image200.png"/><Relationship Id="rId10" Type="http://schemas.openxmlformats.org/officeDocument/2006/relationships/image" Target="../media/image196.png"/><Relationship Id="rId4" Type="http://schemas.openxmlformats.org/officeDocument/2006/relationships/image" Target="../media/image170.png"/><Relationship Id="rId9" Type="http://schemas.openxmlformats.org/officeDocument/2006/relationships/image" Target="../media/image174.png"/><Relationship Id="rId14" Type="http://schemas.openxmlformats.org/officeDocument/2006/relationships/image" Target="../media/image199.png"/></Relationships>
</file>

<file path=ppt/slides/_rels/slide28.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1.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170.png"/><Relationship Id="rId9" Type="http://schemas.openxmlformats.org/officeDocument/2006/relationships/image" Target="../media/image205.png"/><Relationship Id="rId14" Type="http://schemas.openxmlformats.org/officeDocument/2006/relationships/image" Target="../media/image210.png"/></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29.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214.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31.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4.png"/><Relationship Id="rId18" Type="http://schemas.openxmlformats.org/officeDocument/2006/relationships/image" Target="../media/image229.png"/><Relationship Id="rId3" Type="http://schemas.openxmlformats.org/officeDocument/2006/relationships/image" Target="../media/image1.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png"/><Relationship Id="rId17" Type="http://schemas.openxmlformats.org/officeDocument/2006/relationships/image" Target="../media/image228.png"/><Relationship Id="rId2" Type="http://schemas.openxmlformats.org/officeDocument/2006/relationships/notesSlide" Target="../notesSlides/notesSlide31.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slideLayout" Target="../slideLayouts/slideLayout12.xml"/><Relationship Id="rId6" Type="http://schemas.openxmlformats.org/officeDocument/2006/relationships/image" Target="../media/image217.png"/><Relationship Id="rId11" Type="http://schemas.openxmlformats.org/officeDocument/2006/relationships/image" Target="../media/image222.png"/><Relationship Id="rId5" Type="http://schemas.openxmlformats.org/officeDocument/2006/relationships/image" Target="../media/image216.png"/><Relationship Id="rId15" Type="http://schemas.openxmlformats.org/officeDocument/2006/relationships/image" Target="../media/image226.png"/><Relationship Id="rId10" Type="http://schemas.openxmlformats.org/officeDocument/2006/relationships/image" Target="../media/image221.png"/><Relationship Id="rId19" Type="http://schemas.openxmlformats.org/officeDocument/2006/relationships/image" Target="../media/image230.png"/><Relationship Id="rId4" Type="http://schemas.openxmlformats.org/officeDocument/2006/relationships/image" Target="../media/image215.png"/><Relationship Id="rId9" Type="http://schemas.openxmlformats.org/officeDocument/2006/relationships/image" Target="../media/image220.png"/><Relationship Id="rId14" Type="http://schemas.openxmlformats.org/officeDocument/2006/relationships/image" Target="../media/image225.png"/></Relationships>
</file>

<file path=ppt/slides/_rels/slide32.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40.png"/><Relationship Id="rId18" Type="http://schemas.openxmlformats.org/officeDocument/2006/relationships/image" Target="../media/image245.png"/><Relationship Id="rId3" Type="http://schemas.openxmlformats.org/officeDocument/2006/relationships/image" Target="../media/image233.png"/><Relationship Id="rId21" Type="http://schemas.openxmlformats.org/officeDocument/2006/relationships/image" Target="../media/image248.png"/><Relationship Id="rId7" Type="http://schemas.openxmlformats.org/officeDocument/2006/relationships/image" Target="../media/image235.png"/><Relationship Id="rId12" Type="http://schemas.openxmlformats.org/officeDocument/2006/relationships/image" Target="../media/image239.png"/><Relationship Id="rId17" Type="http://schemas.openxmlformats.org/officeDocument/2006/relationships/image" Target="../media/image244.png"/><Relationship Id="rId2" Type="http://schemas.openxmlformats.org/officeDocument/2006/relationships/notesSlide" Target="../notesSlides/notesSlide32.xml"/><Relationship Id="rId16" Type="http://schemas.openxmlformats.org/officeDocument/2006/relationships/image" Target="../media/image243.png"/><Relationship Id="rId20" Type="http://schemas.openxmlformats.org/officeDocument/2006/relationships/image" Target="../media/image247.png"/><Relationship Id="rId1" Type="http://schemas.openxmlformats.org/officeDocument/2006/relationships/slideLayout" Target="../slideLayouts/slideLayout12.xml"/><Relationship Id="rId6" Type="http://schemas.openxmlformats.org/officeDocument/2006/relationships/image" Target="../media/image217.png"/><Relationship Id="rId11" Type="http://schemas.openxmlformats.org/officeDocument/2006/relationships/image" Target="../media/image238.png"/><Relationship Id="rId5" Type="http://schemas.openxmlformats.org/officeDocument/2006/relationships/image" Target="../media/image234.png"/><Relationship Id="rId15" Type="http://schemas.openxmlformats.org/officeDocument/2006/relationships/image" Target="../media/image242.png"/><Relationship Id="rId23" Type="http://schemas.openxmlformats.org/officeDocument/2006/relationships/image" Target="../media/image250.png"/><Relationship Id="rId10" Type="http://schemas.openxmlformats.org/officeDocument/2006/relationships/image" Target="../media/image237.png"/><Relationship Id="rId19" Type="http://schemas.openxmlformats.org/officeDocument/2006/relationships/image" Target="../media/image246.png"/><Relationship Id="rId4" Type="http://schemas.openxmlformats.org/officeDocument/2006/relationships/image" Target="../media/image215.png"/><Relationship Id="rId9" Type="http://schemas.openxmlformats.org/officeDocument/2006/relationships/image" Target="../media/image236.png"/><Relationship Id="rId14" Type="http://schemas.openxmlformats.org/officeDocument/2006/relationships/image" Target="../media/image241.png"/><Relationship Id="rId22" Type="http://schemas.openxmlformats.org/officeDocument/2006/relationships/image" Target="../media/image249.png"/></Relationships>
</file>

<file path=ppt/slides/_rels/slide33.xml.rels><?xml version="1.0" encoding="UTF-8" standalone="yes"?>
<Relationships xmlns="http://schemas.openxmlformats.org/package/2006/relationships"><Relationship Id="rId8" Type="http://schemas.openxmlformats.org/officeDocument/2006/relationships/image" Target="../media/image252.png"/><Relationship Id="rId13" Type="http://schemas.openxmlformats.org/officeDocument/2006/relationships/image" Target="../media/image257.png"/><Relationship Id="rId3" Type="http://schemas.openxmlformats.org/officeDocument/2006/relationships/image" Target="../media/image233.png"/><Relationship Id="rId7" Type="http://schemas.openxmlformats.org/officeDocument/2006/relationships/image" Target="../media/image251.png"/><Relationship Id="rId12" Type="http://schemas.openxmlformats.org/officeDocument/2006/relationships/image" Target="../media/image256.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17.png"/><Relationship Id="rId11" Type="http://schemas.openxmlformats.org/officeDocument/2006/relationships/image" Target="../media/image255.png"/><Relationship Id="rId5" Type="http://schemas.openxmlformats.org/officeDocument/2006/relationships/image" Target="../media/image234.png"/><Relationship Id="rId10" Type="http://schemas.openxmlformats.org/officeDocument/2006/relationships/image" Target="../media/image254.png"/><Relationship Id="rId4" Type="http://schemas.openxmlformats.org/officeDocument/2006/relationships/image" Target="../media/image215.png"/><Relationship Id="rId9" Type="http://schemas.openxmlformats.org/officeDocument/2006/relationships/image" Target="../media/image253.png"/><Relationship Id="rId14" Type="http://schemas.openxmlformats.org/officeDocument/2006/relationships/image" Target="../media/image258.pn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34.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3" Type="http://schemas.openxmlformats.org/officeDocument/2006/relationships/image" Target="../media/image1.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notesSlide" Target="../notesSlides/notesSlide35.xml"/><Relationship Id="rId16" Type="http://schemas.openxmlformats.org/officeDocument/2006/relationships/image" Target="../media/image271.png"/><Relationship Id="rId1" Type="http://schemas.openxmlformats.org/officeDocument/2006/relationships/slideLayout" Target="../slideLayouts/slideLayout12.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5" Type="http://schemas.openxmlformats.org/officeDocument/2006/relationships/image" Target="../media/image270.png"/><Relationship Id="rId10" Type="http://schemas.openxmlformats.org/officeDocument/2006/relationships/image" Target="../media/image265.png"/><Relationship Id="rId19" Type="http://schemas.openxmlformats.org/officeDocument/2006/relationships/image" Target="../media/image274.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s>
</file>

<file path=ppt/slides/_rels/slide36.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18" Type="http://schemas.openxmlformats.org/officeDocument/2006/relationships/image" Target="../media/image289.png"/><Relationship Id="rId3" Type="http://schemas.openxmlformats.org/officeDocument/2006/relationships/image" Target="../media/image1.png"/><Relationship Id="rId7" Type="http://schemas.openxmlformats.org/officeDocument/2006/relationships/image" Target="../media/image278.png"/><Relationship Id="rId12" Type="http://schemas.openxmlformats.org/officeDocument/2006/relationships/image" Target="../media/image283.png"/><Relationship Id="rId17" Type="http://schemas.openxmlformats.org/officeDocument/2006/relationships/image" Target="../media/image288.png"/><Relationship Id="rId2" Type="http://schemas.openxmlformats.org/officeDocument/2006/relationships/notesSlide" Target="../notesSlides/notesSlide36.xml"/><Relationship Id="rId16" Type="http://schemas.openxmlformats.org/officeDocument/2006/relationships/image" Target="../media/image287.png"/><Relationship Id="rId1" Type="http://schemas.openxmlformats.org/officeDocument/2006/relationships/slideLayout" Target="../slideLayouts/slideLayout12.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5" Type="http://schemas.openxmlformats.org/officeDocument/2006/relationships/image" Target="../media/image28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5.png"/></Relationships>
</file>

<file path=ppt/slides/_rels/slide37.xml.rels><?xml version="1.0" encoding="UTF-8" standalone="yes"?>
<Relationships xmlns="http://schemas.openxmlformats.org/package/2006/relationships"><Relationship Id="rId8" Type="http://schemas.openxmlformats.org/officeDocument/2006/relationships/image" Target="../media/image294.png"/><Relationship Id="rId13" Type="http://schemas.openxmlformats.org/officeDocument/2006/relationships/image" Target="../media/image299.png"/><Relationship Id="rId18" Type="http://schemas.openxmlformats.org/officeDocument/2006/relationships/image" Target="../media/image304.png"/><Relationship Id="rId3" Type="http://schemas.openxmlformats.org/officeDocument/2006/relationships/image" Target="../media/image290.png"/><Relationship Id="rId21" Type="http://schemas.openxmlformats.org/officeDocument/2006/relationships/image" Target="../media/image307.png"/><Relationship Id="rId7" Type="http://schemas.openxmlformats.org/officeDocument/2006/relationships/image" Target="../media/image293.png"/><Relationship Id="rId12" Type="http://schemas.openxmlformats.org/officeDocument/2006/relationships/image" Target="../media/image298.png"/><Relationship Id="rId17" Type="http://schemas.openxmlformats.org/officeDocument/2006/relationships/image" Target="../media/image303.png"/><Relationship Id="rId2" Type="http://schemas.openxmlformats.org/officeDocument/2006/relationships/notesSlide" Target="../notesSlides/notesSlide37.xml"/><Relationship Id="rId16" Type="http://schemas.openxmlformats.org/officeDocument/2006/relationships/image" Target="../media/image302.png"/><Relationship Id="rId20" Type="http://schemas.openxmlformats.org/officeDocument/2006/relationships/image" Target="../media/image306.png"/><Relationship Id="rId1" Type="http://schemas.openxmlformats.org/officeDocument/2006/relationships/slideLayout" Target="../slideLayouts/slideLayout12.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5" Type="http://schemas.openxmlformats.org/officeDocument/2006/relationships/image" Target="../media/image301.png"/><Relationship Id="rId23" Type="http://schemas.openxmlformats.org/officeDocument/2006/relationships/image" Target="../media/image309.png"/><Relationship Id="rId10" Type="http://schemas.openxmlformats.org/officeDocument/2006/relationships/image" Target="../media/image296.png"/><Relationship Id="rId19" Type="http://schemas.openxmlformats.org/officeDocument/2006/relationships/image" Target="../media/image305.png"/><Relationship Id="rId4" Type="http://schemas.openxmlformats.org/officeDocument/2006/relationships/image" Target="../media/image275.png"/><Relationship Id="rId9" Type="http://schemas.openxmlformats.org/officeDocument/2006/relationships/image" Target="../media/image295.png"/><Relationship Id="rId14" Type="http://schemas.openxmlformats.org/officeDocument/2006/relationships/image" Target="../media/image300.png"/><Relationship Id="rId22" Type="http://schemas.openxmlformats.org/officeDocument/2006/relationships/image" Target="../media/image308.png"/></Relationships>
</file>

<file path=ppt/slides/_rels/slide38.xml.rels><?xml version="1.0" encoding="UTF-8" standalone="yes"?>
<Relationships xmlns="http://schemas.openxmlformats.org/package/2006/relationships"><Relationship Id="rId8" Type="http://schemas.openxmlformats.org/officeDocument/2006/relationships/image" Target="../media/image314.png"/><Relationship Id="rId13" Type="http://schemas.openxmlformats.org/officeDocument/2006/relationships/image" Target="../media/image319.png"/><Relationship Id="rId18" Type="http://schemas.openxmlformats.org/officeDocument/2006/relationships/image" Target="../media/image324.png"/><Relationship Id="rId3" Type="http://schemas.openxmlformats.org/officeDocument/2006/relationships/image" Target="../media/image310.png"/><Relationship Id="rId7" Type="http://schemas.openxmlformats.org/officeDocument/2006/relationships/image" Target="../media/image313.png"/><Relationship Id="rId12" Type="http://schemas.openxmlformats.org/officeDocument/2006/relationships/image" Target="../media/image318.png"/><Relationship Id="rId17" Type="http://schemas.openxmlformats.org/officeDocument/2006/relationships/image" Target="../media/image323.png"/><Relationship Id="rId2" Type="http://schemas.openxmlformats.org/officeDocument/2006/relationships/notesSlide" Target="../notesSlides/notesSlide38.xml"/><Relationship Id="rId16" Type="http://schemas.openxmlformats.org/officeDocument/2006/relationships/image" Target="../media/image322.png"/><Relationship Id="rId20" Type="http://schemas.openxmlformats.org/officeDocument/2006/relationships/image" Target="../media/image326.png"/><Relationship Id="rId1" Type="http://schemas.openxmlformats.org/officeDocument/2006/relationships/slideLayout" Target="../slideLayouts/slideLayout12.xml"/><Relationship Id="rId6" Type="http://schemas.openxmlformats.org/officeDocument/2006/relationships/image" Target="../media/image312.png"/><Relationship Id="rId11" Type="http://schemas.openxmlformats.org/officeDocument/2006/relationships/image" Target="../media/image317.png"/><Relationship Id="rId5" Type="http://schemas.openxmlformats.org/officeDocument/2006/relationships/image" Target="../media/image311.png"/><Relationship Id="rId15" Type="http://schemas.openxmlformats.org/officeDocument/2006/relationships/image" Target="../media/image321.png"/><Relationship Id="rId10" Type="http://schemas.openxmlformats.org/officeDocument/2006/relationships/image" Target="../media/image316.png"/><Relationship Id="rId19" Type="http://schemas.openxmlformats.org/officeDocument/2006/relationships/image" Target="../media/image325.png"/><Relationship Id="rId4" Type="http://schemas.openxmlformats.org/officeDocument/2006/relationships/image" Target="../media/image275.png"/><Relationship Id="rId9" Type="http://schemas.openxmlformats.org/officeDocument/2006/relationships/image" Target="../media/image315.png"/><Relationship Id="rId14" Type="http://schemas.openxmlformats.org/officeDocument/2006/relationships/image" Target="../media/image320.png"/></Relationships>
</file>

<file path=ppt/slides/_rels/slide39.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7.png"/><Relationship Id="rId7" Type="http://schemas.openxmlformats.org/officeDocument/2006/relationships/image" Target="../media/image330.png"/><Relationship Id="rId12" Type="http://schemas.openxmlformats.org/officeDocument/2006/relationships/image" Target="../media/image335.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275.png"/><Relationship Id="rId10" Type="http://schemas.openxmlformats.org/officeDocument/2006/relationships/image" Target="../media/image333.png"/><Relationship Id="rId4" Type="http://schemas.openxmlformats.org/officeDocument/2006/relationships/image" Target="../media/image328.png"/><Relationship Id="rId9" Type="http://schemas.openxmlformats.org/officeDocument/2006/relationships/image" Target="../media/image3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44.png"/><Relationship Id="rId18" Type="http://schemas.openxmlformats.org/officeDocument/2006/relationships/image" Target="../media/image349.png"/><Relationship Id="rId26" Type="http://schemas.openxmlformats.org/officeDocument/2006/relationships/image" Target="../media/image357.png"/><Relationship Id="rId3" Type="http://schemas.openxmlformats.org/officeDocument/2006/relationships/image" Target="../media/image336.png"/><Relationship Id="rId21" Type="http://schemas.openxmlformats.org/officeDocument/2006/relationships/image" Target="../media/image352.png"/><Relationship Id="rId7" Type="http://schemas.openxmlformats.org/officeDocument/2006/relationships/image" Target="../media/image339.png"/><Relationship Id="rId12" Type="http://schemas.openxmlformats.org/officeDocument/2006/relationships/image" Target="../media/image265.png"/><Relationship Id="rId17" Type="http://schemas.openxmlformats.org/officeDocument/2006/relationships/image" Target="../media/image348.png"/><Relationship Id="rId25" Type="http://schemas.openxmlformats.org/officeDocument/2006/relationships/image" Target="../media/image356.png"/><Relationship Id="rId2" Type="http://schemas.openxmlformats.org/officeDocument/2006/relationships/notesSlide" Target="../notesSlides/notesSlide40.xml"/><Relationship Id="rId16" Type="http://schemas.openxmlformats.org/officeDocument/2006/relationships/image" Target="../media/image347.png"/><Relationship Id="rId20" Type="http://schemas.openxmlformats.org/officeDocument/2006/relationships/image" Target="../media/image351.png"/><Relationship Id="rId1" Type="http://schemas.openxmlformats.org/officeDocument/2006/relationships/slideLayout" Target="../slideLayouts/slideLayout12.xml"/><Relationship Id="rId6" Type="http://schemas.openxmlformats.org/officeDocument/2006/relationships/image" Target="../media/image338.png"/><Relationship Id="rId11" Type="http://schemas.openxmlformats.org/officeDocument/2006/relationships/image" Target="../media/image343.png"/><Relationship Id="rId24" Type="http://schemas.openxmlformats.org/officeDocument/2006/relationships/image" Target="../media/image355.png"/><Relationship Id="rId5" Type="http://schemas.openxmlformats.org/officeDocument/2006/relationships/image" Target="../media/image337.png"/><Relationship Id="rId15" Type="http://schemas.openxmlformats.org/officeDocument/2006/relationships/image" Target="../media/image346.png"/><Relationship Id="rId23" Type="http://schemas.openxmlformats.org/officeDocument/2006/relationships/image" Target="../media/image354.png"/><Relationship Id="rId10" Type="http://schemas.openxmlformats.org/officeDocument/2006/relationships/image" Target="../media/image342.png"/><Relationship Id="rId19" Type="http://schemas.openxmlformats.org/officeDocument/2006/relationships/image" Target="../media/image350.png"/><Relationship Id="rId4" Type="http://schemas.openxmlformats.org/officeDocument/2006/relationships/image" Target="../media/image275.png"/><Relationship Id="rId9" Type="http://schemas.openxmlformats.org/officeDocument/2006/relationships/image" Target="../media/image341.png"/><Relationship Id="rId14" Type="http://schemas.openxmlformats.org/officeDocument/2006/relationships/image" Target="../media/image345.png"/><Relationship Id="rId22" Type="http://schemas.openxmlformats.org/officeDocument/2006/relationships/image" Target="../media/image353.png"/><Relationship Id="rId27" Type="http://schemas.openxmlformats.org/officeDocument/2006/relationships/image" Target="../media/image358.png"/></Relationships>
</file>

<file path=ppt/slides/_rels/slide41.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8.png"/><Relationship Id="rId18" Type="http://schemas.openxmlformats.org/officeDocument/2006/relationships/image" Target="../media/image372.png"/><Relationship Id="rId26" Type="http://schemas.openxmlformats.org/officeDocument/2006/relationships/image" Target="../media/image380.png"/><Relationship Id="rId3" Type="http://schemas.openxmlformats.org/officeDocument/2006/relationships/image" Target="../media/image359.png"/><Relationship Id="rId21" Type="http://schemas.openxmlformats.org/officeDocument/2006/relationships/image" Target="../media/image375.png"/><Relationship Id="rId7" Type="http://schemas.openxmlformats.org/officeDocument/2006/relationships/image" Target="../media/image362.png"/><Relationship Id="rId12" Type="http://schemas.openxmlformats.org/officeDocument/2006/relationships/image" Target="../media/image367.png"/><Relationship Id="rId17" Type="http://schemas.openxmlformats.org/officeDocument/2006/relationships/image" Target="../media/image338.png"/><Relationship Id="rId25" Type="http://schemas.openxmlformats.org/officeDocument/2006/relationships/image" Target="../media/image379.png"/><Relationship Id="rId2" Type="http://schemas.openxmlformats.org/officeDocument/2006/relationships/notesSlide" Target="../notesSlides/notesSlide41.xml"/><Relationship Id="rId16" Type="http://schemas.openxmlformats.org/officeDocument/2006/relationships/image" Target="../media/image371.png"/><Relationship Id="rId20" Type="http://schemas.openxmlformats.org/officeDocument/2006/relationships/image" Target="../media/image374.png"/><Relationship Id="rId1" Type="http://schemas.openxmlformats.org/officeDocument/2006/relationships/slideLayout" Target="../slideLayouts/slideLayout12.xml"/><Relationship Id="rId6" Type="http://schemas.openxmlformats.org/officeDocument/2006/relationships/image" Target="../media/image361.png"/><Relationship Id="rId11" Type="http://schemas.openxmlformats.org/officeDocument/2006/relationships/image" Target="../media/image366.png"/><Relationship Id="rId24" Type="http://schemas.openxmlformats.org/officeDocument/2006/relationships/image" Target="../media/image378.png"/><Relationship Id="rId5" Type="http://schemas.openxmlformats.org/officeDocument/2006/relationships/image" Target="../media/image360.png"/><Relationship Id="rId15" Type="http://schemas.openxmlformats.org/officeDocument/2006/relationships/image" Target="../media/image370.png"/><Relationship Id="rId23" Type="http://schemas.openxmlformats.org/officeDocument/2006/relationships/image" Target="../media/image377.png"/><Relationship Id="rId10" Type="http://schemas.openxmlformats.org/officeDocument/2006/relationships/image" Target="../media/image365.png"/><Relationship Id="rId19" Type="http://schemas.openxmlformats.org/officeDocument/2006/relationships/image" Target="../media/image373.png"/><Relationship Id="rId4" Type="http://schemas.openxmlformats.org/officeDocument/2006/relationships/image" Target="../media/image275.png"/><Relationship Id="rId9" Type="http://schemas.openxmlformats.org/officeDocument/2006/relationships/image" Target="../media/image364.png"/><Relationship Id="rId14" Type="http://schemas.openxmlformats.org/officeDocument/2006/relationships/image" Target="../media/image369.png"/><Relationship Id="rId22" Type="http://schemas.openxmlformats.org/officeDocument/2006/relationships/image" Target="../media/image37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90.png"/><Relationship Id="rId18" Type="http://schemas.openxmlformats.org/officeDocument/2006/relationships/image" Target="../media/image395.png"/><Relationship Id="rId3" Type="http://schemas.openxmlformats.org/officeDocument/2006/relationships/image" Target="../media/image1.png"/><Relationship Id="rId7" Type="http://schemas.openxmlformats.org/officeDocument/2006/relationships/image" Target="../media/image384.png"/><Relationship Id="rId12" Type="http://schemas.openxmlformats.org/officeDocument/2006/relationships/image" Target="../media/image389.png"/><Relationship Id="rId17" Type="http://schemas.openxmlformats.org/officeDocument/2006/relationships/image" Target="../media/image394.png"/><Relationship Id="rId2" Type="http://schemas.openxmlformats.org/officeDocument/2006/relationships/notesSlide" Target="../notesSlides/notesSlide43.xml"/><Relationship Id="rId16" Type="http://schemas.openxmlformats.org/officeDocument/2006/relationships/image" Target="../media/image393.png"/><Relationship Id="rId20" Type="http://schemas.openxmlformats.org/officeDocument/2006/relationships/image" Target="../media/image397.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388.png"/><Relationship Id="rId5" Type="http://schemas.openxmlformats.org/officeDocument/2006/relationships/image" Target="../media/image382.png"/><Relationship Id="rId15" Type="http://schemas.openxmlformats.org/officeDocument/2006/relationships/image" Target="../media/image392.png"/><Relationship Id="rId10" Type="http://schemas.openxmlformats.org/officeDocument/2006/relationships/image" Target="../media/image387.png"/><Relationship Id="rId19" Type="http://schemas.openxmlformats.org/officeDocument/2006/relationships/image" Target="../media/image396.png"/><Relationship Id="rId4" Type="http://schemas.openxmlformats.org/officeDocument/2006/relationships/image" Target="../media/image381.png"/><Relationship Id="rId9" Type="http://schemas.openxmlformats.org/officeDocument/2006/relationships/image" Target="../media/image386.png"/><Relationship Id="rId14" Type="http://schemas.openxmlformats.org/officeDocument/2006/relationships/image" Target="../media/image391.png"/></Relationships>
</file>

<file path=ppt/slides/_rels/slide44.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05.png"/><Relationship Id="rId3" Type="http://schemas.openxmlformats.org/officeDocument/2006/relationships/image" Target="../media/image1.png"/><Relationship Id="rId7" Type="http://schemas.openxmlformats.org/officeDocument/2006/relationships/image" Target="../media/image399.png"/><Relationship Id="rId12" Type="http://schemas.openxmlformats.org/officeDocument/2006/relationships/image" Target="../media/image404.png"/><Relationship Id="rId2" Type="http://schemas.openxmlformats.org/officeDocument/2006/relationships/notesSlide" Target="../notesSlides/notesSlide44.xml"/><Relationship Id="rId16" Type="http://schemas.openxmlformats.org/officeDocument/2006/relationships/image" Target="../media/image408.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403.png"/><Relationship Id="rId5" Type="http://schemas.openxmlformats.org/officeDocument/2006/relationships/image" Target="../media/image398.png"/><Relationship Id="rId15" Type="http://schemas.openxmlformats.org/officeDocument/2006/relationships/image" Target="../media/image407.png"/><Relationship Id="rId10" Type="http://schemas.openxmlformats.org/officeDocument/2006/relationships/image" Target="../media/image402.png"/><Relationship Id="rId4" Type="http://schemas.openxmlformats.org/officeDocument/2006/relationships/image" Target="../media/image381.png"/><Relationship Id="rId9" Type="http://schemas.openxmlformats.org/officeDocument/2006/relationships/image" Target="../media/image401.png"/><Relationship Id="rId14" Type="http://schemas.openxmlformats.org/officeDocument/2006/relationships/image" Target="../media/image406.png"/></Relationships>
</file>

<file path=ppt/slides/_rels/slide4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15.png"/><Relationship Id="rId18" Type="http://schemas.openxmlformats.org/officeDocument/2006/relationships/image" Target="../media/image420.png"/><Relationship Id="rId3" Type="http://schemas.openxmlformats.org/officeDocument/2006/relationships/image" Target="../media/image1.png"/><Relationship Id="rId7" Type="http://schemas.openxmlformats.org/officeDocument/2006/relationships/image" Target="../media/image409.png"/><Relationship Id="rId12" Type="http://schemas.openxmlformats.org/officeDocument/2006/relationships/image" Target="../media/image414.png"/><Relationship Id="rId17" Type="http://schemas.openxmlformats.org/officeDocument/2006/relationships/image" Target="../media/image419.png"/><Relationship Id="rId2" Type="http://schemas.openxmlformats.org/officeDocument/2006/relationships/notesSlide" Target="../notesSlides/notesSlide45.xml"/><Relationship Id="rId16" Type="http://schemas.openxmlformats.org/officeDocument/2006/relationships/image" Target="../media/image418.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413.png"/><Relationship Id="rId5" Type="http://schemas.openxmlformats.org/officeDocument/2006/relationships/image" Target="../media/image398.png"/><Relationship Id="rId15" Type="http://schemas.openxmlformats.org/officeDocument/2006/relationships/image" Target="../media/image417.png"/><Relationship Id="rId10" Type="http://schemas.openxmlformats.org/officeDocument/2006/relationships/image" Target="../media/image412.png"/><Relationship Id="rId19" Type="http://schemas.openxmlformats.org/officeDocument/2006/relationships/image" Target="../media/image421.png"/><Relationship Id="rId4" Type="http://schemas.openxmlformats.org/officeDocument/2006/relationships/image" Target="../media/image381.png"/><Relationship Id="rId9" Type="http://schemas.openxmlformats.org/officeDocument/2006/relationships/image" Target="../media/image411.png"/><Relationship Id="rId14" Type="http://schemas.openxmlformats.org/officeDocument/2006/relationships/image" Target="../media/image416.png"/></Relationships>
</file>

<file path=ppt/slides/_rels/slide46.xml.rels><?xml version="1.0" encoding="UTF-8" standalone="yes"?>
<Relationships xmlns="http://schemas.openxmlformats.org/package/2006/relationships"><Relationship Id="rId8" Type="http://schemas.openxmlformats.org/officeDocument/2006/relationships/image" Target="../media/image424.png"/><Relationship Id="rId13" Type="http://schemas.openxmlformats.org/officeDocument/2006/relationships/image" Target="../media/image429.png"/><Relationship Id="rId18" Type="http://schemas.openxmlformats.org/officeDocument/2006/relationships/image" Target="../media/image434.png"/><Relationship Id="rId3" Type="http://schemas.openxmlformats.org/officeDocument/2006/relationships/image" Target="../media/image422.png"/><Relationship Id="rId7" Type="http://schemas.openxmlformats.org/officeDocument/2006/relationships/image" Target="../media/image423.png"/><Relationship Id="rId12" Type="http://schemas.openxmlformats.org/officeDocument/2006/relationships/image" Target="../media/image428.png"/><Relationship Id="rId17" Type="http://schemas.openxmlformats.org/officeDocument/2006/relationships/image" Target="../media/image433.png"/><Relationship Id="rId2" Type="http://schemas.openxmlformats.org/officeDocument/2006/relationships/notesSlide" Target="../notesSlides/notesSlide46.xml"/><Relationship Id="rId16" Type="http://schemas.openxmlformats.org/officeDocument/2006/relationships/image" Target="../media/image432.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427.png"/><Relationship Id="rId5" Type="http://schemas.openxmlformats.org/officeDocument/2006/relationships/image" Target="../media/image398.png"/><Relationship Id="rId15" Type="http://schemas.openxmlformats.org/officeDocument/2006/relationships/image" Target="../media/image431.png"/><Relationship Id="rId10" Type="http://schemas.openxmlformats.org/officeDocument/2006/relationships/image" Target="../media/image426.png"/><Relationship Id="rId4" Type="http://schemas.openxmlformats.org/officeDocument/2006/relationships/image" Target="../media/image381.png"/><Relationship Id="rId9" Type="http://schemas.openxmlformats.org/officeDocument/2006/relationships/image" Target="../media/image425.png"/><Relationship Id="rId14" Type="http://schemas.openxmlformats.org/officeDocument/2006/relationships/image" Target="../media/image430.png"/></Relationships>
</file>

<file path=ppt/slides/_rels/slide47.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41.png"/><Relationship Id="rId18" Type="http://schemas.openxmlformats.org/officeDocument/2006/relationships/image" Target="../media/image446.png"/><Relationship Id="rId3" Type="http://schemas.openxmlformats.org/officeDocument/2006/relationships/image" Target="../media/image1.png"/><Relationship Id="rId7" Type="http://schemas.openxmlformats.org/officeDocument/2006/relationships/image" Target="../media/image435.png"/><Relationship Id="rId12" Type="http://schemas.openxmlformats.org/officeDocument/2006/relationships/image" Target="../media/image440.png"/><Relationship Id="rId17" Type="http://schemas.openxmlformats.org/officeDocument/2006/relationships/image" Target="../media/image445.png"/><Relationship Id="rId2" Type="http://schemas.openxmlformats.org/officeDocument/2006/relationships/notesSlide" Target="../notesSlides/notesSlide47.xml"/><Relationship Id="rId16" Type="http://schemas.openxmlformats.org/officeDocument/2006/relationships/image" Target="../media/image444.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439.png"/><Relationship Id="rId5" Type="http://schemas.openxmlformats.org/officeDocument/2006/relationships/image" Target="../media/image398.png"/><Relationship Id="rId15" Type="http://schemas.openxmlformats.org/officeDocument/2006/relationships/image" Target="../media/image443.png"/><Relationship Id="rId10" Type="http://schemas.openxmlformats.org/officeDocument/2006/relationships/image" Target="../media/image438.png"/><Relationship Id="rId4" Type="http://schemas.openxmlformats.org/officeDocument/2006/relationships/image" Target="../media/image381.png"/><Relationship Id="rId9" Type="http://schemas.openxmlformats.org/officeDocument/2006/relationships/image" Target="../media/image437.png"/><Relationship Id="rId14" Type="http://schemas.openxmlformats.org/officeDocument/2006/relationships/image" Target="../media/image442.png"/></Relationships>
</file>

<file path=ppt/slides/_rels/slide48.xml.rels><?xml version="1.0" encoding="UTF-8" standalone="yes"?>
<Relationships xmlns="http://schemas.openxmlformats.org/package/2006/relationships"><Relationship Id="rId8" Type="http://schemas.openxmlformats.org/officeDocument/2006/relationships/image" Target="../media/image448.png"/><Relationship Id="rId13" Type="http://schemas.openxmlformats.org/officeDocument/2006/relationships/image" Target="../media/image451.png"/><Relationship Id="rId18" Type="http://schemas.openxmlformats.org/officeDocument/2006/relationships/image" Target="../media/image408.png"/><Relationship Id="rId3" Type="http://schemas.openxmlformats.org/officeDocument/2006/relationships/image" Target="../media/image1.png"/><Relationship Id="rId7" Type="http://schemas.openxmlformats.org/officeDocument/2006/relationships/image" Target="../media/image447.png"/><Relationship Id="rId12" Type="http://schemas.openxmlformats.org/officeDocument/2006/relationships/image" Target="../media/image402.png"/><Relationship Id="rId17" Type="http://schemas.openxmlformats.org/officeDocument/2006/relationships/image" Target="../media/image455.png"/><Relationship Id="rId2" Type="http://schemas.openxmlformats.org/officeDocument/2006/relationships/notesSlide" Target="../notesSlides/notesSlide48.xml"/><Relationship Id="rId16" Type="http://schemas.openxmlformats.org/officeDocument/2006/relationships/image" Target="../media/image454.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450.png"/><Relationship Id="rId5" Type="http://schemas.openxmlformats.org/officeDocument/2006/relationships/image" Target="../media/image398.png"/><Relationship Id="rId15" Type="http://schemas.openxmlformats.org/officeDocument/2006/relationships/image" Target="../media/image453.png"/><Relationship Id="rId10" Type="http://schemas.openxmlformats.org/officeDocument/2006/relationships/image" Target="../media/image449.png"/><Relationship Id="rId4" Type="http://schemas.openxmlformats.org/officeDocument/2006/relationships/image" Target="../media/image381.png"/><Relationship Id="rId9" Type="http://schemas.openxmlformats.org/officeDocument/2006/relationships/image" Target="../media/image399.png"/><Relationship Id="rId14" Type="http://schemas.openxmlformats.org/officeDocument/2006/relationships/image" Target="../media/image452.png"/></Relationships>
</file>

<file path=ppt/slides/_rels/slide4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49.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50.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png"/><Relationship Id="rId7" Type="http://schemas.openxmlformats.org/officeDocument/2006/relationships/image" Target="../media/image45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458.png"/><Relationship Id="rId5" Type="http://schemas.openxmlformats.org/officeDocument/2006/relationships/image" Target="../media/image457.png"/><Relationship Id="rId4" Type="http://schemas.openxmlformats.org/officeDocument/2006/relationships/image" Target="../media/image456.png"/><Relationship Id="rId9" Type="http://schemas.openxmlformats.org/officeDocument/2006/relationships/image" Target="../media/image461.png"/></Relationships>
</file>

<file path=ppt/slides/_rels/slide51.xml.rels><?xml version="1.0" encoding="UTF-8" standalone="yes"?>
<Relationships xmlns="http://schemas.openxmlformats.org/package/2006/relationships"><Relationship Id="rId8" Type="http://schemas.openxmlformats.org/officeDocument/2006/relationships/image" Target="../media/image466.png"/><Relationship Id="rId13" Type="http://schemas.openxmlformats.org/officeDocument/2006/relationships/image" Target="../media/image471.png"/><Relationship Id="rId3" Type="http://schemas.openxmlformats.org/officeDocument/2006/relationships/image" Target="../media/image1.png"/><Relationship Id="rId7" Type="http://schemas.openxmlformats.org/officeDocument/2006/relationships/image" Target="../media/image465.png"/><Relationship Id="rId12" Type="http://schemas.openxmlformats.org/officeDocument/2006/relationships/image" Target="../media/image470.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464.png"/><Relationship Id="rId11" Type="http://schemas.openxmlformats.org/officeDocument/2006/relationships/image" Target="../media/image469.png"/><Relationship Id="rId5" Type="http://schemas.openxmlformats.org/officeDocument/2006/relationships/image" Target="../media/image463.png"/><Relationship Id="rId15" Type="http://schemas.openxmlformats.org/officeDocument/2006/relationships/image" Target="../media/image473.png"/><Relationship Id="rId10" Type="http://schemas.openxmlformats.org/officeDocument/2006/relationships/image" Target="../media/image468.png"/><Relationship Id="rId4" Type="http://schemas.openxmlformats.org/officeDocument/2006/relationships/image" Target="../media/image462.png"/><Relationship Id="rId9" Type="http://schemas.openxmlformats.org/officeDocument/2006/relationships/image" Target="../media/image467.png"/><Relationship Id="rId14" Type="http://schemas.openxmlformats.org/officeDocument/2006/relationships/image" Target="../media/image472.png"/></Relationships>
</file>

<file path=ppt/slides/_rels/slide52.xml.rels><?xml version="1.0" encoding="UTF-8" standalone="yes"?>
<Relationships xmlns="http://schemas.openxmlformats.org/package/2006/relationships"><Relationship Id="rId8" Type="http://schemas.openxmlformats.org/officeDocument/2006/relationships/image" Target="../media/image478.png"/><Relationship Id="rId13" Type="http://schemas.openxmlformats.org/officeDocument/2006/relationships/image" Target="../media/image483.png"/><Relationship Id="rId18" Type="http://schemas.openxmlformats.org/officeDocument/2006/relationships/image" Target="../media/image488.png"/><Relationship Id="rId3" Type="http://schemas.openxmlformats.org/officeDocument/2006/relationships/image" Target="../media/image1.png"/><Relationship Id="rId7" Type="http://schemas.openxmlformats.org/officeDocument/2006/relationships/image" Target="../media/image477.png"/><Relationship Id="rId12" Type="http://schemas.openxmlformats.org/officeDocument/2006/relationships/image" Target="../media/image482.png"/><Relationship Id="rId17" Type="http://schemas.openxmlformats.org/officeDocument/2006/relationships/image" Target="../media/image487.png"/><Relationship Id="rId2" Type="http://schemas.openxmlformats.org/officeDocument/2006/relationships/notesSlide" Target="../notesSlides/notesSlide52.xml"/><Relationship Id="rId16" Type="http://schemas.openxmlformats.org/officeDocument/2006/relationships/image" Target="../media/image486.png"/><Relationship Id="rId1" Type="http://schemas.openxmlformats.org/officeDocument/2006/relationships/slideLayout" Target="../slideLayouts/slideLayout12.xml"/><Relationship Id="rId6" Type="http://schemas.openxmlformats.org/officeDocument/2006/relationships/image" Target="../media/image476.png"/><Relationship Id="rId11" Type="http://schemas.openxmlformats.org/officeDocument/2006/relationships/image" Target="../media/image481.png"/><Relationship Id="rId5" Type="http://schemas.openxmlformats.org/officeDocument/2006/relationships/image" Target="../media/image475.png"/><Relationship Id="rId15" Type="http://schemas.openxmlformats.org/officeDocument/2006/relationships/image" Target="../media/image485.png"/><Relationship Id="rId10" Type="http://schemas.openxmlformats.org/officeDocument/2006/relationships/image" Target="../media/image480.png"/><Relationship Id="rId19" Type="http://schemas.openxmlformats.org/officeDocument/2006/relationships/image" Target="../media/image489.png"/><Relationship Id="rId4" Type="http://schemas.openxmlformats.org/officeDocument/2006/relationships/image" Target="../media/image474.png"/><Relationship Id="rId9" Type="http://schemas.openxmlformats.org/officeDocument/2006/relationships/image" Target="../media/image479.png"/><Relationship Id="rId14" Type="http://schemas.openxmlformats.org/officeDocument/2006/relationships/image" Target="../media/image484.png"/></Relationships>
</file>

<file path=ppt/slides/_rels/slide53.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image" Target="../media/image498.png"/><Relationship Id="rId18" Type="http://schemas.openxmlformats.org/officeDocument/2006/relationships/image" Target="../media/image503.png"/><Relationship Id="rId3" Type="http://schemas.openxmlformats.org/officeDocument/2006/relationships/image" Target="../media/image233.png"/><Relationship Id="rId21" Type="http://schemas.openxmlformats.org/officeDocument/2006/relationships/image" Target="../media/image506.png"/><Relationship Id="rId7" Type="http://schemas.openxmlformats.org/officeDocument/2006/relationships/image" Target="../media/image492.png"/><Relationship Id="rId12" Type="http://schemas.openxmlformats.org/officeDocument/2006/relationships/image" Target="../media/image497.png"/><Relationship Id="rId17" Type="http://schemas.openxmlformats.org/officeDocument/2006/relationships/image" Target="../media/image502.png"/><Relationship Id="rId2" Type="http://schemas.openxmlformats.org/officeDocument/2006/relationships/notesSlide" Target="../notesSlides/notesSlide53.xml"/><Relationship Id="rId16" Type="http://schemas.openxmlformats.org/officeDocument/2006/relationships/image" Target="../media/image501.png"/><Relationship Id="rId20" Type="http://schemas.openxmlformats.org/officeDocument/2006/relationships/image" Target="../media/image505.png"/><Relationship Id="rId1" Type="http://schemas.openxmlformats.org/officeDocument/2006/relationships/slideLayout" Target="../slideLayouts/slideLayout12.xml"/><Relationship Id="rId6" Type="http://schemas.openxmlformats.org/officeDocument/2006/relationships/image" Target="../media/image491.png"/><Relationship Id="rId11" Type="http://schemas.openxmlformats.org/officeDocument/2006/relationships/image" Target="../media/image496.png"/><Relationship Id="rId5" Type="http://schemas.openxmlformats.org/officeDocument/2006/relationships/image" Target="../media/image490.png"/><Relationship Id="rId15" Type="http://schemas.openxmlformats.org/officeDocument/2006/relationships/image" Target="../media/image500.png"/><Relationship Id="rId10" Type="http://schemas.openxmlformats.org/officeDocument/2006/relationships/image" Target="../media/image495.png"/><Relationship Id="rId19" Type="http://schemas.openxmlformats.org/officeDocument/2006/relationships/image" Target="../media/image504.png"/><Relationship Id="rId4" Type="http://schemas.openxmlformats.org/officeDocument/2006/relationships/image" Target="../media/image462.png"/><Relationship Id="rId9" Type="http://schemas.openxmlformats.org/officeDocument/2006/relationships/image" Target="../media/image494.png"/><Relationship Id="rId14" Type="http://schemas.openxmlformats.org/officeDocument/2006/relationships/image" Target="../media/image499.png"/><Relationship Id="rId22" Type="http://schemas.openxmlformats.org/officeDocument/2006/relationships/image" Target="../media/image507.png"/></Relationships>
</file>

<file path=ppt/slides/_rels/slide54.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328.png"/><Relationship Id="rId7" Type="http://schemas.openxmlformats.org/officeDocument/2006/relationships/image" Target="../media/image509.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notesSlide" Target="../notesSlides/notesSlide54.xml"/><Relationship Id="rId16" Type="http://schemas.openxmlformats.org/officeDocument/2006/relationships/image" Target="../media/image518.png"/><Relationship Id="rId20" Type="http://schemas.openxmlformats.org/officeDocument/2006/relationships/image" Target="../media/image522.png"/><Relationship Id="rId1" Type="http://schemas.openxmlformats.org/officeDocument/2006/relationships/slideLayout" Target="../slideLayouts/slideLayout12.xml"/><Relationship Id="rId6" Type="http://schemas.openxmlformats.org/officeDocument/2006/relationships/image" Target="../media/image479.png"/><Relationship Id="rId11" Type="http://schemas.openxmlformats.org/officeDocument/2006/relationships/image" Target="../media/image513.png"/><Relationship Id="rId5" Type="http://schemas.openxmlformats.org/officeDocument/2006/relationships/image" Target="../media/image508.png"/><Relationship Id="rId15" Type="http://schemas.openxmlformats.org/officeDocument/2006/relationships/image" Target="../media/image517.png"/><Relationship Id="rId10" Type="http://schemas.openxmlformats.org/officeDocument/2006/relationships/image" Target="../media/image512.png"/><Relationship Id="rId19" Type="http://schemas.openxmlformats.org/officeDocument/2006/relationships/image" Target="../media/image521.png"/><Relationship Id="rId4" Type="http://schemas.openxmlformats.org/officeDocument/2006/relationships/image" Target="../media/image462.png"/><Relationship Id="rId9" Type="http://schemas.openxmlformats.org/officeDocument/2006/relationships/image" Target="../media/image511.png"/><Relationship Id="rId14" Type="http://schemas.openxmlformats.org/officeDocument/2006/relationships/image" Target="../media/image516.png"/></Relationships>
</file>

<file path=ppt/slides/_rels/slide55.xml.rels><?xml version="1.0" encoding="UTF-8" standalone="yes"?>
<Relationships xmlns="http://schemas.openxmlformats.org/package/2006/relationships"><Relationship Id="rId8" Type="http://schemas.openxmlformats.org/officeDocument/2006/relationships/image" Target="../media/image525.png"/><Relationship Id="rId13" Type="http://schemas.openxmlformats.org/officeDocument/2006/relationships/image" Target="../media/image530.png"/><Relationship Id="rId18" Type="http://schemas.openxmlformats.org/officeDocument/2006/relationships/image" Target="../media/image535.png"/><Relationship Id="rId3" Type="http://schemas.openxmlformats.org/officeDocument/2006/relationships/image" Target="../media/image1.png"/><Relationship Id="rId21" Type="http://schemas.openxmlformats.org/officeDocument/2006/relationships/image" Target="../media/image538.png"/><Relationship Id="rId7" Type="http://schemas.openxmlformats.org/officeDocument/2006/relationships/image" Target="../media/image495.png"/><Relationship Id="rId12" Type="http://schemas.openxmlformats.org/officeDocument/2006/relationships/image" Target="../media/image529.png"/><Relationship Id="rId17" Type="http://schemas.openxmlformats.org/officeDocument/2006/relationships/image" Target="../media/image534.png"/><Relationship Id="rId2" Type="http://schemas.openxmlformats.org/officeDocument/2006/relationships/notesSlide" Target="../notesSlides/notesSlide55.xml"/><Relationship Id="rId16" Type="http://schemas.openxmlformats.org/officeDocument/2006/relationships/image" Target="../media/image533.png"/><Relationship Id="rId20" Type="http://schemas.openxmlformats.org/officeDocument/2006/relationships/image" Target="../media/image537.png"/><Relationship Id="rId1" Type="http://schemas.openxmlformats.org/officeDocument/2006/relationships/slideLayout" Target="../slideLayouts/slideLayout12.xml"/><Relationship Id="rId6" Type="http://schemas.openxmlformats.org/officeDocument/2006/relationships/image" Target="../media/image524.png"/><Relationship Id="rId11" Type="http://schemas.openxmlformats.org/officeDocument/2006/relationships/image" Target="../media/image528.png"/><Relationship Id="rId5" Type="http://schemas.openxmlformats.org/officeDocument/2006/relationships/image" Target="../media/image523.png"/><Relationship Id="rId15" Type="http://schemas.openxmlformats.org/officeDocument/2006/relationships/image" Target="../media/image532.png"/><Relationship Id="rId23" Type="http://schemas.openxmlformats.org/officeDocument/2006/relationships/image" Target="../media/image540.png"/><Relationship Id="rId10" Type="http://schemas.openxmlformats.org/officeDocument/2006/relationships/image" Target="../media/image527.png"/><Relationship Id="rId19" Type="http://schemas.openxmlformats.org/officeDocument/2006/relationships/image" Target="../media/image536.png"/><Relationship Id="rId4" Type="http://schemas.openxmlformats.org/officeDocument/2006/relationships/image" Target="../media/image462.png"/><Relationship Id="rId9" Type="http://schemas.openxmlformats.org/officeDocument/2006/relationships/image" Target="../media/image526.png"/><Relationship Id="rId14" Type="http://schemas.openxmlformats.org/officeDocument/2006/relationships/image" Target="../media/image531.png"/><Relationship Id="rId22" Type="http://schemas.openxmlformats.org/officeDocument/2006/relationships/image" Target="../media/image53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8" Type="http://schemas.openxmlformats.org/officeDocument/2006/relationships/image" Target="../media/image545.png"/><Relationship Id="rId3" Type="http://schemas.openxmlformats.org/officeDocument/2006/relationships/image" Target="../media/image541.png"/><Relationship Id="rId7" Type="http://schemas.openxmlformats.org/officeDocument/2006/relationships/image" Target="../media/image544.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48.png"/><Relationship Id="rId5" Type="http://schemas.openxmlformats.org/officeDocument/2006/relationships/image" Target="../media/image543.png"/><Relationship Id="rId10" Type="http://schemas.openxmlformats.org/officeDocument/2006/relationships/image" Target="../media/image547.png"/><Relationship Id="rId4" Type="http://schemas.openxmlformats.org/officeDocument/2006/relationships/image" Target="../media/image542.png"/><Relationship Id="rId9" Type="http://schemas.openxmlformats.org/officeDocument/2006/relationships/image" Target="../media/image546.png"/></Relationships>
</file>

<file path=ppt/slides/_rels/slide58.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526.png"/><Relationship Id="rId18" Type="http://schemas.openxmlformats.org/officeDocument/2006/relationships/image" Target="../media/image559.png"/><Relationship Id="rId3" Type="http://schemas.openxmlformats.org/officeDocument/2006/relationships/image" Target="../media/image549.png"/><Relationship Id="rId7" Type="http://schemas.openxmlformats.org/officeDocument/2006/relationships/image" Target="../media/image550.png"/><Relationship Id="rId12" Type="http://schemas.openxmlformats.org/officeDocument/2006/relationships/image" Target="../media/image555.png"/><Relationship Id="rId17" Type="http://schemas.openxmlformats.org/officeDocument/2006/relationships/image" Target="../media/image511.png"/><Relationship Id="rId2" Type="http://schemas.openxmlformats.org/officeDocument/2006/relationships/notesSlide" Target="../notesSlides/notesSlide58.xml"/><Relationship Id="rId16" Type="http://schemas.openxmlformats.org/officeDocument/2006/relationships/image" Target="../media/image558.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54.png"/><Relationship Id="rId5" Type="http://schemas.openxmlformats.org/officeDocument/2006/relationships/image" Target="../media/image398.png"/><Relationship Id="rId15" Type="http://schemas.openxmlformats.org/officeDocument/2006/relationships/image" Target="../media/image557.png"/><Relationship Id="rId10" Type="http://schemas.openxmlformats.org/officeDocument/2006/relationships/image" Target="../media/image553.png"/><Relationship Id="rId19" Type="http://schemas.openxmlformats.org/officeDocument/2006/relationships/image" Target="../media/image560.png"/><Relationship Id="rId4" Type="http://schemas.openxmlformats.org/officeDocument/2006/relationships/image" Target="../media/image381.png"/><Relationship Id="rId9" Type="http://schemas.openxmlformats.org/officeDocument/2006/relationships/image" Target="../media/image552.png"/><Relationship Id="rId14" Type="http://schemas.openxmlformats.org/officeDocument/2006/relationships/image" Target="../media/image556.png"/></Relationships>
</file>

<file path=ppt/slides/_rels/slide59.xml.rels><?xml version="1.0" encoding="UTF-8" standalone="yes"?>
<Relationships xmlns="http://schemas.openxmlformats.org/package/2006/relationships"><Relationship Id="rId8" Type="http://schemas.openxmlformats.org/officeDocument/2006/relationships/image" Target="../media/image563.png"/><Relationship Id="rId3" Type="http://schemas.openxmlformats.org/officeDocument/2006/relationships/image" Target="../media/image561.png"/><Relationship Id="rId7" Type="http://schemas.openxmlformats.org/officeDocument/2006/relationships/image" Target="../media/image562.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383.png"/><Relationship Id="rId5" Type="http://schemas.openxmlformats.org/officeDocument/2006/relationships/image" Target="../media/image398.png"/><Relationship Id="rId4" Type="http://schemas.openxmlformats.org/officeDocument/2006/relationships/image" Target="../media/image381.png"/><Relationship Id="rId9" Type="http://schemas.openxmlformats.org/officeDocument/2006/relationships/image" Target="../media/image564.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30.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0.xml.rels><?xml version="1.0" encoding="UTF-8" standalone="yes"?>
<Relationships xmlns="http://schemas.openxmlformats.org/package/2006/relationships"><Relationship Id="rId8" Type="http://schemas.openxmlformats.org/officeDocument/2006/relationships/image" Target="../media/image448.png"/><Relationship Id="rId13" Type="http://schemas.openxmlformats.org/officeDocument/2006/relationships/image" Target="../media/image571.png"/><Relationship Id="rId3" Type="http://schemas.openxmlformats.org/officeDocument/2006/relationships/image" Target="../media/image565.png"/><Relationship Id="rId7" Type="http://schemas.openxmlformats.org/officeDocument/2006/relationships/image" Target="../media/image566.png"/><Relationship Id="rId12" Type="http://schemas.openxmlformats.org/officeDocument/2006/relationships/image" Target="../media/image570.png"/><Relationship Id="rId17" Type="http://schemas.openxmlformats.org/officeDocument/2006/relationships/image" Target="../media/image575.png"/><Relationship Id="rId2" Type="http://schemas.openxmlformats.org/officeDocument/2006/relationships/notesSlide" Target="../notesSlides/notesSlide60.xml"/><Relationship Id="rId16" Type="http://schemas.openxmlformats.org/officeDocument/2006/relationships/image" Target="../media/image574.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69.png"/><Relationship Id="rId5" Type="http://schemas.openxmlformats.org/officeDocument/2006/relationships/image" Target="../media/image398.png"/><Relationship Id="rId15" Type="http://schemas.openxmlformats.org/officeDocument/2006/relationships/image" Target="../media/image573.png"/><Relationship Id="rId10" Type="http://schemas.openxmlformats.org/officeDocument/2006/relationships/image" Target="../media/image568.png"/><Relationship Id="rId4" Type="http://schemas.openxmlformats.org/officeDocument/2006/relationships/image" Target="../media/image381.png"/><Relationship Id="rId9" Type="http://schemas.openxmlformats.org/officeDocument/2006/relationships/image" Target="../media/image567.png"/><Relationship Id="rId14" Type="http://schemas.openxmlformats.org/officeDocument/2006/relationships/image" Target="../media/image572.png"/></Relationships>
</file>

<file path=ppt/slides/_rels/slide61.xml.rels><?xml version="1.0" encoding="UTF-8" standalone="yes"?>
<Relationships xmlns="http://schemas.openxmlformats.org/package/2006/relationships"><Relationship Id="rId8" Type="http://schemas.openxmlformats.org/officeDocument/2006/relationships/image" Target="../media/image577.png"/><Relationship Id="rId13" Type="http://schemas.openxmlformats.org/officeDocument/2006/relationships/image" Target="../media/image307.png"/><Relationship Id="rId3" Type="http://schemas.openxmlformats.org/officeDocument/2006/relationships/image" Target="../media/image565.png"/><Relationship Id="rId7" Type="http://schemas.openxmlformats.org/officeDocument/2006/relationships/image" Target="../media/image576.png"/><Relationship Id="rId12" Type="http://schemas.openxmlformats.org/officeDocument/2006/relationships/image" Target="../media/image581.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80.png"/><Relationship Id="rId5" Type="http://schemas.openxmlformats.org/officeDocument/2006/relationships/image" Target="../media/image398.png"/><Relationship Id="rId15" Type="http://schemas.openxmlformats.org/officeDocument/2006/relationships/image" Target="../media/image564.png"/><Relationship Id="rId10" Type="http://schemas.openxmlformats.org/officeDocument/2006/relationships/image" Target="../media/image579.png"/><Relationship Id="rId4" Type="http://schemas.openxmlformats.org/officeDocument/2006/relationships/image" Target="../media/image381.png"/><Relationship Id="rId9" Type="http://schemas.openxmlformats.org/officeDocument/2006/relationships/image" Target="../media/image578.png"/><Relationship Id="rId14" Type="http://schemas.openxmlformats.org/officeDocument/2006/relationships/image" Target="../media/image582.png"/></Relationships>
</file>

<file path=ppt/slides/_rels/slide62.xml.rels><?xml version="1.0" encoding="UTF-8" standalone="yes"?>
<Relationships xmlns="http://schemas.openxmlformats.org/package/2006/relationships"><Relationship Id="rId8" Type="http://schemas.openxmlformats.org/officeDocument/2006/relationships/image" Target="../media/image585.png"/><Relationship Id="rId13" Type="http://schemas.openxmlformats.org/officeDocument/2006/relationships/image" Target="../media/image589.png"/><Relationship Id="rId18" Type="http://schemas.openxmlformats.org/officeDocument/2006/relationships/image" Target="../media/image594.png"/><Relationship Id="rId3" Type="http://schemas.openxmlformats.org/officeDocument/2006/relationships/image" Target="../media/image583.png"/><Relationship Id="rId7" Type="http://schemas.openxmlformats.org/officeDocument/2006/relationships/image" Target="../media/image584.png"/><Relationship Id="rId12" Type="http://schemas.openxmlformats.org/officeDocument/2006/relationships/image" Target="../media/image588.png"/><Relationship Id="rId17" Type="http://schemas.openxmlformats.org/officeDocument/2006/relationships/image" Target="../media/image593.png"/><Relationship Id="rId2" Type="http://schemas.openxmlformats.org/officeDocument/2006/relationships/notesSlide" Target="../notesSlides/notesSlide62.xml"/><Relationship Id="rId16" Type="http://schemas.openxmlformats.org/officeDocument/2006/relationships/image" Target="../media/image592.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87.png"/><Relationship Id="rId5" Type="http://schemas.openxmlformats.org/officeDocument/2006/relationships/image" Target="../media/image398.png"/><Relationship Id="rId15" Type="http://schemas.openxmlformats.org/officeDocument/2006/relationships/image" Target="../media/image591.png"/><Relationship Id="rId10" Type="http://schemas.openxmlformats.org/officeDocument/2006/relationships/image" Target="../media/image295.png"/><Relationship Id="rId4" Type="http://schemas.openxmlformats.org/officeDocument/2006/relationships/image" Target="../media/image381.png"/><Relationship Id="rId9" Type="http://schemas.openxmlformats.org/officeDocument/2006/relationships/image" Target="../media/image586.png"/><Relationship Id="rId14" Type="http://schemas.openxmlformats.org/officeDocument/2006/relationships/image" Target="../media/image590.png"/></Relationships>
</file>

<file path=ppt/slides/_rels/slide63.xml.rels><?xml version="1.0" encoding="UTF-8" standalone="yes"?>
<Relationships xmlns="http://schemas.openxmlformats.org/package/2006/relationships"><Relationship Id="rId8" Type="http://schemas.openxmlformats.org/officeDocument/2006/relationships/image" Target="../media/image596.png"/><Relationship Id="rId13" Type="http://schemas.openxmlformats.org/officeDocument/2006/relationships/image" Target="../media/image601.png"/><Relationship Id="rId18" Type="http://schemas.openxmlformats.org/officeDocument/2006/relationships/image" Target="../media/image606.png"/><Relationship Id="rId3" Type="http://schemas.openxmlformats.org/officeDocument/2006/relationships/image" Target="../media/image1.png"/><Relationship Id="rId7" Type="http://schemas.openxmlformats.org/officeDocument/2006/relationships/image" Target="../media/image595.png"/><Relationship Id="rId12" Type="http://schemas.openxmlformats.org/officeDocument/2006/relationships/image" Target="../media/image600.png"/><Relationship Id="rId17" Type="http://schemas.openxmlformats.org/officeDocument/2006/relationships/image" Target="../media/image605.png"/><Relationship Id="rId2" Type="http://schemas.openxmlformats.org/officeDocument/2006/relationships/notesSlide" Target="../notesSlides/notesSlide63.xml"/><Relationship Id="rId16" Type="http://schemas.openxmlformats.org/officeDocument/2006/relationships/image" Target="../media/image604.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599.png"/><Relationship Id="rId5" Type="http://schemas.openxmlformats.org/officeDocument/2006/relationships/image" Target="../media/image398.png"/><Relationship Id="rId15" Type="http://schemas.openxmlformats.org/officeDocument/2006/relationships/image" Target="../media/image603.png"/><Relationship Id="rId10" Type="http://schemas.openxmlformats.org/officeDocument/2006/relationships/image" Target="../media/image598.png"/><Relationship Id="rId4" Type="http://schemas.openxmlformats.org/officeDocument/2006/relationships/image" Target="../media/image381.png"/><Relationship Id="rId9" Type="http://schemas.openxmlformats.org/officeDocument/2006/relationships/image" Target="../media/image597.png"/><Relationship Id="rId14" Type="http://schemas.openxmlformats.org/officeDocument/2006/relationships/image" Target="../media/image602.png"/></Relationships>
</file>

<file path=ppt/slides/_rels/slide64.xml.rels><?xml version="1.0" encoding="UTF-8" standalone="yes"?>
<Relationships xmlns="http://schemas.openxmlformats.org/package/2006/relationships"><Relationship Id="rId8" Type="http://schemas.openxmlformats.org/officeDocument/2006/relationships/image" Target="../media/image608.png"/><Relationship Id="rId13" Type="http://schemas.openxmlformats.org/officeDocument/2006/relationships/image" Target="../media/image613.png"/><Relationship Id="rId3" Type="http://schemas.openxmlformats.org/officeDocument/2006/relationships/image" Target="../media/image1.png"/><Relationship Id="rId7" Type="http://schemas.openxmlformats.org/officeDocument/2006/relationships/image" Target="../media/image607.png"/><Relationship Id="rId12" Type="http://schemas.openxmlformats.org/officeDocument/2006/relationships/image" Target="../media/image612.png"/><Relationship Id="rId17" Type="http://schemas.openxmlformats.org/officeDocument/2006/relationships/image" Target="../media/image617.png"/><Relationship Id="rId2" Type="http://schemas.openxmlformats.org/officeDocument/2006/relationships/notesSlide" Target="../notesSlides/notesSlide64.xml"/><Relationship Id="rId16" Type="http://schemas.openxmlformats.org/officeDocument/2006/relationships/image" Target="../media/image616.png"/><Relationship Id="rId1" Type="http://schemas.openxmlformats.org/officeDocument/2006/relationships/slideLayout" Target="../slideLayouts/slideLayout12.xml"/><Relationship Id="rId6" Type="http://schemas.openxmlformats.org/officeDocument/2006/relationships/image" Target="../media/image383.png"/><Relationship Id="rId11" Type="http://schemas.openxmlformats.org/officeDocument/2006/relationships/image" Target="../media/image611.png"/><Relationship Id="rId5" Type="http://schemas.openxmlformats.org/officeDocument/2006/relationships/image" Target="../media/image398.png"/><Relationship Id="rId15" Type="http://schemas.openxmlformats.org/officeDocument/2006/relationships/image" Target="../media/image615.png"/><Relationship Id="rId10" Type="http://schemas.openxmlformats.org/officeDocument/2006/relationships/image" Target="../media/image610.png"/><Relationship Id="rId4" Type="http://schemas.openxmlformats.org/officeDocument/2006/relationships/image" Target="../media/image381.png"/><Relationship Id="rId9" Type="http://schemas.openxmlformats.org/officeDocument/2006/relationships/image" Target="../media/image609.png"/><Relationship Id="rId14" Type="http://schemas.openxmlformats.org/officeDocument/2006/relationships/image" Target="../media/image614.png"/></Relationships>
</file>

<file path=ppt/slides/_rels/slide6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65.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66.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18.png"/><Relationship Id="rId7" Type="http://schemas.openxmlformats.org/officeDocument/2006/relationships/image" Target="../media/image622.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621.png"/><Relationship Id="rId11" Type="http://schemas.openxmlformats.org/officeDocument/2006/relationships/image" Target="../media/image626.png"/><Relationship Id="rId5" Type="http://schemas.openxmlformats.org/officeDocument/2006/relationships/image" Target="../media/image620.png"/><Relationship Id="rId10" Type="http://schemas.openxmlformats.org/officeDocument/2006/relationships/image" Target="../media/image625.png"/><Relationship Id="rId4" Type="http://schemas.openxmlformats.org/officeDocument/2006/relationships/image" Target="../media/image619.png"/><Relationship Id="rId9" Type="http://schemas.openxmlformats.org/officeDocument/2006/relationships/image" Target="../media/image624.png"/></Relationships>
</file>

<file path=ppt/slides/_rels/slide67.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7.png"/><Relationship Id="rId7" Type="http://schemas.openxmlformats.org/officeDocument/2006/relationships/image" Target="../media/image630.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629.png"/><Relationship Id="rId4" Type="http://schemas.openxmlformats.org/officeDocument/2006/relationships/image" Target="../media/image628.png"/><Relationship Id="rId9" Type="http://schemas.openxmlformats.org/officeDocument/2006/relationships/image" Target="../media/image632.png"/></Relationships>
</file>

<file path=ppt/slides/_rels/slide68.xml.rels><?xml version="1.0" encoding="UTF-8" standalone="yes"?>
<Relationships xmlns="http://schemas.openxmlformats.org/package/2006/relationships"><Relationship Id="rId8" Type="http://schemas.openxmlformats.org/officeDocument/2006/relationships/image" Target="../media/image634.png"/><Relationship Id="rId13" Type="http://schemas.openxmlformats.org/officeDocument/2006/relationships/image" Target="../media/image639.png"/><Relationship Id="rId18" Type="http://schemas.openxmlformats.org/officeDocument/2006/relationships/image" Target="../media/image644.png"/><Relationship Id="rId26" Type="http://schemas.openxmlformats.org/officeDocument/2006/relationships/image" Target="../media/image651.png"/><Relationship Id="rId3" Type="http://schemas.openxmlformats.org/officeDocument/2006/relationships/image" Target="../media/image633.png"/><Relationship Id="rId21" Type="http://schemas.openxmlformats.org/officeDocument/2006/relationships/image" Target="../media/image646.png"/><Relationship Id="rId7" Type="http://schemas.openxmlformats.org/officeDocument/2006/relationships/image" Target="../media/image88.png"/><Relationship Id="rId12" Type="http://schemas.openxmlformats.org/officeDocument/2006/relationships/image" Target="../media/image638.png"/><Relationship Id="rId17" Type="http://schemas.openxmlformats.org/officeDocument/2006/relationships/image" Target="../media/image643.png"/><Relationship Id="rId25" Type="http://schemas.openxmlformats.org/officeDocument/2006/relationships/image" Target="../media/image650.png"/><Relationship Id="rId2" Type="http://schemas.openxmlformats.org/officeDocument/2006/relationships/notesSlide" Target="../notesSlides/notesSlide68.xml"/><Relationship Id="rId16" Type="http://schemas.openxmlformats.org/officeDocument/2006/relationships/image" Target="../media/image642.png"/><Relationship Id="rId20" Type="http://schemas.openxmlformats.org/officeDocument/2006/relationships/image" Target="../media/image36.png"/><Relationship Id="rId29" Type="http://schemas.openxmlformats.org/officeDocument/2006/relationships/image" Target="../media/image654.png"/><Relationship Id="rId1" Type="http://schemas.openxmlformats.org/officeDocument/2006/relationships/slideLayout" Target="../slideLayouts/slideLayout12.xml"/><Relationship Id="rId6" Type="http://schemas.openxmlformats.org/officeDocument/2006/relationships/image" Target="../media/image629.png"/><Relationship Id="rId11" Type="http://schemas.openxmlformats.org/officeDocument/2006/relationships/image" Target="../media/image637.png"/><Relationship Id="rId24" Type="http://schemas.openxmlformats.org/officeDocument/2006/relationships/image" Target="../media/image649.png"/><Relationship Id="rId32" Type="http://schemas.openxmlformats.org/officeDocument/2006/relationships/image" Target="../media/image137.png"/><Relationship Id="rId5" Type="http://schemas.openxmlformats.org/officeDocument/2006/relationships/image" Target="../media/image628.png"/><Relationship Id="rId15" Type="http://schemas.openxmlformats.org/officeDocument/2006/relationships/image" Target="../media/image641.png"/><Relationship Id="rId23" Type="http://schemas.openxmlformats.org/officeDocument/2006/relationships/image" Target="../media/image648.png"/><Relationship Id="rId28" Type="http://schemas.openxmlformats.org/officeDocument/2006/relationships/image" Target="../media/image653.png"/><Relationship Id="rId10" Type="http://schemas.openxmlformats.org/officeDocument/2006/relationships/image" Target="../media/image636.png"/><Relationship Id="rId19" Type="http://schemas.openxmlformats.org/officeDocument/2006/relationships/image" Target="../media/image645.png"/><Relationship Id="rId31" Type="http://schemas.openxmlformats.org/officeDocument/2006/relationships/image" Target="../media/image656.png"/><Relationship Id="rId4" Type="http://schemas.openxmlformats.org/officeDocument/2006/relationships/image" Target="../media/image627.png"/><Relationship Id="rId9" Type="http://schemas.openxmlformats.org/officeDocument/2006/relationships/image" Target="../media/image635.png"/><Relationship Id="rId14" Type="http://schemas.openxmlformats.org/officeDocument/2006/relationships/image" Target="../media/image640.png"/><Relationship Id="rId22" Type="http://schemas.openxmlformats.org/officeDocument/2006/relationships/image" Target="../media/image647.png"/><Relationship Id="rId27" Type="http://schemas.openxmlformats.org/officeDocument/2006/relationships/image" Target="../media/image652.png"/><Relationship Id="rId30" Type="http://schemas.openxmlformats.org/officeDocument/2006/relationships/image" Target="../media/image655.png"/></Relationships>
</file>

<file path=ppt/slides/_rels/slide69.xml.rels><?xml version="1.0" encoding="UTF-8" standalone="yes"?>
<Relationships xmlns="http://schemas.openxmlformats.org/package/2006/relationships"><Relationship Id="rId8" Type="http://schemas.openxmlformats.org/officeDocument/2006/relationships/image" Target="../media/image658.png"/><Relationship Id="rId13" Type="http://schemas.openxmlformats.org/officeDocument/2006/relationships/image" Target="../media/image663.png"/><Relationship Id="rId18" Type="http://schemas.openxmlformats.org/officeDocument/2006/relationships/image" Target="../media/image668.png"/><Relationship Id="rId3" Type="http://schemas.openxmlformats.org/officeDocument/2006/relationships/image" Target="../media/image657.png"/><Relationship Id="rId21" Type="http://schemas.openxmlformats.org/officeDocument/2006/relationships/image" Target="../media/image671.png"/><Relationship Id="rId7" Type="http://schemas.openxmlformats.org/officeDocument/2006/relationships/image" Target="../media/image88.png"/><Relationship Id="rId12" Type="http://schemas.openxmlformats.org/officeDocument/2006/relationships/image" Target="../media/image662.png"/><Relationship Id="rId17" Type="http://schemas.openxmlformats.org/officeDocument/2006/relationships/image" Target="../media/image667.png"/><Relationship Id="rId25" Type="http://schemas.openxmlformats.org/officeDocument/2006/relationships/image" Target="../media/image675.png"/><Relationship Id="rId2" Type="http://schemas.openxmlformats.org/officeDocument/2006/relationships/notesSlide" Target="../notesSlides/notesSlide69.xml"/><Relationship Id="rId16" Type="http://schemas.openxmlformats.org/officeDocument/2006/relationships/image" Target="../media/image666.png"/><Relationship Id="rId20" Type="http://schemas.openxmlformats.org/officeDocument/2006/relationships/image" Target="../media/image670.png"/><Relationship Id="rId1" Type="http://schemas.openxmlformats.org/officeDocument/2006/relationships/slideLayout" Target="../slideLayouts/slideLayout12.xml"/><Relationship Id="rId6" Type="http://schemas.openxmlformats.org/officeDocument/2006/relationships/image" Target="../media/image629.png"/><Relationship Id="rId11" Type="http://schemas.openxmlformats.org/officeDocument/2006/relationships/image" Target="../media/image661.png"/><Relationship Id="rId24" Type="http://schemas.openxmlformats.org/officeDocument/2006/relationships/image" Target="../media/image674.png"/><Relationship Id="rId5" Type="http://schemas.openxmlformats.org/officeDocument/2006/relationships/image" Target="../media/image628.png"/><Relationship Id="rId15" Type="http://schemas.openxmlformats.org/officeDocument/2006/relationships/image" Target="../media/image665.png"/><Relationship Id="rId23" Type="http://schemas.openxmlformats.org/officeDocument/2006/relationships/image" Target="../media/image673.png"/><Relationship Id="rId10" Type="http://schemas.openxmlformats.org/officeDocument/2006/relationships/image" Target="../media/image660.png"/><Relationship Id="rId19" Type="http://schemas.openxmlformats.org/officeDocument/2006/relationships/image" Target="../media/image669.png"/><Relationship Id="rId4" Type="http://schemas.openxmlformats.org/officeDocument/2006/relationships/image" Target="../media/image627.png"/><Relationship Id="rId9" Type="http://schemas.openxmlformats.org/officeDocument/2006/relationships/image" Target="../media/image659.png"/><Relationship Id="rId14" Type="http://schemas.openxmlformats.org/officeDocument/2006/relationships/image" Target="../media/image664.png"/><Relationship Id="rId22" Type="http://schemas.openxmlformats.org/officeDocument/2006/relationships/image" Target="../media/image672.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41.pn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8" Type="http://schemas.openxmlformats.org/officeDocument/2006/relationships/image" Target="../media/image676.png"/><Relationship Id="rId13" Type="http://schemas.openxmlformats.org/officeDocument/2006/relationships/image" Target="../media/image681.png"/><Relationship Id="rId18" Type="http://schemas.openxmlformats.org/officeDocument/2006/relationships/image" Target="../media/image686.png"/><Relationship Id="rId3" Type="http://schemas.openxmlformats.org/officeDocument/2006/relationships/image" Target="../media/image1.png"/><Relationship Id="rId21" Type="http://schemas.openxmlformats.org/officeDocument/2006/relationships/image" Target="../media/image689.png"/><Relationship Id="rId7" Type="http://schemas.openxmlformats.org/officeDocument/2006/relationships/image" Target="../media/image88.png"/><Relationship Id="rId12" Type="http://schemas.openxmlformats.org/officeDocument/2006/relationships/image" Target="../media/image680.png"/><Relationship Id="rId17" Type="http://schemas.openxmlformats.org/officeDocument/2006/relationships/image" Target="../media/image685.png"/><Relationship Id="rId2" Type="http://schemas.openxmlformats.org/officeDocument/2006/relationships/notesSlide" Target="../notesSlides/notesSlide70.xml"/><Relationship Id="rId16" Type="http://schemas.openxmlformats.org/officeDocument/2006/relationships/image" Target="../media/image684.png"/><Relationship Id="rId20" Type="http://schemas.openxmlformats.org/officeDocument/2006/relationships/image" Target="../media/image688.png"/><Relationship Id="rId1" Type="http://schemas.openxmlformats.org/officeDocument/2006/relationships/slideLayout" Target="../slideLayouts/slideLayout12.xml"/><Relationship Id="rId6" Type="http://schemas.openxmlformats.org/officeDocument/2006/relationships/image" Target="../media/image629.png"/><Relationship Id="rId11" Type="http://schemas.openxmlformats.org/officeDocument/2006/relationships/image" Target="../media/image679.png"/><Relationship Id="rId5" Type="http://schemas.openxmlformats.org/officeDocument/2006/relationships/image" Target="../media/image628.png"/><Relationship Id="rId15" Type="http://schemas.openxmlformats.org/officeDocument/2006/relationships/image" Target="../media/image683.png"/><Relationship Id="rId10" Type="http://schemas.openxmlformats.org/officeDocument/2006/relationships/image" Target="../media/image678.png"/><Relationship Id="rId19" Type="http://schemas.openxmlformats.org/officeDocument/2006/relationships/image" Target="../media/image687.png"/><Relationship Id="rId4" Type="http://schemas.openxmlformats.org/officeDocument/2006/relationships/image" Target="../media/image627.png"/><Relationship Id="rId9" Type="http://schemas.openxmlformats.org/officeDocument/2006/relationships/image" Target="../media/image677.png"/><Relationship Id="rId14" Type="http://schemas.openxmlformats.org/officeDocument/2006/relationships/image" Target="../media/image682.png"/><Relationship Id="rId22" Type="http://schemas.openxmlformats.org/officeDocument/2006/relationships/image" Target="../media/image69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image" Target="../media/image695.png"/><Relationship Id="rId13" Type="http://schemas.openxmlformats.org/officeDocument/2006/relationships/image" Target="../media/image700.png"/><Relationship Id="rId3" Type="http://schemas.openxmlformats.org/officeDocument/2006/relationships/image" Target="../media/image1.png"/><Relationship Id="rId7" Type="http://schemas.openxmlformats.org/officeDocument/2006/relationships/image" Target="../media/image694.png"/><Relationship Id="rId12" Type="http://schemas.openxmlformats.org/officeDocument/2006/relationships/image" Target="../media/image699.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698.png"/><Relationship Id="rId5" Type="http://schemas.openxmlformats.org/officeDocument/2006/relationships/image" Target="../media/image692.png"/><Relationship Id="rId10" Type="http://schemas.openxmlformats.org/officeDocument/2006/relationships/image" Target="../media/image697.png"/><Relationship Id="rId4" Type="http://schemas.openxmlformats.org/officeDocument/2006/relationships/image" Target="../media/image691.png"/><Relationship Id="rId9" Type="http://schemas.openxmlformats.org/officeDocument/2006/relationships/image" Target="../media/image696.png"/></Relationships>
</file>

<file path=ppt/slides/_rels/slide73.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1.png"/><Relationship Id="rId7" Type="http://schemas.openxmlformats.org/officeDocument/2006/relationships/image" Target="../media/image703.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706.png"/><Relationship Id="rId5" Type="http://schemas.openxmlformats.org/officeDocument/2006/relationships/image" Target="../media/image702.png"/><Relationship Id="rId10" Type="http://schemas.openxmlformats.org/officeDocument/2006/relationships/image" Target="../media/image705.png"/><Relationship Id="rId4" Type="http://schemas.openxmlformats.org/officeDocument/2006/relationships/image" Target="../media/image701.png"/><Relationship Id="rId9" Type="http://schemas.openxmlformats.org/officeDocument/2006/relationships/image" Target="../media/image704.png"/></Relationships>
</file>

<file path=ppt/slides/_rels/slide74.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15.png"/><Relationship Id="rId3" Type="http://schemas.openxmlformats.org/officeDocument/2006/relationships/image" Target="../media/image707.png"/><Relationship Id="rId7" Type="http://schemas.openxmlformats.org/officeDocument/2006/relationships/image" Target="../media/image709.png"/><Relationship Id="rId12" Type="http://schemas.openxmlformats.org/officeDocument/2006/relationships/image" Target="../media/image714.pn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713.png"/><Relationship Id="rId5" Type="http://schemas.openxmlformats.org/officeDocument/2006/relationships/image" Target="../media/image708.png"/><Relationship Id="rId15" Type="http://schemas.openxmlformats.org/officeDocument/2006/relationships/image" Target="../media/image717.png"/><Relationship Id="rId10" Type="http://schemas.openxmlformats.org/officeDocument/2006/relationships/image" Target="../media/image712.png"/><Relationship Id="rId4" Type="http://schemas.openxmlformats.org/officeDocument/2006/relationships/image" Target="../media/image691.png"/><Relationship Id="rId9" Type="http://schemas.openxmlformats.org/officeDocument/2006/relationships/image" Target="../media/image711.png"/><Relationship Id="rId14" Type="http://schemas.openxmlformats.org/officeDocument/2006/relationships/image" Target="../media/image716.png"/></Relationships>
</file>

<file path=ppt/slides/_rels/slide75.xml.rels><?xml version="1.0" encoding="UTF-8" standalone="yes"?>
<Relationships xmlns="http://schemas.openxmlformats.org/package/2006/relationships"><Relationship Id="rId8" Type="http://schemas.openxmlformats.org/officeDocument/2006/relationships/image" Target="../media/image719.png"/><Relationship Id="rId13" Type="http://schemas.openxmlformats.org/officeDocument/2006/relationships/image" Target="../media/image724.png"/><Relationship Id="rId3" Type="http://schemas.openxmlformats.org/officeDocument/2006/relationships/image" Target="../media/image1.png"/><Relationship Id="rId7" Type="http://schemas.openxmlformats.org/officeDocument/2006/relationships/image" Target="../media/image718.png"/><Relationship Id="rId12" Type="http://schemas.openxmlformats.org/officeDocument/2006/relationships/image" Target="../media/image723.png"/><Relationship Id="rId2" Type="http://schemas.openxmlformats.org/officeDocument/2006/relationships/notesSlide" Target="../notesSlides/notesSlide75.xml"/><Relationship Id="rId16" Type="http://schemas.openxmlformats.org/officeDocument/2006/relationships/image" Target="../media/image726.png"/><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722.png"/><Relationship Id="rId5" Type="http://schemas.openxmlformats.org/officeDocument/2006/relationships/image" Target="../media/image702.png"/><Relationship Id="rId15" Type="http://schemas.openxmlformats.org/officeDocument/2006/relationships/image" Target="../media/image77.png"/><Relationship Id="rId10" Type="http://schemas.openxmlformats.org/officeDocument/2006/relationships/image" Target="../media/image721.png"/><Relationship Id="rId4" Type="http://schemas.openxmlformats.org/officeDocument/2006/relationships/image" Target="../media/image701.png"/><Relationship Id="rId9" Type="http://schemas.openxmlformats.org/officeDocument/2006/relationships/image" Target="../media/image720.png"/><Relationship Id="rId14" Type="http://schemas.openxmlformats.org/officeDocument/2006/relationships/image" Target="../media/image725.png"/></Relationships>
</file>

<file path=ppt/slides/_rels/slide7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76.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77.xml.rels><?xml version="1.0" encoding="UTF-8" standalone="yes"?>
<Relationships xmlns="http://schemas.openxmlformats.org/package/2006/relationships"><Relationship Id="rId8" Type="http://schemas.openxmlformats.org/officeDocument/2006/relationships/image" Target="../media/image731.png"/><Relationship Id="rId3" Type="http://schemas.openxmlformats.org/officeDocument/2006/relationships/image" Target="../media/image1.png"/><Relationship Id="rId7" Type="http://schemas.openxmlformats.org/officeDocument/2006/relationships/image" Target="../media/image730.png"/><Relationship Id="rId12" Type="http://schemas.openxmlformats.org/officeDocument/2006/relationships/image" Target="../media/image735.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29.png"/><Relationship Id="rId11" Type="http://schemas.openxmlformats.org/officeDocument/2006/relationships/image" Target="../media/image734.png"/><Relationship Id="rId5" Type="http://schemas.openxmlformats.org/officeDocument/2006/relationships/image" Target="../media/image728.png"/><Relationship Id="rId10" Type="http://schemas.openxmlformats.org/officeDocument/2006/relationships/image" Target="../media/image733.png"/><Relationship Id="rId4" Type="http://schemas.openxmlformats.org/officeDocument/2006/relationships/image" Target="../media/image727.png"/><Relationship Id="rId9" Type="http://schemas.openxmlformats.org/officeDocument/2006/relationships/image" Target="../media/image732.png"/></Relationships>
</file>

<file path=ppt/slides/_rels/slide78.xml.rels><?xml version="1.0" encoding="UTF-8" standalone="yes"?>
<Relationships xmlns="http://schemas.openxmlformats.org/package/2006/relationships"><Relationship Id="rId8" Type="http://schemas.openxmlformats.org/officeDocument/2006/relationships/image" Target="../media/image740.png"/><Relationship Id="rId13" Type="http://schemas.openxmlformats.org/officeDocument/2006/relationships/image" Target="../media/image745.png"/><Relationship Id="rId18" Type="http://schemas.openxmlformats.org/officeDocument/2006/relationships/image" Target="../media/image750.png"/><Relationship Id="rId3" Type="http://schemas.openxmlformats.org/officeDocument/2006/relationships/image" Target="../media/image1.png"/><Relationship Id="rId21" Type="http://schemas.openxmlformats.org/officeDocument/2006/relationships/image" Target="../media/image753.png"/><Relationship Id="rId7" Type="http://schemas.openxmlformats.org/officeDocument/2006/relationships/image" Target="../media/image739.png"/><Relationship Id="rId12" Type="http://schemas.openxmlformats.org/officeDocument/2006/relationships/image" Target="../media/image744.png"/><Relationship Id="rId17" Type="http://schemas.openxmlformats.org/officeDocument/2006/relationships/image" Target="../media/image749.png"/><Relationship Id="rId2" Type="http://schemas.openxmlformats.org/officeDocument/2006/relationships/notesSlide" Target="../notesSlides/notesSlide78.xml"/><Relationship Id="rId16" Type="http://schemas.openxmlformats.org/officeDocument/2006/relationships/image" Target="../media/image748.png"/><Relationship Id="rId20" Type="http://schemas.openxmlformats.org/officeDocument/2006/relationships/image" Target="../media/image752.png"/><Relationship Id="rId1" Type="http://schemas.openxmlformats.org/officeDocument/2006/relationships/slideLayout" Target="../slideLayouts/slideLayout12.xml"/><Relationship Id="rId6" Type="http://schemas.openxmlformats.org/officeDocument/2006/relationships/image" Target="../media/image738.png"/><Relationship Id="rId11" Type="http://schemas.openxmlformats.org/officeDocument/2006/relationships/image" Target="../media/image743.png"/><Relationship Id="rId24" Type="http://schemas.openxmlformats.org/officeDocument/2006/relationships/image" Target="../media/image756.png"/><Relationship Id="rId5" Type="http://schemas.openxmlformats.org/officeDocument/2006/relationships/image" Target="../media/image737.png"/><Relationship Id="rId15" Type="http://schemas.openxmlformats.org/officeDocument/2006/relationships/image" Target="../media/image747.png"/><Relationship Id="rId23" Type="http://schemas.openxmlformats.org/officeDocument/2006/relationships/image" Target="../media/image755.png"/><Relationship Id="rId10" Type="http://schemas.openxmlformats.org/officeDocument/2006/relationships/image" Target="../media/image742.png"/><Relationship Id="rId19" Type="http://schemas.openxmlformats.org/officeDocument/2006/relationships/image" Target="../media/image751.png"/><Relationship Id="rId4" Type="http://schemas.openxmlformats.org/officeDocument/2006/relationships/image" Target="../media/image736.png"/><Relationship Id="rId9" Type="http://schemas.openxmlformats.org/officeDocument/2006/relationships/image" Target="../media/image741.png"/><Relationship Id="rId14" Type="http://schemas.openxmlformats.org/officeDocument/2006/relationships/image" Target="../media/image746.png"/><Relationship Id="rId22" Type="http://schemas.openxmlformats.org/officeDocument/2006/relationships/image" Target="../media/image754.png"/></Relationships>
</file>

<file path=ppt/slides/_rels/slide79.xml.rels><?xml version="1.0" encoding="UTF-8" standalone="yes"?>
<Relationships xmlns="http://schemas.openxmlformats.org/package/2006/relationships"><Relationship Id="rId8" Type="http://schemas.openxmlformats.org/officeDocument/2006/relationships/image" Target="../media/image761.png"/><Relationship Id="rId13" Type="http://schemas.openxmlformats.org/officeDocument/2006/relationships/image" Target="../media/image766.png"/><Relationship Id="rId18" Type="http://schemas.openxmlformats.org/officeDocument/2006/relationships/image" Target="../media/image771.png"/><Relationship Id="rId26" Type="http://schemas.openxmlformats.org/officeDocument/2006/relationships/image" Target="../media/image779.png"/><Relationship Id="rId3" Type="http://schemas.openxmlformats.org/officeDocument/2006/relationships/image" Target="../media/image757.png"/><Relationship Id="rId21" Type="http://schemas.openxmlformats.org/officeDocument/2006/relationships/image" Target="../media/image774.png"/><Relationship Id="rId7" Type="http://schemas.openxmlformats.org/officeDocument/2006/relationships/image" Target="../media/image760.png"/><Relationship Id="rId12" Type="http://schemas.openxmlformats.org/officeDocument/2006/relationships/image" Target="../media/image765.png"/><Relationship Id="rId17" Type="http://schemas.openxmlformats.org/officeDocument/2006/relationships/image" Target="../media/image770.png"/><Relationship Id="rId25" Type="http://schemas.openxmlformats.org/officeDocument/2006/relationships/image" Target="../media/image778.png"/><Relationship Id="rId2" Type="http://schemas.openxmlformats.org/officeDocument/2006/relationships/notesSlide" Target="../notesSlides/notesSlide79.xml"/><Relationship Id="rId16" Type="http://schemas.openxmlformats.org/officeDocument/2006/relationships/image" Target="../media/image769.png"/><Relationship Id="rId20" Type="http://schemas.openxmlformats.org/officeDocument/2006/relationships/image" Target="../media/image773.png"/><Relationship Id="rId1" Type="http://schemas.openxmlformats.org/officeDocument/2006/relationships/slideLayout" Target="../slideLayouts/slideLayout12.xml"/><Relationship Id="rId6" Type="http://schemas.openxmlformats.org/officeDocument/2006/relationships/image" Target="../media/image759.png"/><Relationship Id="rId11" Type="http://schemas.openxmlformats.org/officeDocument/2006/relationships/image" Target="../media/image764.png"/><Relationship Id="rId24" Type="http://schemas.openxmlformats.org/officeDocument/2006/relationships/image" Target="../media/image777.png"/><Relationship Id="rId5" Type="http://schemas.openxmlformats.org/officeDocument/2006/relationships/image" Target="../media/image758.png"/><Relationship Id="rId15" Type="http://schemas.openxmlformats.org/officeDocument/2006/relationships/image" Target="../media/image768.png"/><Relationship Id="rId23" Type="http://schemas.openxmlformats.org/officeDocument/2006/relationships/image" Target="../media/image776.png"/><Relationship Id="rId10" Type="http://schemas.openxmlformats.org/officeDocument/2006/relationships/image" Target="../media/image763.png"/><Relationship Id="rId19" Type="http://schemas.openxmlformats.org/officeDocument/2006/relationships/image" Target="../media/image772.png"/><Relationship Id="rId4" Type="http://schemas.openxmlformats.org/officeDocument/2006/relationships/image" Target="../media/image736.png"/><Relationship Id="rId9" Type="http://schemas.openxmlformats.org/officeDocument/2006/relationships/image" Target="../media/image762.png"/><Relationship Id="rId14" Type="http://schemas.openxmlformats.org/officeDocument/2006/relationships/image" Target="../media/image767.png"/><Relationship Id="rId22" Type="http://schemas.openxmlformats.org/officeDocument/2006/relationships/image" Target="../media/image775.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6.png"/><Relationship Id="rId12"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80.xml.rels><?xml version="1.0" encoding="UTF-8" standalone="yes"?>
<Relationships xmlns="http://schemas.openxmlformats.org/package/2006/relationships"><Relationship Id="rId8" Type="http://schemas.openxmlformats.org/officeDocument/2006/relationships/image" Target="../media/image783.png"/><Relationship Id="rId13" Type="http://schemas.openxmlformats.org/officeDocument/2006/relationships/image" Target="../media/image788.png"/><Relationship Id="rId18" Type="http://schemas.openxmlformats.org/officeDocument/2006/relationships/image" Target="../media/image793.png"/><Relationship Id="rId3" Type="http://schemas.openxmlformats.org/officeDocument/2006/relationships/image" Target="../media/image780.png"/><Relationship Id="rId21" Type="http://schemas.openxmlformats.org/officeDocument/2006/relationships/image" Target="../media/image796.png"/><Relationship Id="rId7" Type="http://schemas.openxmlformats.org/officeDocument/2006/relationships/image" Target="../media/image782.png"/><Relationship Id="rId12" Type="http://schemas.openxmlformats.org/officeDocument/2006/relationships/image" Target="../media/image787.png"/><Relationship Id="rId17" Type="http://schemas.openxmlformats.org/officeDocument/2006/relationships/image" Target="../media/image792.png"/><Relationship Id="rId2" Type="http://schemas.openxmlformats.org/officeDocument/2006/relationships/notesSlide" Target="../notesSlides/notesSlide80.xml"/><Relationship Id="rId16" Type="http://schemas.openxmlformats.org/officeDocument/2006/relationships/image" Target="../media/image791.png"/><Relationship Id="rId20" Type="http://schemas.openxmlformats.org/officeDocument/2006/relationships/image" Target="../media/image795.png"/><Relationship Id="rId1" Type="http://schemas.openxmlformats.org/officeDocument/2006/relationships/slideLayout" Target="../slideLayouts/slideLayout12.xml"/><Relationship Id="rId6" Type="http://schemas.openxmlformats.org/officeDocument/2006/relationships/image" Target="../media/image464.png"/><Relationship Id="rId11" Type="http://schemas.openxmlformats.org/officeDocument/2006/relationships/image" Target="../media/image786.png"/><Relationship Id="rId5" Type="http://schemas.openxmlformats.org/officeDocument/2006/relationships/image" Target="../media/image781.png"/><Relationship Id="rId15" Type="http://schemas.openxmlformats.org/officeDocument/2006/relationships/image" Target="../media/image790.png"/><Relationship Id="rId10" Type="http://schemas.openxmlformats.org/officeDocument/2006/relationships/image" Target="../media/image785.png"/><Relationship Id="rId19" Type="http://schemas.openxmlformats.org/officeDocument/2006/relationships/image" Target="../media/image794.png"/><Relationship Id="rId4" Type="http://schemas.openxmlformats.org/officeDocument/2006/relationships/image" Target="../media/image736.png"/><Relationship Id="rId9" Type="http://schemas.openxmlformats.org/officeDocument/2006/relationships/image" Target="../media/image784.png"/><Relationship Id="rId14" Type="http://schemas.openxmlformats.org/officeDocument/2006/relationships/image" Target="../media/image789.png"/></Relationships>
</file>

<file path=ppt/slides/_rels/slide81.xml.rels><?xml version="1.0" encoding="UTF-8" standalone="yes"?>
<Relationships xmlns="http://schemas.openxmlformats.org/package/2006/relationships"><Relationship Id="rId8" Type="http://schemas.openxmlformats.org/officeDocument/2006/relationships/image" Target="../media/image802.png"/><Relationship Id="rId13" Type="http://schemas.openxmlformats.org/officeDocument/2006/relationships/image" Target="../media/image807.png"/><Relationship Id="rId18" Type="http://schemas.openxmlformats.org/officeDocument/2006/relationships/image" Target="../media/image812.png"/><Relationship Id="rId3" Type="http://schemas.openxmlformats.org/officeDocument/2006/relationships/image" Target="../media/image797.png"/><Relationship Id="rId21" Type="http://schemas.openxmlformats.org/officeDocument/2006/relationships/image" Target="../media/image815.png"/><Relationship Id="rId7" Type="http://schemas.openxmlformats.org/officeDocument/2006/relationships/image" Target="../media/image801.png"/><Relationship Id="rId12" Type="http://schemas.openxmlformats.org/officeDocument/2006/relationships/image" Target="../media/image806.png"/><Relationship Id="rId17" Type="http://schemas.openxmlformats.org/officeDocument/2006/relationships/image" Target="../media/image811.png"/><Relationship Id="rId25" Type="http://schemas.openxmlformats.org/officeDocument/2006/relationships/image" Target="../media/image819.png"/><Relationship Id="rId2" Type="http://schemas.openxmlformats.org/officeDocument/2006/relationships/notesSlide" Target="../notesSlides/notesSlide81.xml"/><Relationship Id="rId16" Type="http://schemas.openxmlformats.org/officeDocument/2006/relationships/image" Target="../media/image810.png"/><Relationship Id="rId20" Type="http://schemas.openxmlformats.org/officeDocument/2006/relationships/image" Target="../media/image814.png"/><Relationship Id="rId1" Type="http://schemas.openxmlformats.org/officeDocument/2006/relationships/slideLayout" Target="../slideLayouts/slideLayout12.xml"/><Relationship Id="rId6" Type="http://schemas.openxmlformats.org/officeDocument/2006/relationships/image" Target="../media/image800.png"/><Relationship Id="rId11" Type="http://schemas.openxmlformats.org/officeDocument/2006/relationships/image" Target="../media/image805.png"/><Relationship Id="rId24" Type="http://schemas.openxmlformats.org/officeDocument/2006/relationships/image" Target="../media/image818.png"/><Relationship Id="rId5" Type="http://schemas.openxmlformats.org/officeDocument/2006/relationships/image" Target="../media/image799.png"/><Relationship Id="rId15" Type="http://schemas.openxmlformats.org/officeDocument/2006/relationships/image" Target="../media/image809.png"/><Relationship Id="rId23" Type="http://schemas.openxmlformats.org/officeDocument/2006/relationships/image" Target="../media/image817.png"/><Relationship Id="rId10" Type="http://schemas.openxmlformats.org/officeDocument/2006/relationships/image" Target="../media/image804.png"/><Relationship Id="rId19" Type="http://schemas.openxmlformats.org/officeDocument/2006/relationships/image" Target="../media/image813.png"/><Relationship Id="rId4" Type="http://schemas.openxmlformats.org/officeDocument/2006/relationships/image" Target="../media/image798.png"/><Relationship Id="rId9" Type="http://schemas.openxmlformats.org/officeDocument/2006/relationships/image" Target="../media/image803.png"/><Relationship Id="rId14" Type="http://schemas.openxmlformats.org/officeDocument/2006/relationships/image" Target="../media/image808.png"/><Relationship Id="rId22" Type="http://schemas.openxmlformats.org/officeDocument/2006/relationships/image" Target="../media/image816.png"/></Relationships>
</file>

<file path=ppt/slides/_rels/slide8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82.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3.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822.png"/><Relationship Id="rId5" Type="http://schemas.openxmlformats.org/officeDocument/2006/relationships/image" Target="../media/image821.png"/><Relationship Id="rId4" Type="http://schemas.openxmlformats.org/officeDocument/2006/relationships/image" Target="../media/image820.png"/></Relationships>
</file>

<file path=ppt/slides/_rels/slide84.xml.rels><?xml version="1.0" encoding="UTF-8" standalone="yes"?>
<Relationships xmlns="http://schemas.openxmlformats.org/package/2006/relationships"><Relationship Id="rId8" Type="http://schemas.openxmlformats.org/officeDocument/2006/relationships/image" Target="../media/image827.png"/><Relationship Id="rId13" Type="http://schemas.openxmlformats.org/officeDocument/2006/relationships/image" Target="../media/image831.png"/><Relationship Id="rId3" Type="http://schemas.openxmlformats.org/officeDocument/2006/relationships/image" Target="../media/image1.png"/><Relationship Id="rId7" Type="http://schemas.openxmlformats.org/officeDocument/2006/relationships/image" Target="../media/image389.png"/><Relationship Id="rId12" Type="http://schemas.openxmlformats.org/officeDocument/2006/relationships/image" Target="../media/image830.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826.png"/><Relationship Id="rId11" Type="http://schemas.openxmlformats.org/officeDocument/2006/relationships/image" Target="../media/image829.png"/><Relationship Id="rId5" Type="http://schemas.openxmlformats.org/officeDocument/2006/relationships/image" Target="../media/image825.png"/><Relationship Id="rId10" Type="http://schemas.openxmlformats.org/officeDocument/2006/relationships/image" Target="../media/image828.png"/><Relationship Id="rId4" Type="http://schemas.openxmlformats.org/officeDocument/2006/relationships/image" Target="../media/image824.png"/><Relationship Id="rId9" Type="http://schemas.openxmlformats.org/officeDocument/2006/relationships/image" Target="../media/image396.png"/><Relationship Id="rId14" Type="http://schemas.openxmlformats.org/officeDocument/2006/relationships/image" Target="../media/image832.png"/></Relationships>
</file>

<file path=ppt/slides/_rels/slide85.xml.rels><?xml version="1.0" encoding="UTF-8" standalone="yes"?>
<Relationships xmlns="http://schemas.openxmlformats.org/package/2006/relationships"><Relationship Id="rId8" Type="http://schemas.openxmlformats.org/officeDocument/2006/relationships/image" Target="../media/image837.png"/><Relationship Id="rId13" Type="http://schemas.openxmlformats.org/officeDocument/2006/relationships/image" Target="../media/image842.png"/><Relationship Id="rId3" Type="http://schemas.openxmlformats.org/officeDocument/2006/relationships/image" Target="../media/image1.png"/><Relationship Id="rId7" Type="http://schemas.openxmlformats.org/officeDocument/2006/relationships/image" Target="../media/image836.png"/><Relationship Id="rId12" Type="http://schemas.openxmlformats.org/officeDocument/2006/relationships/image" Target="../media/image841.png"/><Relationship Id="rId2" Type="http://schemas.openxmlformats.org/officeDocument/2006/relationships/notesSlide" Target="../notesSlides/notesSlide85.xml"/><Relationship Id="rId16" Type="http://schemas.openxmlformats.org/officeDocument/2006/relationships/image" Target="../media/image844.png"/><Relationship Id="rId1" Type="http://schemas.openxmlformats.org/officeDocument/2006/relationships/slideLayout" Target="../slideLayouts/slideLayout12.xml"/><Relationship Id="rId6" Type="http://schemas.openxmlformats.org/officeDocument/2006/relationships/image" Target="../media/image835.png"/><Relationship Id="rId11" Type="http://schemas.openxmlformats.org/officeDocument/2006/relationships/image" Target="../media/image840.png"/><Relationship Id="rId5" Type="http://schemas.openxmlformats.org/officeDocument/2006/relationships/image" Target="../media/image834.png"/><Relationship Id="rId15" Type="http://schemas.openxmlformats.org/officeDocument/2006/relationships/image" Target="../media/image690.png"/><Relationship Id="rId10" Type="http://schemas.openxmlformats.org/officeDocument/2006/relationships/image" Target="../media/image839.png"/><Relationship Id="rId4" Type="http://schemas.openxmlformats.org/officeDocument/2006/relationships/image" Target="../media/image833.png"/><Relationship Id="rId9" Type="http://schemas.openxmlformats.org/officeDocument/2006/relationships/image" Target="../media/image838.png"/><Relationship Id="rId14" Type="http://schemas.openxmlformats.org/officeDocument/2006/relationships/image" Target="../media/image8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8" Type="http://schemas.openxmlformats.org/officeDocument/2006/relationships/image" Target="../media/image836.png"/><Relationship Id="rId3" Type="http://schemas.openxmlformats.org/officeDocument/2006/relationships/image" Target="../media/image1.png"/><Relationship Id="rId7" Type="http://schemas.openxmlformats.org/officeDocument/2006/relationships/image" Target="../media/image845.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696.png"/><Relationship Id="rId5" Type="http://schemas.openxmlformats.org/officeDocument/2006/relationships/image" Target="../media/image692.png"/><Relationship Id="rId10" Type="http://schemas.openxmlformats.org/officeDocument/2006/relationships/image" Target="../media/image846.png"/><Relationship Id="rId4" Type="http://schemas.openxmlformats.org/officeDocument/2006/relationships/image" Target="../media/image691.png"/><Relationship Id="rId9" Type="http://schemas.openxmlformats.org/officeDocument/2006/relationships/image" Target="../media/image694.png"/></Relationships>
</file>

<file path=ppt/slides/_rels/slide88.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853.png"/><Relationship Id="rId18" Type="http://schemas.openxmlformats.org/officeDocument/2006/relationships/image" Target="../media/image858.png"/><Relationship Id="rId3" Type="http://schemas.openxmlformats.org/officeDocument/2006/relationships/image" Target="../media/image847.png"/><Relationship Id="rId21" Type="http://schemas.openxmlformats.org/officeDocument/2006/relationships/image" Target="../media/image861.png"/><Relationship Id="rId7" Type="http://schemas.openxmlformats.org/officeDocument/2006/relationships/image" Target="../media/image849.png"/><Relationship Id="rId12" Type="http://schemas.openxmlformats.org/officeDocument/2006/relationships/image" Target="../media/image852.png"/><Relationship Id="rId17" Type="http://schemas.openxmlformats.org/officeDocument/2006/relationships/image" Target="../media/image857.png"/><Relationship Id="rId2" Type="http://schemas.openxmlformats.org/officeDocument/2006/relationships/notesSlide" Target="../notesSlides/notesSlide88.xml"/><Relationship Id="rId16" Type="http://schemas.openxmlformats.org/officeDocument/2006/relationships/image" Target="../media/image856.png"/><Relationship Id="rId20" Type="http://schemas.openxmlformats.org/officeDocument/2006/relationships/image" Target="../media/image860.png"/><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531.png"/><Relationship Id="rId5" Type="http://schemas.openxmlformats.org/officeDocument/2006/relationships/image" Target="../media/image848.png"/><Relationship Id="rId15" Type="http://schemas.openxmlformats.org/officeDocument/2006/relationships/image" Target="../media/image855.png"/><Relationship Id="rId23" Type="http://schemas.openxmlformats.org/officeDocument/2006/relationships/image" Target="../media/image863.png"/><Relationship Id="rId10" Type="http://schemas.openxmlformats.org/officeDocument/2006/relationships/image" Target="../media/image851.png"/><Relationship Id="rId19" Type="http://schemas.openxmlformats.org/officeDocument/2006/relationships/image" Target="../media/image859.png"/><Relationship Id="rId4" Type="http://schemas.openxmlformats.org/officeDocument/2006/relationships/image" Target="../media/image691.png"/><Relationship Id="rId9" Type="http://schemas.openxmlformats.org/officeDocument/2006/relationships/image" Target="../media/image850.png"/><Relationship Id="rId14" Type="http://schemas.openxmlformats.org/officeDocument/2006/relationships/image" Target="../media/image854.png"/><Relationship Id="rId22" Type="http://schemas.openxmlformats.org/officeDocument/2006/relationships/image" Target="../media/image862.png"/></Relationships>
</file>

<file path=ppt/slides/_rels/slide89.xml.rels><?xml version="1.0" encoding="UTF-8" standalone="yes"?>
<Relationships xmlns="http://schemas.openxmlformats.org/package/2006/relationships"><Relationship Id="rId8" Type="http://schemas.openxmlformats.org/officeDocument/2006/relationships/image" Target="../media/image866.png"/><Relationship Id="rId3" Type="http://schemas.openxmlformats.org/officeDocument/2006/relationships/image" Target="../media/image864.png"/><Relationship Id="rId7" Type="http://schemas.openxmlformats.org/officeDocument/2006/relationships/image" Target="../media/image694.png"/><Relationship Id="rId12" Type="http://schemas.openxmlformats.org/officeDocument/2006/relationships/image" Target="../media/image870.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869.png"/><Relationship Id="rId5" Type="http://schemas.openxmlformats.org/officeDocument/2006/relationships/image" Target="../media/image865.png"/><Relationship Id="rId10" Type="http://schemas.openxmlformats.org/officeDocument/2006/relationships/image" Target="../media/image868.png"/><Relationship Id="rId4" Type="http://schemas.openxmlformats.org/officeDocument/2006/relationships/image" Target="../media/image691.png"/><Relationship Id="rId9" Type="http://schemas.openxmlformats.org/officeDocument/2006/relationships/image" Target="../media/image867.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55.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28.png"/><Relationship Id="rId5" Type="http://schemas.openxmlformats.org/officeDocument/2006/relationships/image" Target="../media/image53.png"/><Relationship Id="rId10" Type="http://schemas.openxmlformats.org/officeDocument/2006/relationships/image" Target="../media/image2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58.png"/></Relationships>
</file>

<file path=ppt/slides/_rels/slide90.xml.rels><?xml version="1.0" encoding="UTF-8" standalone="yes"?>
<Relationships xmlns="http://schemas.openxmlformats.org/package/2006/relationships"><Relationship Id="rId8" Type="http://schemas.openxmlformats.org/officeDocument/2006/relationships/image" Target="../media/image551.png"/><Relationship Id="rId13" Type="http://schemas.openxmlformats.org/officeDocument/2006/relationships/image" Target="../media/image874.png"/><Relationship Id="rId18" Type="http://schemas.openxmlformats.org/officeDocument/2006/relationships/image" Target="../media/image878.png"/><Relationship Id="rId3" Type="http://schemas.openxmlformats.org/officeDocument/2006/relationships/image" Target="../media/image1.png"/><Relationship Id="rId7" Type="http://schemas.openxmlformats.org/officeDocument/2006/relationships/image" Target="../media/image849.png"/><Relationship Id="rId12" Type="http://schemas.openxmlformats.org/officeDocument/2006/relationships/image" Target="../media/image858.png"/><Relationship Id="rId17" Type="http://schemas.openxmlformats.org/officeDocument/2006/relationships/image" Target="../media/image877.png"/><Relationship Id="rId2" Type="http://schemas.openxmlformats.org/officeDocument/2006/relationships/notesSlide" Target="../notesSlides/notesSlide90.xml"/><Relationship Id="rId16" Type="http://schemas.openxmlformats.org/officeDocument/2006/relationships/image" Target="../media/image854.png"/><Relationship Id="rId1" Type="http://schemas.openxmlformats.org/officeDocument/2006/relationships/slideLayout" Target="../slideLayouts/slideLayout12.xml"/><Relationship Id="rId6" Type="http://schemas.openxmlformats.org/officeDocument/2006/relationships/image" Target="../media/image693.png"/><Relationship Id="rId11" Type="http://schemas.openxmlformats.org/officeDocument/2006/relationships/image" Target="../media/image873.png"/><Relationship Id="rId5" Type="http://schemas.openxmlformats.org/officeDocument/2006/relationships/image" Target="../media/image692.png"/><Relationship Id="rId15" Type="http://schemas.openxmlformats.org/officeDocument/2006/relationships/image" Target="../media/image876.png"/><Relationship Id="rId10" Type="http://schemas.openxmlformats.org/officeDocument/2006/relationships/image" Target="../media/image872.png"/><Relationship Id="rId4" Type="http://schemas.openxmlformats.org/officeDocument/2006/relationships/image" Target="../media/image691.png"/><Relationship Id="rId9" Type="http://schemas.openxmlformats.org/officeDocument/2006/relationships/image" Target="../media/image871.png"/><Relationship Id="rId14" Type="http://schemas.openxmlformats.org/officeDocument/2006/relationships/image" Target="../media/image875.png"/></Relationships>
</file>

<file path=ppt/slides/_rels/slide9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91.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92.xml.rels><?xml version="1.0" encoding="UTF-8" standalone="yes"?>
<Relationships xmlns="http://schemas.openxmlformats.org/package/2006/relationships"><Relationship Id="rId8" Type="http://schemas.openxmlformats.org/officeDocument/2006/relationships/image" Target="../media/image884.png"/><Relationship Id="rId13" Type="http://schemas.openxmlformats.org/officeDocument/2006/relationships/image" Target="../media/image889.png"/><Relationship Id="rId18" Type="http://schemas.openxmlformats.org/officeDocument/2006/relationships/image" Target="../media/image894.png"/><Relationship Id="rId3" Type="http://schemas.openxmlformats.org/officeDocument/2006/relationships/image" Target="../media/image879.png"/><Relationship Id="rId7" Type="http://schemas.openxmlformats.org/officeDocument/2006/relationships/image" Target="../media/image883.png"/><Relationship Id="rId12" Type="http://schemas.openxmlformats.org/officeDocument/2006/relationships/image" Target="../media/image888.png"/><Relationship Id="rId17" Type="http://schemas.openxmlformats.org/officeDocument/2006/relationships/image" Target="../media/image893.png"/><Relationship Id="rId2" Type="http://schemas.openxmlformats.org/officeDocument/2006/relationships/notesSlide" Target="../notesSlides/notesSlide92.xml"/><Relationship Id="rId16" Type="http://schemas.openxmlformats.org/officeDocument/2006/relationships/image" Target="../media/image892.png"/><Relationship Id="rId1" Type="http://schemas.openxmlformats.org/officeDocument/2006/relationships/slideLayout" Target="../slideLayouts/slideLayout12.xml"/><Relationship Id="rId6" Type="http://schemas.openxmlformats.org/officeDocument/2006/relationships/image" Target="../media/image882.png"/><Relationship Id="rId11" Type="http://schemas.openxmlformats.org/officeDocument/2006/relationships/image" Target="../media/image887.png"/><Relationship Id="rId5" Type="http://schemas.openxmlformats.org/officeDocument/2006/relationships/image" Target="../media/image881.png"/><Relationship Id="rId15" Type="http://schemas.openxmlformats.org/officeDocument/2006/relationships/image" Target="../media/image891.png"/><Relationship Id="rId10" Type="http://schemas.openxmlformats.org/officeDocument/2006/relationships/image" Target="../media/image886.png"/><Relationship Id="rId4" Type="http://schemas.openxmlformats.org/officeDocument/2006/relationships/image" Target="../media/image880.png"/><Relationship Id="rId9" Type="http://schemas.openxmlformats.org/officeDocument/2006/relationships/image" Target="../media/image885.png"/><Relationship Id="rId14" Type="http://schemas.openxmlformats.org/officeDocument/2006/relationships/image" Target="../media/image890.png"/></Relationships>
</file>

<file path=ppt/slides/_rels/slide9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93.xml"/><Relationship Id="rId16"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p:cNvPicPr>
            <a:picLocks noChangeAspect="1"/>
          </p:cNvPicPr>
          <p:nvPr/>
        </p:nvPicPr>
        <p:blipFill>
          <a:blip r:embed="rId6"/>
          <a:stretch>
            <a:fillRect/>
          </a:stretch>
        </p:blipFill>
        <p:spPr>
          <a:xfrm>
            <a:off x="8816640" y="3791496"/>
            <a:ext cx="1392101" cy="1392101"/>
          </a:xfrm>
          <a:prstGeom prst="rect">
            <a:avLst/>
          </a:prstGeom>
        </p:spPr>
      </p:pic>
      <p:pic>
        <p:nvPicPr>
          <p:cNvPr id="6" name="Image 4" descr="preencoded.png"/>
          <p:cNvPicPr>
            <a:picLocks noChangeAspect="1"/>
          </p:cNvPicPr>
          <p:nvPr/>
        </p:nvPicPr>
        <p:blipFill>
          <a:blip r:embed="rId7"/>
          <a:stretch>
            <a:fillRect/>
          </a:stretch>
        </p:blipFill>
        <p:spPr>
          <a:xfrm>
            <a:off x="5475598" y="1564134"/>
            <a:ext cx="928067" cy="742454"/>
          </a:xfrm>
          <a:prstGeom prst="rect">
            <a:avLst/>
          </a:prstGeom>
        </p:spPr>
      </p:pic>
      <p:sp>
        <p:nvSpPr>
          <p:cNvPr id="10" name="Text 0"/>
          <p:cNvSpPr/>
          <p:nvPr/>
        </p:nvSpPr>
        <p:spPr>
          <a:xfrm>
            <a:off x="2705795" y="2714938"/>
            <a:ext cx="6467528" cy="556840"/>
          </a:xfrm>
          <a:prstGeom prst="rect">
            <a:avLst/>
          </a:prstGeom>
          <a:noFill/>
          <a:ln/>
        </p:spPr>
        <p:txBody>
          <a:bodyPr vert="horz" wrap="square" lIns="0" tIns="0" rIns="0" bIns="0" rtlCol="0" anchor="t"/>
          <a:lstStyle/>
          <a:p>
            <a:pPr algn="ctr">
              <a:lnSpc>
                <a:spcPts val="4384"/>
              </a:lnSpc>
            </a:pPr>
            <a:r>
              <a:rPr lang="en-US" sz="4384" b="1" dirty="0">
                <a:solidFill>
                  <a:srgbClr val="0F766E"/>
                </a:solidFill>
                <a:latin typeface="ui-sans-serif" pitchFamily="34" charset="0"/>
                <a:ea typeface="ui-sans-serif" pitchFamily="34" charset="-122"/>
                <a:cs typeface="ui-sans-serif" pitchFamily="34" charset="-120"/>
              </a:rPr>
              <a:t>Cloud Computing</a:t>
            </a:r>
            <a:endParaRPr lang="en-US" sz="438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94384"/>
          </a:xfrm>
          <a:prstGeom prst="rect">
            <a:avLst/>
          </a:prstGeom>
        </p:spPr>
      </p:pic>
      <p:pic>
        <p:nvPicPr>
          <p:cNvPr id="3" name="Image 1" descr="preencoded.png"/>
          <p:cNvPicPr>
            <a:picLocks noChangeAspect="1"/>
          </p:cNvPicPr>
          <p:nvPr/>
        </p:nvPicPr>
        <p:blipFill>
          <a:blip r:embed="rId4"/>
          <a:stretch>
            <a:fillRect/>
          </a:stretch>
        </p:blipFill>
        <p:spPr>
          <a:xfrm>
            <a:off x="464033" y="543260"/>
            <a:ext cx="1392101" cy="1392101"/>
          </a:xfrm>
          <a:prstGeom prst="rect">
            <a:avLst/>
          </a:prstGeom>
        </p:spPr>
      </p:pic>
      <p:pic>
        <p:nvPicPr>
          <p:cNvPr id="4" name="Image 2" descr="preencoded.png"/>
          <p:cNvPicPr>
            <a:picLocks noChangeAspect="1"/>
          </p:cNvPicPr>
          <p:nvPr/>
        </p:nvPicPr>
        <p:blipFill>
          <a:blip r:embed="rId5"/>
          <a:stretch>
            <a:fillRect/>
          </a:stretch>
        </p:blipFill>
        <p:spPr>
          <a:xfrm>
            <a:off x="10208741" y="5183597"/>
            <a:ext cx="928067" cy="928067"/>
          </a:xfrm>
          <a:prstGeom prst="rect">
            <a:avLst/>
          </a:prstGeom>
        </p:spPr>
      </p:pic>
      <p:pic>
        <p:nvPicPr>
          <p:cNvPr id="5" name="Image 3" descr="preencoded.png"/>
          <p:cNvPicPr>
            <a:picLocks noChangeAspect="1"/>
          </p:cNvPicPr>
          <p:nvPr/>
        </p:nvPicPr>
        <p:blipFill>
          <a:blip r:embed="rId6"/>
          <a:stretch>
            <a:fillRect/>
          </a:stretch>
        </p:blipFill>
        <p:spPr>
          <a:xfrm>
            <a:off x="1026205" y="1443485"/>
            <a:ext cx="1958802" cy="232017"/>
          </a:xfrm>
          <a:prstGeom prst="rect">
            <a:avLst/>
          </a:prstGeom>
        </p:spPr>
      </p:pic>
      <p:pic>
        <p:nvPicPr>
          <p:cNvPr id="6" name="Image 4" descr="preencoded.png"/>
          <p:cNvPicPr>
            <a:picLocks noChangeAspect="1"/>
          </p:cNvPicPr>
          <p:nvPr/>
        </p:nvPicPr>
        <p:blipFill>
          <a:blip r:embed="rId7"/>
          <a:stretch>
            <a:fillRect/>
          </a:stretch>
        </p:blipFill>
        <p:spPr>
          <a:xfrm>
            <a:off x="593963" y="1230030"/>
            <a:ext cx="6117704" cy="742454"/>
          </a:xfrm>
          <a:prstGeom prst="rect">
            <a:avLst/>
          </a:prstGeom>
        </p:spPr>
      </p:pic>
      <p:pic>
        <p:nvPicPr>
          <p:cNvPr id="7" name="Image 5" descr="preencoded.png"/>
          <p:cNvPicPr>
            <a:picLocks noChangeAspect="1"/>
          </p:cNvPicPr>
          <p:nvPr/>
        </p:nvPicPr>
        <p:blipFill>
          <a:blip r:embed="rId8"/>
          <a:stretch>
            <a:fillRect/>
          </a:stretch>
        </p:blipFill>
        <p:spPr>
          <a:xfrm>
            <a:off x="668209" y="3717250"/>
            <a:ext cx="185613" cy="259859"/>
          </a:xfrm>
          <a:prstGeom prst="rect">
            <a:avLst/>
          </a:prstGeom>
        </p:spPr>
      </p:pic>
      <p:pic>
        <p:nvPicPr>
          <p:cNvPr id="8" name="Image 6" descr="preencoded.png"/>
          <p:cNvPicPr>
            <a:picLocks noChangeAspect="1"/>
          </p:cNvPicPr>
          <p:nvPr/>
        </p:nvPicPr>
        <p:blipFill>
          <a:blip r:embed="rId8"/>
          <a:stretch>
            <a:fillRect/>
          </a:stretch>
        </p:blipFill>
        <p:spPr>
          <a:xfrm>
            <a:off x="668209" y="4162723"/>
            <a:ext cx="185613" cy="259859"/>
          </a:xfrm>
          <a:prstGeom prst="rect">
            <a:avLst/>
          </a:prstGeom>
        </p:spPr>
      </p:pic>
      <p:pic>
        <p:nvPicPr>
          <p:cNvPr id="9" name="Image 7" descr="preencoded.png"/>
          <p:cNvPicPr>
            <a:picLocks noChangeAspect="1"/>
          </p:cNvPicPr>
          <p:nvPr/>
        </p:nvPicPr>
        <p:blipFill>
          <a:blip r:embed="rId8"/>
          <a:stretch>
            <a:fillRect/>
          </a:stretch>
        </p:blipFill>
        <p:spPr>
          <a:xfrm>
            <a:off x="668209" y="4608195"/>
            <a:ext cx="185613" cy="259859"/>
          </a:xfrm>
          <a:prstGeom prst="rect">
            <a:avLst/>
          </a:prstGeom>
        </p:spPr>
      </p:pic>
      <p:pic>
        <p:nvPicPr>
          <p:cNvPr id="10" name="Image 8" descr="preencoded.png"/>
          <p:cNvPicPr>
            <a:picLocks noChangeAspect="1"/>
          </p:cNvPicPr>
          <p:nvPr/>
        </p:nvPicPr>
        <p:blipFill>
          <a:blip r:embed="rId9"/>
          <a:stretch>
            <a:fillRect/>
          </a:stretch>
        </p:blipFill>
        <p:spPr>
          <a:xfrm>
            <a:off x="7008649" y="1230030"/>
            <a:ext cx="4276505" cy="3044061"/>
          </a:xfrm>
          <a:prstGeom prst="rect">
            <a:avLst/>
          </a:prstGeom>
        </p:spPr>
      </p:pic>
      <p:pic>
        <p:nvPicPr>
          <p:cNvPr id="11" name="Image 9" descr="preencoded.png"/>
          <p:cNvPicPr>
            <a:picLocks noChangeAspect="1"/>
          </p:cNvPicPr>
          <p:nvPr/>
        </p:nvPicPr>
        <p:blipFill>
          <a:blip r:embed="rId10"/>
          <a:stretch>
            <a:fillRect/>
          </a:stretch>
        </p:blipFill>
        <p:spPr>
          <a:xfrm>
            <a:off x="8896251" y="1452766"/>
            <a:ext cx="501156" cy="445472"/>
          </a:xfrm>
          <a:prstGeom prst="rect">
            <a:avLst/>
          </a:prstGeom>
        </p:spPr>
      </p:pic>
      <p:pic>
        <p:nvPicPr>
          <p:cNvPr id="12" name="Image 10" descr="preencoded.png"/>
          <p:cNvPicPr>
            <a:picLocks noChangeAspect="1"/>
          </p:cNvPicPr>
          <p:nvPr/>
        </p:nvPicPr>
        <p:blipFill>
          <a:blip r:embed="rId11"/>
          <a:stretch>
            <a:fillRect/>
          </a:stretch>
        </p:blipFill>
        <p:spPr>
          <a:xfrm>
            <a:off x="9063303" y="2603569"/>
            <a:ext cx="167052" cy="296982"/>
          </a:xfrm>
          <a:prstGeom prst="rect">
            <a:avLst/>
          </a:prstGeom>
        </p:spPr>
      </p:pic>
      <p:pic>
        <p:nvPicPr>
          <p:cNvPr id="13" name="Image 11" descr="preencoded.png"/>
          <p:cNvPicPr>
            <a:picLocks noChangeAspect="1"/>
          </p:cNvPicPr>
          <p:nvPr/>
        </p:nvPicPr>
        <p:blipFill>
          <a:blip r:embed="rId12"/>
          <a:stretch>
            <a:fillRect/>
          </a:stretch>
        </p:blipFill>
        <p:spPr>
          <a:xfrm>
            <a:off x="8868409" y="3049042"/>
            <a:ext cx="556840" cy="445472"/>
          </a:xfrm>
          <a:prstGeom prst="rect">
            <a:avLst/>
          </a:prstGeom>
        </p:spPr>
      </p:pic>
      <p:pic>
        <p:nvPicPr>
          <p:cNvPr id="14" name="Image 12" descr="preencoded.png"/>
          <p:cNvPicPr>
            <a:picLocks noChangeAspect="1"/>
          </p:cNvPicPr>
          <p:nvPr/>
        </p:nvPicPr>
        <p:blipFill>
          <a:blip r:embed="rId13"/>
          <a:stretch>
            <a:fillRect/>
          </a:stretch>
        </p:blipFill>
        <p:spPr>
          <a:xfrm>
            <a:off x="7008649" y="4496827"/>
            <a:ext cx="4276505" cy="742454"/>
          </a:xfrm>
          <a:prstGeom prst="rect">
            <a:avLst/>
          </a:prstGeom>
        </p:spPr>
      </p:pic>
      <p:pic>
        <p:nvPicPr>
          <p:cNvPr id="15" name="Image 13" descr="preencoded.png"/>
          <p:cNvPicPr>
            <a:picLocks noChangeAspect="1"/>
          </p:cNvPicPr>
          <p:nvPr/>
        </p:nvPicPr>
        <p:blipFill>
          <a:blip r:embed="rId14"/>
          <a:stretch>
            <a:fillRect/>
          </a:stretch>
        </p:blipFill>
        <p:spPr>
          <a:xfrm>
            <a:off x="7157140" y="4719563"/>
            <a:ext cx="167052" cy="296982"/>
          </a:xfrm>
          <a:prstGeom prst="rect">
            <a:avLst/>
          </a:prstGeom>
        </p:spPr>
      </p:pic>
      <p:pic>
        <p:nvPicPr>
          <p:cNvPr id="17" name="Image 15" descr="preencoded.png"/>
          <p:cNvPicPr>
            <a:picLocks noChangeAspect="1"/>
          </p:cNvPicPr>
          <p:nvPr/>
        </p:nvPicPr>
        <p:blipFill>
          <a:blip r:embed="rId15"/>
          <a:stretch>
            <a:fillRect/>
          </a:stretch>
        </p:blipFill>
        <p:spPr>
          <a:xfrm>
            <a:off x="-1" y="6705628"/>
            <a:ext cx="11879263" cy="55684"/>
          </a:xfrm>
          <a:prstGeom prst="rect">
            <a:avLst/>
          </a:prstGeom>
        </p:spPr>
      </p:pic>
      <p:pic>
        <p:nvPicPr>
          <p:cNvPr id="18" name="Image 16" descr="preencoded.png"/>
          <p:cNvPicPr>
            <a:picLocks noChangeAspect="1"/>
          </p:cNvPicPr>
          <p:nvPr/>
        </p:nvPicPr>
        <p:blipFill>
          <a:blip r:embed="rId16"/>
          <a:stretch>
            <a:fillRect/>
          </a:stretch>
        </p:blipFill>
        <p:spPr>
          <a:xfrm>
            <a:off x="-1" y="6705628"/>
            <a:ext cx="7127558" cy="55684"/>
          </a:xfrm>
          <a:prstGeom prst="rect">
            <a:avLst/>
          </a:prstGeom>
        </p:spPr>
      </p:pic>
      <p:sp>
        <p:nvSpPr>
          <p:cNvPr id="20" name="Text 1"/>
          <p:cNvSpPr/>
          <p:nvPr/>
        </p:nvSpPr>
        <p:spPr>
          <a:xfrm>
            <a:off x="1245945" y="1409038"/>
            <a:ext cx="1815995" cy="176333"/>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Correct Answer: B</a:t>
            </a:r>
            <a:endParaRPr lang="en-US" sz="1169" dirty="0"/>
          </a:p>
        </p:txBody>
      </p:sp>
      <p:sp>
        <p:nvSpPr>
          <p:cNvPr id="22" name="Text 3"/>
          <p:cNvSpPr/>
          <p:nvPr/>
        </p:nvSpPr>
        <p:spPr>
          <a:xfrm>
            <a:off x="593963" y="2195220"/>
            <a:ext cx="6117704"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The 'pay-as-you-go' pricing model in cloud computing means that users are billed only for the specific amount of computing resources they consume.</a:t>
            </a:r>
            <a:endParaRPr lang="en-US" sz="1461" dirty="0"/>
          </a:p>
        </p:txBody>
      </p:sp>
      <p:sp>
        <p:nvSpPr>
          <p:cNvPr id="23" name="Text 4"/>
          <p:cNvSpPr/>
          <p:nvPr/>
        </p:nvSpPr>
        <p:spPr>
          <a:xfrm>
            <a:off x="593963" y="3271778"/>
            <a:ext cx="611770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Benefits of Pay-As-You-Go:</a:t>
            </a:r>
            <a:endParaRPr lang="en-US" sz="1461" dirty="0"/>
          </a:p>
        </p:txBody>
      </p:sp>
      <p:sp>
        <p:nvSpPr>
          <p:cNvPr id="24" name="Text 5"/>
          <p:cNvSpPr/>
          <p:nvPr/>
        </p:nvSpPr>
        <p:spPr>
          <a:xfrm>
            <a:off x="965190" y="3680128"/>
            <a:ext cx="572379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Optimizes costs by avoiding upfront capital expenditures</a:t>
            </a:r>
            <a:endParaRPr lang="en-US" sz="1315" dirty="0"/>
          </a:p>
        </p:txBody>
      </p:sp>
      <p:sp>
        <p:nvSpPr>
          <p:cNvPr id="25" name="Text 6"/>
          <p:cNvSpPr/>
          <p:nvPr/>
        </p:nvSpPr>
        <p:spPr>
          <a:xfrm>
            <a:off x="965190" y="4125600"/>
            <a:ext cx="395530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Prevents over-provisioning of resources</a:t>
            </a:r>
            <a:endParaRPr lang="en-US" sz="1315" dirty="0"/>
          </a:p>
        </p:txBody>
      </p:sp>
      <p:sp>
        <p:nvSpPr>
          <p:cNvPr id="26" name="Text 7"/>
          <p:cNvSpPr/>
          <p:nvPr/>
        </p:nvSpPr>
        <p:spPr>
          <a:xfrm>
            <a:off x="965190" y="4571072"/>
            <a:ext cx="557258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Provides flexibility to scale resources based on demand</a:t>
            </a:r>
            <a:endParaRPr lang="en-US" sz="1315" dirty="0"/>
          </a:p>
        </p:txBody>
      </p:sp>
      <p:sp>
        <p:nvSpPr>
          <p:cNvPr id="27" name="Text 8"/>
          <p:cNvSpPr/>
          <p:nvPr/>
        </p:nvSpPr>
        <p:spPr>
          <a:xfrm>
            <a:off x="6848281" y="1972484"/>
            <a:ext cx="4597240"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Traditional IT Model</a:t>
            </a:r>
            <a:endParaRPr lang="en-US" sz="1461" dirty="0"/>
          </a:p>
        </p:txBody>
      </p:sp>
      <p:sp>
        <p:nvSpPr>
          <p:cNvPr id="28" name="Text 9"/>
          <p:cNvSpPr/>
          <p:nvPr/>
        </p:nvSpPr>
        <p:spPr>
          <a:xfrm>
            <a:off x="6848281" y="2232343"/>
            <a:ext cx="4597240"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Upfront costs for all resources</a:t>
            </a:r>
            <a:endParaRPr lang="en-US" sz="1169" dirty="0"/>
          </a:p>
        </p:txBody>
      </p:sp>
      <p:sp>
        <p:nvSpPr>
          <p:cNvPr id="29" name="Text 10"/>
          <p:cNvSpPr/>
          <p:nvPr/>
        </p:nvSpPr>
        <p:spPr>
          <a:xfrm>
            <a:off x="6848281" y="3568760"/>
            <a:ext cx="4597240"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Cloud Pay-As-You-Go</a:t>
            </a:r>
            <a:endParaRPr lang="en-US" sz="1461" dirty="0"/>
          </a:p>
        </p:txBody>
      </p:sp>
      <p:sp>
        <p:nvSpPr>
          <p:cNvPr id="30" name="Text 11"/>
          <p:cNvSpPr/>
          <p:nvPr/>
        </p:nvSpPr>
        <p:spPr>
          <a:xfrm>
            <a:off x="6848281" y="3828619"/>
            <a:ext cx="4597240"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Pay only for what you use</a:t>
            </a:r>
            <a:endParaRPr lang="en-US" sz="1169" dirty="0"/>
          </a:p>
        </p:txBody>
      </p:sp>
      <p:sp>
        <p:nvSpPr>
          <p:cNvPr id="31" name="Text 12"/>
          <p:cNvSpPr/>
          <p:nvPr/>
        </p:nvSpPr>
        <p:spPr>
          <a:xfrm>
            <a:off x="7435560" y="4645318"/>
            <a:ext cx="3701103"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This model allows organizations to match their resource spending with actual business needs.</a:t>
            </a:r>
            <a:endParaRPr lang="en-US" sz="1169"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13E0B-6300-5963-C36B-6B3682FB5D4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11B1C97-2851-0319-4606-30DBACC16BDC}"/>
              </a:ext>
            </a:extLst>
          </p:cNvPr>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a:extLst>
              <a:ext uri="{FF2B5EF4-FFF2-40B4-BE49-F238E27FC236}">
                <a16:creationId xmlns:a16="http://schemas.microsoft.com/office/drawing/2014/main" id="{DF2713B0-E4EE-C591-320F-0EB5FAA1E9CA}"/>
              </a:ext>
            </a:extLst>
          </p:cNvPr>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a:extLst>
              <a:ext uri="{FF2B5EF4-FFF2-40B4-BE49-F238E27FC236}">
                <a16:creationId xmlns:a16="http://schemas.microsoft.com/office/drawing/2014/main" id="{8B191317-EDDF-B1CA-5031-C5DB1359DB57}"/>
              </a:ext>
            </a:extLst>
          </p:cNvPr>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a:extLst>
              <a:ext uri="{FF2B5EF4-FFF2-40B4-BE49-F238E27FC236}">
                <a16:creationId xmlns:a16="http://schemas.microsoft.com/office/drawing/2014/main" id="{3EAD6735-A378-8013-C8E3-976C81D4580F}"/>
              </a:ext>
            </a:extLst>
          </p:cNvPr>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a:extLst>
              <a:ext uri="{FF2B5EF4-FFF2-40B4-BE49-F238E27FC236}">
                <a16:creationId xmlns:a16="http://schemas.microsoft.com/office/drawing/2014/main" id="{CAE9501F-0EA4-C1BE-CEFF-D0C1E90536E5}"/>
              </a:ext>
            </a:extLst>
          </p:cNvPr>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a:extLst>
              <a:ext uri="{FF2B5EF4-FFF2-40B4-BE49-F238E27FC236}">
                <a16:creationId xmlns:a16="http://schemas.microsoft.com/office/drawing/2014/main" id="{7D4F603E-2167-91F1-4F97-EB6E80CB6849}"/>
              </a:ext>
            </a:extLst>
          </p:cNvPr>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a:extLst>
              <a:ext uri="{FF2B5EF4-FFF2-40B4-BE49-F238E27FC236}">
                <a16:creationId xmlns:a16="http://schemas.microsoft.com/office/drawing/2014/main" id="{1C50F534-66AE-E5A1-F2B0-A13A27BC17BF}"/>
              </a:ext>
            </a:extLst>
          </p:cNvPr>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a:extLst>
              <a:ext uri="{FF2B5EF4-FFF2-40B4-BE49-F238E27FC236}">
                <a16:creationId xmlns:a16="http://schemas.microsoft.com/office/drawing/2014/main" id="{2DE23433-75F8-1AFE-38A0-0DA332DC4E62}"/>
              </a:ext>
            </a:extLst>
          </p:cNvPr>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a:extLst>
              <a:ext uri="{FF2B5EF4-FFF2-40B4-BE49-F238E27FC236}">
                <a16:creationId xmlns:a16="http://schemas.microsoft.com/office/drawing/2014/main" id="{234DCACA-E639-A155-5BF0-DE46069E2FD9}"/>
              </a:ext>
            </a:extLst>
          </p:cNvPr>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a:extLst>
              <a:ext uri="{FF2B5EF4-FFF2-40B4-BE49-F238E27FC236}">
                <a16:creationId xmlns:a16="http://schemas.microsoft.com/office/drawing/2014/main" id="{80B9F0A4-C582-440A-778B-574931FE39CE}"/>
              </a:ext>
            </a:extLst>
          </p:cNvPr>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a:extLst>
              <a:ext uri="{FF2B5EF4-FFF2-40B4-BE49-F238E27FC236}">
                <a16:creationId xmlns:a16="http://schemas.microsoft.com/office/drawing/2014/main" id="{EF4637CF-6D6C-5350-0FFD-07A9300BD0A9}"/>
              </a:ext>
            </a:extLst>
          </p:cNvPr>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a:extLst>
              <a:ext uri="{FF2B5EF4-FFF2-40B4-BE49-F238E27FC236}">
                <a16:creationId xmlns:a16="http://schemas.microsoft.com/office/drawing/2014/main" id="{55F0DDEE-F093-1047-0160-7753A6EC898E}"/>
              </a:ext>
            </a:extLst>
          </p:cNvPr>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a:extLst>
              <a:ext uri="{FF2B5EF4-FFF2-40B4-BE49-F238E27FC236}">
                <a16:creationId xmlns:a16="http://schemas.microsoft.com/office/drawing/2014/main" id="{9A54A3EA-56C9-8484-3E89-575B0DE202A1}"/>
              </a:ext>
            </a:extLst>
          </p:cNvPr>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a:extLst>
              <a:ext uri="{FF2B5EF4-FFF2-40B4-BE49-F238E27FC236}">
                <a16:creationId xmlns:a16="http://schemas.microsoft.com/office/drawing/2014/main" id="{040FF35B-B01A-39D0-E7B1-8393A5F21073}"/>
              </a:ext>
            </a:extLst>
          </p:cNvPr>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a:extLst>
              <a:ext uri="{FF2B5EF4-FFF2-40B4-BE49-F238E27FC236}">
                <a16:creationId xmlns:a16="http://schemas.microsoft.com/office/drawing/2014/main" id="{02BE29F3-1D03-732E-FBA0-CAA0D13A5E7B}"/>
              </a:ext>
            </a:extLst>
          </p:cNvPr>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a:extLst>
              <a:ext uri="{FF2B5EF4-FFF2-40B4-BE49-F238E27FC236}">
                <a16:creationId xmlns:a16="http://schemas.microsoft.com/office/drawing/2014/main" id="{6B78FFEE-A7FD-0CD8-1289-0399DE481E6D}"/>
              </a:ext>
            </a:extLst>
          </p:cNvPr>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a:extLst>
              <a:ext uri="{FF2B5EF4-FFF2-40B4-BE49-F238E27FC236}">
                <a16:creationId xmlns:a16="http://schemas.microsoft.com/office/drawing/2014/main" id="{F43954AF-6739-6B3A-CE4C-6B0AD7A12BD6}"/>
              </a:ext>
            </a:extLst>
          </p:cNvPr>
          <p:cNvPicPr>
            <a:picLocks noChangeAspect="1"/>
          </p:cNvPicPr>
          <p:nvPr/>
        </p:nvPicPr>
        <p:blipFill>
          <a:blip r:embed="rId19"/>
          <a:stretch>
            <a:fillRect/>
          </a:stretch>
        </p:blipFill>
        <p:spPr>
          <a:xfrm>
            <a:off x="6125245" y="5053668"/>
            <a:ext cx="185613" cy="259859"/>
          </a:xfrm>
          <a:prstGeom prst="rect">
            <a:avLst/>
          </a:prstGeom>
        </p:spPr>
      </p:pic>
      <p:sp>
        <p:nvSpPr>
          <p:cNvPr id="24" name="Text 0">
            <a:extLst>
              <a:ext uri="{FF2B5EF4-FFF2-40B4-BE49-F238E27FC236}">
                <a16:creationId xmlns:a16="http://schemas.microsoft.com/office/drawing/2014/main" id="{66560F3E-B391-A4B7-4075-9A2E0D985D89}"/>
              </a:ext>
            </a:extLst>
          </p:cNvPr>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a:extLst>
              <a:ext uri="{FF2B5EF4-FFF2-40B4-BE49-F238E27FC236}">
                <a16:creationId xmlns:a16="http://schemas.microsoft.com/office/drawing/2014/main" id="{CF335258-3B18-CFD6-A4BB-53CDA32172C6}"/>
              </a:ext>
            </a:extLst>
          </p:cNvPr>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a:extLst>
              <a:ext uri="{FF2B5EF4-FFF2-40B4-BE49-F238E27FC236}">
                <a16:creationId xmlns:a16="http://schemas.microsoft.com/office/drawing/2014/main" id="{1DF6818A-33EC-EF4F-6BF5-C4D122145971}"/>
              </a:ext>
            </a:extLst>
          </p:cNvPr>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a:extLst>
              <a:ext uri="{FF2B5EF4-FFF2-40B4-BE49-F238E27FC236}">
                <a16:creationId xmlns:a16="http://schemas.microsoft.com/office/drawing/2014/main" id="{8B051206-296E-0D2F-661D-1D97350DFBE5}"/>
              </a:ext>
            </a:extLst>
          </p:cNvPr>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a:extLst>
              <a:ext uri="{FF2B5EF4-FFF2-40B4-BE49-F238E27FC236}">
                <a16:creationId xmlns:a16="http://schemas.microsoft.com/office/drawing/2014/main" id="{580101C4-681C-9465-38C6-D6E39C4591AC}"/>
              </a:ext>
            </a:extLst>
          </p:cNvPr>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a:extLst>
              <a:ext uri="{FF2B5EF4-FFF2-40B4-BE49-F238E27FC236}">
                <a16:creationId xmlns:a16="http://schemas.microsoft.com/office/drawing/2014/main" id="{54ABB4BD-FE07-4F87-9DFA-11B6E82D7F6C}"/>
              </a:ext>
            </a:extLst>
          </p:cNvPr>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a:extLst>
              <a:ext uri="{FF2B5EF4-FFF2-40B4-BE49-F238E27FC236}">
                <a16:creationId xmlns:a16="http://schemas.microsoft.com/office/drawing/2014/main" id="{D9DD7CA4-CFFB-C91B-5B9D-AFE035CC0894}"/>
              </a:ext>
            </a:extLst>
          </p:cNvPr>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a:extLst>
              <a:ext uri="{FF2B5EF4-FFF2-40B4-BE49-F238E27FC236}">
                <a16:creationId xmlns:a16="http://schemas.microsoft.com/office/drawing/2014/main" id="{8D0E36B4-F6B8-88DE-D3C9-F32D0069C85B}"/>
              </a:ext>
            </a:extLst>
          </p:cNvPr>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a:extLst>
              <a:ext uri="{FF2B5EF4-FFF2-40B4-BE49-F238E27FC236}">
                <a16:creationId xmlns:a16="http://schemas.microsoft.com/office/drawing/2014/main" id="{80DD1F2D-BE15-F023-30DB-04D9A52E1220}"/>
              </a:ext>
            </a:extLst>
          </p:cNvPr>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01D030CF-344D-D303-716B-46ACDDF16BE6}"/>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E024ECA7-3BB6-7493-E093-D98FA2FE02A4}"/>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extLst>
      <p:ext uri="{BB962C8B-B14F-4D97-AF65-F5344CB8AC3E}">
        <p14:creationId xmlns:p14="http://schemas.microsoft.com/office/powerpoint/2010/main" val="1917782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7C085-8D7E-8CCA-8007-8FA9A1F67FE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EECBAFE-CD18-38A9-FB7A-1708BAE88727}"/>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D0BADC95-7268-111E-59B9-36CE6779BB88}"/>
              </a:ext>
            </a:extLst>
          </p:cNvPr>
          <p:cNvPicPr>
            <a:picLocks noChangeAspect="1"/>
          </p:cNvPicPr>
          <p:nvPr/>
        </p:nvPicPr>
        <p:blipFill>
          <a:blip r:embed="rId4"/>
          <a:stretch>
            <a:fillRect/>
          </a:stretch>
        </p:blipFill>
        <p:spPr>
          <a:xfrm>
            <a:off x="8538220" y="1007294"/>
            <a:ext cx="1484908" cy="1234330"/>
          </a:xfrm>
          <a:prstGeom prst="rect">
            <a:avLst/>
          </a:prstGeom>
        </p:spPr>
      </p:pic>
      <p:pic>
        <p:nvPicPr>
          <p:cNvPr id="4" name="Image 2" descr="preencoded.png">
            <a:extLst>
              <a:ext uri="{FF2B5EF4-FFF2-40B4-BE49-F238E27FC236}">
                <a16:creationId xmlns:a16="http://schemas.microsoft.com/office/drawing/2014/main" id="{301B43F6-7C67-9BC0-C1F7-010A3E3A87C4}"/>
              </a:ext>
            </a:extLst>
          </p:cNvPr>
          <p:cNvPicPr>
            <a:picLocks noChangeAspect="1"/>
          </p:cNvPicPr>
          <p:nvPr/>
        </p:nvPicPr>
        <p:blipFill>
          <a:blip r:embed="rId5"/>
          <a:stretch>
            <a:fillRect/>
          </a:stretch>
        </p:blipFill>
        <p:spPr>
          <a:xfrm>
            <a:off x="1856135" y="4134881"/>
            <a:ext cx="1187926" cy="1234330"/>
          </a:xfrm>
          <a:prstGeom prst="rect">
            <a:avLst/>
          </a:prstGeom>
        </p:spPr>
      </p:pic>
      <p:pic>
        <p:nvPicPr>
          <p:cNvPr id="5" name="Image 3" descr="preencoded.png">
            <a:extLst>
              <a:ext uri="{FF2B5EF4-FFF2-40B4-BE49-F238E27FC236}">
                <a16:creationId xmlns:a16="http://schemas.microsoft.com/office/drawing/2014/main" id="{EFC68A12-C9DE-B921-E5BD-C714BC184BEE}"/>
              </a:ext>
            </a:extLst>
          </p:cNvPr>
          <p:cNvPicPr>
            <a:picLocks noChangeAspect="1"/>
          </p:cNvPicPr>
          <p:nvPr/>
        </p:nvPicPr>
        <p:blipFill>
          <a:blip r:embed="rId6"/>
          <a:stretch>
            <a:fillRect/>
          </a:stretch>
        </p:blipFill>
        <p:spPr>
          <a:xfrm>
            <a:off x="2784202" y="3420269"/>
            <a:ext cx="6310858" cy="18561"/>
          </a:xfrm>
          <a:prstGeom prst="rect">
            <a:avLst/>
          </a:prstGeom>
        </p:spPr>
      </p:pic>
      <p:pic>
        <p:nvPicPr>
          <p:cNvPr id="6" name="Image 4" descr="preencoded.png">
            <a:extLst>
              <a:ext uri="{FF2B5EF4-FFF2-40B4-BE49-F238E27FC236}">
                <a16:creationId xmlns:a16="http://schemas.microsoft.com/office/drawing/2014/main" id="{4DCCA954-D1C5-EE82-EE9E-F7128C9E8A99}"/>
              </a:ext>
            </a:extLst>
          </p:cNvPr>
          <p:cNvPicPr>
            <a:picLocks noChangeAspect="1"/>
          </p:cNvPicPr>
          <p:nvPr/>
        </p:nvPicPr>
        <p:blipFill>
          <a:blip r:embed="rId7"/>
          <a:stretch>
            <a:fillRect/>
          </a:stretch>
        </p:blipFill>
        <p:spPr>
          <a:xfrm>
            <a:off x="5468390" y="3596602"/>
            <a:ext cx="556840" cy="445472"/>
          </a:xfrm>
          <a:prstGeom prst="rect">
            <a:avLst/>
          </a:prstGeom>
        </p:spPr>
      </p:pic>
      <p:sp>
        <p:nvSpPr>
          <p:cNvPr id="9" name="Text 0">
            <a:extLst>
              <a:ext uri="{FF2B5EF4-FFF2-40B4-BE49-F238E27FC236}">
                <a16:creationId xmlns:a16="http://schemas.microsoft.com/office/drawing/2014/main" id="{BEEB6B1A-ABBF-E59A-AE45-3FE8D1CC89DE}"/>
              </a:ext>
            </a:extLst>
          </p:cNvPr>
          <p:cNvSpPr/>
          <p:nvPr/>
        </p:nvSpPr>
        <p:spPr>
          <a:xfrm>
            <a:off x="-173955" y="2278746"/>
            <a:ext cx="12227171" cy="445472"/>
          </a:xfrm>
          <a:prstGeom prst="rect">
            <a:avLst/>
          </a:prstGeom>
          <a:noFill/>
          <a:ln/>
        </p:spPr>
        <p:txBody>
          <a:bodyPr vert="horz" wrap="square" lIns="0" tIns="0" rIns="0" bIns="0" rtlCol="0" anchor="t"/>
          <a:lstStyle/>
          <a:p>
            <a:pPr algn="ctr">
              <a:lnSpc>
                <a:spcPts val="3507"/>
              </a:lnSpc>
            </a:pPr>
            <a:r>
              <a:rPr lang="en-US" sz="3507" b="1" dirty="0">
                <a:solidFill>
                  <a:srgbClr val="0F766E"/>
                </a:solidFill>
                <a:latin typeface="ui-sans-serif" pitchFamily="34" charset="0"/>
                <a:ea typeface="ui-sans-serif" pitchFamily="34" charset="-122"/>
                <a:cs typeface="ui-sans-serif" pitchFamily="34" charset="-120"/>
              </a:rPr>
              <a:t>Cloud Computing Benefits</a:t>
            </a:r>
            <a:endParaRPr lang="en-US" sz="3507" dirty="0"/>
          </a:p>
        </p:txBody>
      </p:sp>
      <p:sp>
        <p:nvSpPr>
          <p:cNvPr id="10" name="Text 1">
            <a:extLst>
              <a:ext uri="{FF2B5EF4-FFF2-40B4-BE49-F238E27FC236}">
                <a16:creationId xmlns:a16="http://schemas.microsoft.com/office/drawing/2014/main" id="{7AFF658E-4A0E-4C50-079A-5D2D9770101B}"/>
              </a:ext>
            </a:extLst>
          </p:cNvPr>
          <p:cNvSpPr/>
          <p:nvPr/>
        </p:nvSpPr>
        <p:spPr>
          <a:xfrm>
            <a:off x="-173955" y="2946954"/>
            <a:ext cx="12227171" cy="296982"/>
          </a:xfrm>
          <a:prstGeom prst="rect">
            <a:avLst/>
          </a:prstGeom>
          <a:noFill/>
          <a:ln/>
        </p:spPr>
        <p:txBody>
          <a:bodyPr vert="horz" wrap="square" lIns="0" tIns="0" rIns="0" bIns="0" rtlCol="0" anchor="t"/>
          <a:lstStyle/>
          <a:p>
            <a:pPr algn="ctr">
              <a:lnSpc>
                <a:spcPts val="2338"/>
              </a:lnSpc>
            </a:pPr>
            <a:endParaRPr lang="en-US" sz="1754" dirty="0"/>
          </a:p>
        </p:txBody>
      </p:sp>
      <p:sp>
        <p:nvSpPr>
          <p:cNvPr id="11" name="Text 2">
            <a:extLst>
              <a:ext uri="{FF2B5EF4-FFF2-40B4-BE49-F238E27FC236}">
                <a16:creationId xmlns:a16="http://schemas.microsoft.com/office/drawing/2014/main" id="{C0E82107-E263-DF19-914E-8453BDAC3FFA}"/>
              </a:ext>
            </a:extLst>
          </p:cNvPr>
          <p:cNvSpPr/>
          <p:nvPr/>
        </p:nvSpPr>
        <p:spPr>
          <a:xfrm>
            <a:off x="4668889" y="4088477"/>
            <a:ext cx="2155843" cy="259859"/>
          </a:xfrm>
          <a:prstGeom prst="rect">
            <a:avLst/>
          </a:prstGeom>
          <a:noFill/>
          <a:ln/>
        </p:spPr>
        <p:txBody>
          <a:bodyPr vert="horz" wrap="square" lIns="0" tIns="0" rIns="0" bIns="0" rtlCol="0" anchor="t"/>
          <a:lstStyle/>
          <a:p>
            <a:pPr algn="ctr">
              <a:lnSpc>
                <a:spcPts val="2046"/>
              </a:lnSpc>
            </a:pPr>
            <a:r>
              <a:rPr lang="en-US" sz="1461" b="1" dirty="0">
                <a:solidFill>
                  <a:srgbClr val="0F766E"/>
                </a:solidFill>
                <a:latin typeface="ui-sans-serif" pitchFamily="34" charset="0"/>
                <a:ea typeface="ui-sans-serif" pitchFamily="34" charset="-122"/>
                <a:cs typeface="ui-sans-serif" pitchFamily="34" charset="-120"/>
              </a:rPr>
              <a:t>Cloud Computing</a:t>
            </a:r>
            <a:endParaRPr lang="en-US" sz="1461" dirty="0"/>
          </a:p>
        </p:txBody>
      </p:sp>
    </p:spTree>
    <p:extLst>
      <p:ext uri="{BB962C8B-B14F-4D97-AF65-F5344CB8AC3E}">
        <p14:creationId xmlns:p14="http://schemas.microsoft.com/office/powerpoint/2010/main" val="101516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593963" y="1823993"/>
            <a:ext cx="5197177" cy="1484908"/>
          </a:xfrm>
          <a:prstGeom prst="rect">
            <a:avLst/>
          </a:prstGeom>
        </p:spPr>
      </p:pic>
      <p:pic>
        <p:nvPicPr>
          <p:cNvPr id="5" name="Image 3" descr="preencoded.png"/>
          <p:cNvPicPr>
            <a:picLocks noChangeAspect="1"/>
          </p:cNvPicPr>
          <p:nvPr/>
        </p:nvPicPr>
        <p:blipFill>
          <a:blip r:embed="rId6"/>
          <a:stretch>
            <a:fillRect/>
          </a:stretch>
        </p:blipFill>
        <p:spPr>
          <a:xfrm>
            <a:off x="816699" y="2046729"/>
            <a:ext cx="556840" cy="556840"/>
          </a:xfrm>
          <a:prstGeom prst="rect">
            <a:avLst/>
          </a:prstGeom>
        </p:spPr>
      </p:pic>
      <p:pic>
        <p:nvPicPr>
          <p:cNvPr id="6" name="Image 4" descr="preencoded.png"/>
          <p:cNvPicPr>
            <a:picLocks noChangeAspect="1"/>
          </p:cNvPicPr>
          <p:nvPr/>
        </p:nvPicPr>
        <p:blipFill>
          <a:blip r:embed="rId7"/>
          <a:stretch>
            <a:fillRect/>
          </a:stretch>
        </p:blipFill>
        <p:spPr>
          <a:xfrm>
            <a:off x="1011593" y="2158097"/>
            <a:ext cx="167052" cy="334104"/>
          </a:xfrm>
          <a:prstGeom prst="rect">
            <a:avLst/>
          </a:prstGeom>
        </p:spPr>
      </p:pic>
      <p:pic>
        <p:nvPicPr>
          <p:cNvPr id="7" name="Image 5" descr="preencoded.png"/>
          <p:cNvPicPr>
            <a:picLocks noChangeAspect="1"/>
          </p:cNvPicPr>
          <p:nvPr/>
        </p:nvPicPr>
        <p:blipFill>
          <a:blip r:embed="rId5"/>
          <a:stretch>
            <a:fillRect/>
          </a:stretch>
        </p:blipFill>
        <p:spPr>
          <a:xfrm>
            <a:off x="6088122" y="1823993"/>
            <a:ext cx="5197177" cy="1484908"/>
          </a:xfrm>
          <a:prstGeom prst="rect">
            <a:avLst/>
          </a:prstGeom>
        </p:spPr>
      </p:pic>
      <p:pic>
        <p:nvPicPr>
          <p:cNvPr id="8" name="Image 6" descr="preencoded.png"/>
          <p:cNvPicPr>
            <a:picLocks noChangeAspect="1"/>
          </p:cNvPicPr>
          <p:nvPr/>
        </p:nvPicPr>
        <p:blipFill>
          <a:blip r:embed="rId6"/>
          <a:stretch>
            <a:fillRect/>
          </a:stretch>
        </p:blipFill>
        <p:spPr>
          <a:xfrm>
            <a:off x="6310858" y="2046729"/>
            <a:ext cx="556840" cy="556840"/>
          </a:xfrm>
          <a:prstGeom prst="rect">
            <a:avLst/>
          </a:prstGeom>
        </p:spPr>
      </p:pic>
      <p:pic>
        <p:nvPicPr>
          <p:cNvPr id="9" name="Image 7" descr="preencoded.png"/>
          <p:cNvPicPr>
            <a:picLocks noChangeAspect="1"/>
          </p:cNvPicPr>
          <p:nvPr/>
        </p:nvPicPr>
        <p:blipFill>
          <a:blip r:embed="rId8"/>
          <a:stretch>
            <a:fillRect/>
          </a:stretch>
        </p:blipFill>
        <p:spPr>
          <a:xfrm>
            <a:off x="6468629" y="2158097"/>
            <a:ext cx="241298" cy="334104"/>
          </a:xfrm>
          <a:prstGeom prst="rect">
            <a:avLst/>
          </a:prstGeom>
        </p:spPr>
      </p:pic>
      <p:pic>
        <p:nvPicPr>
          <p:cNvPr id="10" name="Image 8" descr="preencoded.png"/>
          <p:cNvPicPr>
            <a:picLocks noChangeAspect="1"/>
          </p:cNvPicPr>
          <p:nvPr/>
        </p:nvPicPr>
        <p:blipFill>
          <a:blip r:embed="rId9"/>
          <a:stretch>
            <a:fillRect/>
          </a:stretch>
        </p:blipFill>
        <p:spPr>
          <a:xfrm>
            <a:off x="593963" y="3520271"/>
            <a:ext cx="5197177" cy="1262172"/>
          </a:xfrm>
          <a:prstGeom prst="rect">
            <a:avLst/>
          </a:prstGeom>
        </p:spPr>
      </p:pic>
      <p:pic>
        <p:nvPicPr>
          <p:cNvPr id="11" name="Image 9" descr="preencoded.png"/>
          <p:cNvPicPr>
            <a:picLocks noChangeAspect="1"/>
          </p:cNvPicPr>
          <p:nvPr/>
        </p:nvPicPr>
        <p:blipFill>
          <a:blip r:embed="rId10"/>
          <a:stretch>
            <a:fillRect/>
          </a:stretch>
        </p:blipFill>
        <p:spPr>
          <a:xfrm>
            <a:off x="816699" y="3743008"/>
            <a:ext cx="556840" cy="556840"/>
          </a:xfrm>
          <a:prstGeom prst="rect">
            <a:avLst/>
          </a:prstGeom>
        </p:spPr>
      </p:pic>
      <p:pic>
        <p:nvPicPr>
          <p:cNvPr id="12" name="Image 10" descr="preencoded.png"/>
          <p:cNvPicPr>
            <a:picLocks noChangeAspect="1"/>
          </p:cNvPicPr>
          <p:nvPr/>
        </p:nvPicPr>
        <p:blipFill>
          <a:blip r:embed="rId11"/>
          <a:stretch>
            <a:fillRect/>
          </a:stretch>
        </p:blipFill>
        <p:spPr>
          <a:xfrm>
            <a:off x="955909" y="3854376"/>
            <a:ext cx="278420" cy="334104"/>
          </a:xfrm>
          <a:prstGeom prst="rect">
            <a:avLst/>
          </a:prstGeom>
        </p:spPr>
      </p:pic>
      <p:pic>
        <p:nvPicPr>
          <p:cNvPr id="13" name="Image 11" descr="preencoded.png"/>
          <p:cNvPicPr>
            <a:picLocks noChangeAspect="1"/>
          </p:cNvPicPr>
          <p:nvPr/>
        </p:nvPicPr>
        <p:blipFill>
          <a:blip r:embed="rId9"/>
          <a:stretch>
            <a:fillRect/>
          </a:stretch>
        </p:blipFill>
        <p:spPr>
          <a:xfrm>
            <a:off x="6088122" y="3520271"/>
            <a:ext cx="5197177" cy="1262172"/>
          </a:xfrm>
          <a:prstGeom prst="rect">
            <a:avLst/>
          </a:prstGeom>
        </p:spPr>
      </p:pic>
      <p:sp>
        <p:nvSpPr>
          <p:cNvPr id="16" name="Text 0"/>
          <p:cNvSpPr/>
          <p:nvPr/>
        </p:nvSpPr>
        <p:spPr>
          <a:xfrm>
            <a:off x="593963" y="524699"/>
            <a:ext cx="10691336" cy="371227"/>
          </a:xfrm>
          <a:prstGeom prst="rect">
            <a:avLst/>
          </a:prstGeom>
          <a:noFill/>
          <a:ln/>
        </p:spPr>
        <p:txBody>
          <a:bodyPr vert="horz" wrap="square" lIns="0" tIns="0" rIns="0" bIns="0" rtlCol="0" anchor="t"/>
          <a:lstStyle/>
          <a:p>
            <a:pPr algn="ctr">
              <a:lnSpc>
                <a:spcPts val="2923"/>
              </a:lnSpc>
            </a:pPr>
            <a:r>
              <a:rPr lang="en-US" sz="2631" b="1" dirty="0">
                <a:solidFill>
                  <a:srgbClr val="1F2937"/>
                </a:solidFill>
                <a:latin typeface="ui-sans-serif" pitchFamily="34" charset="0"/>
                <a:ea typeface="ui-sans-serif" pitchFamily="34" charset="-122"/>
                <a:cs typeface="ui-sans-serif" pitchFamily="34" charset="-120"/>
              </a:rPr>
              <a:t>Cloud Computing Benefits</a:t>
            </a:r>
            <a:endParaRPr lang="en-US" sz="2631" b="1" dirty="0"/>
          </a:p>
        </p:txBody>
      </p:sp>
      <p:sp>
        <p:nvSpPr>
          <p:cNvPr id="17" name="Text 1"/>
          <p:cNvSpPr/>
          <p:nvPr/>
        </p:nvSpPr>
        <p:spPr>
          <a:xfrm>
            <a:off x="593963" y="1267153"/>
            <a:ext cx="128296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Cloud computing offers significant advantages that transform business operations and strategic capabilities:</a:t>
            </a:r>
            <a:endParaRPr lang="en-US" sz="1461" dirty="0"/>
          </a:p>
        </p:txBody>
      </p:sp>
      <p:sp>
        <p:nvSpPr>
          <p:cNvPr id="18" name="Text 2"/>
          <p:cNvSpPr/>
          <p:nvPr/>
        </p:nvSpPr>
        <p:spPr>
          <a:xfrm>
            <a:off x="1559153" y="2046729"/>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Cost Efficiency</a:t>
            </a:r>
            <a:endParaRPr lang="en-US" sz="1754" dirty="0"/>
          </a:p>
        </p:txBody>
      </p:sp>
      <p:sp>
        <p:nvSpPr>
          <p:cNvPr id="19" name="Text 3"/>
          <p:cNvSpPr/>
          <p:nvPr/>
        </p:nvSpPr>
        <p:spPr>
          <a:xfrm>
            <a:off x="1559153" y="2417956"/>
            <a:ext cx="400925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Shift from Capital Expenditure (CapEx) to Operational Expenditure (OpEx), paying only for resources consumed.</a:t>
            </a:r>
            <a:endParaRPr lang="en-US" sz="1169" dirty="0"/>
          </a:p>
        </p:txBody>
      </p:sp>
      <p:sp>
        <p:nvSpPr>
          <p:cNvPr id="20" name="Text 4"/>
          <p:cNvSpPr/>
          <p:nvPr/>
        </p:nvSpPr>
        <p:spPr>
          <a:xfrm>
            <a:off x="7053312" y="2046729"/>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Scalability &amp; Flexibility</a:t>
            </a:r>
            <a:endParaRPr lang="en-US" sz="1754" dirty="0"/>
          </a:p>
        </p:txBody>
      </p:sp>
      <p:sp>
        <p:nvSpPr>
          <p:cNvPr id="21" name="Text 5"/>
          <p:cNvSpPr/>
          <p:nvPr/>
        </p:nvSpPr>
        <p:spPr>
          <a:xfrm>
            <a:off x="7053312" y="2417956"/>
            <a:ext cx="400925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Rapidly scale resources up or down based on demand, ensuring optimal performance during peak loads.</a:t>
            </a:r>
            <a:endParaRPr lang="en-US" sz="1169" dirty="0"/>
          </a:p>
        </p:txBody>
      </p:sp>
      <p:sp>
        <p:nvSpPr>
          <p:cNvPr id="22" name="Text 6"/>
          <p:cNvSpPr/>
          <p:nvPr/>
        </p:nvSpPr>
        <p:spPr>
          <a:xfrm>
            <a:off x="1559153" y="3743007"/>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Accelerated Innovation</a:t>
            </a:r>
            <a:endParaRPr lang="en-US" sz="1754" dirty="0"/>
          </a:p>
        </p:txBody>
      </p:sp>
      <p:sp>
        <p:nvSpPr>
          <p:cNvPr id="23" name="Text 7"/>
          <p:cNvSpPr/>
          <p:nvPr/>
        </p:nvSpPr>
        <p:spPr>
          <a:xfrm>
            <a:off x="1559153" y="4114235"/>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cutting-edge technologies without extensive in-house development, accelerating time to market.</a:t>
            </a:r>
            <a:endParaRPr lang="en-US" sz="1169" dirty="0"/>
          </a:p>
        </p:txBody>
      </p:sp>
      <p:sp>
        <p:nvSpPr>
          <p:cNvPr id="24" name="Text 8"/>
          <p:cNvSpPr/>
          <p:nvPr/>
        </p:nvSpPr>
        <p:spPr>
          <a:xfrm>
            <a:off x="7008765" y="3708593"/>
            <a:ext cx="4811101"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Operational Efficiency</a:t>
            </a:r>
            <a:endParaRPr lang="en-US" sz="1754" dirty="0"/>
          </a:p>
        </p:txBody>
      </p:sp>
      <p:sp>
        <p:nvSpPr>
          <p:cNvPr id="25" name="Text 9"/>
          <p:cNvSpPr/>
          <p:nvPr/>
        </p:nvSpPr>
        <p:spPr>
          <a:xfrm>
            <a:off x="7053312" y="4114235"/>
            <a:ext cx="400925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Offload infrastructure management to providers, freeing internal IT to focus on strategic initiatives.</a:t>
            </a:r>
            <a:endParaRPr lang="en-US" sz="1169" dirty="0"/>
          </a:p>
        </p:txBody>
      </p:sp>
      <p:sp>
        <p:nvSpPr>
          <p:cNvPr id="27" name="Text 11"/>
          <p:cNvSpPr/>
          <p:nvPr/>
        </p:nvSpPr>
        <p:spPr>
          <a:xfrm>
            <a:off x="10951775" y="6390085"/>
            <a:ext cx="400229" cy="222736"/>
          </a:xfrm>
          <a:prstGeom prst="rect">
            <a:avLst/>
          </a:prstGeom>
          <a:noFill/>
          <a:ln/>
        </p:spPr>
        <p:txBody>
          <a:bodyPr vert="horz" wrap="square" lIns="0" tIns="0" rIns="0" bIns="0" rtlCol="0" anchor="t"/>
          <a:lstStyle/>
          <a:p>
            <a:pPr>
              <a:lnSpc>
                <a:spcPts val="1754"/>
              </a:lnSpc>
            </a:pPr>
            <a:endParaRPr lang="en-US" sz="1169" dirty="0"/>
          </a:p>
        </p:txBody>
      </p:sp>
      <p:pic>
        <p:nvPicPr>
          <p:cNvPr id="28" name="Image 5" descr="preencoded.png">
            <a:extLst>
              <a:ext uri="{FF2B5EF4-FFF2-40B4-BE49-F238E27FC236}">
                <a16:creationId xmlns:a16="http://schemas.microsoft.com/office/drawing/2014/main" id="{263B02E9-9DD8-C4CD-26F6-0E6E1232B399}"/>
              </a:ext>
            </a:extLst>
          </p:cNvPr>
          <p:cNvPicPr>
            <a:picLocks noChangeAspect="1"/>
          </p:cNvPicPr>
          <p:nvPr/>
        </p:nvPicPr>
        <p:blipFill>
          <a:blip r:embed="rId12"/>
          <a:stretch>
            <a:fillRect/>
          </a:stretch>
        </p:blipFill>
        <p:spPr>
          <a:xfrm>
            <a:off x="619949" y="5090790"/>
            <a:ext cx="5171191" cy="1509038"/>
          </a:xfrm>
          <a:prstGeom prst="rect">
            <a:avLst/>
          </a:prstGeom>
        </p:spPr>
      </p:pic>
      <p:sp>
        <p:nvSpPr>
          <p:cNvPr id="30" name="TextBox 29">
            <a:extLst>
              <a:ext uri="{FF2B5EF4-FFF2-40B4-BE49-F238E27FC236}">
                <a16:creationId xmlns:a16="http://schemas.microsoft.com/office/drawing/2014/main" id="{5F6D70DE-283A-F4BD-1818-5D91948D0AF6}"/>
              </a:ext>
            </a:extLst>
          </p:cNvPr>
          <p:cNvSpPr txBox="1"/>
          <p:nvPr/>
        </p:nvSpPr>
        <p:spPr>
          <a:xfrm>
            <a:off x="1451497" y="5124811"/>
            <a:ext cx="6709926" cy="352361"/>
          </a:xfrm>
          <a:prstGeom prst="rect">
            <a:avLst/>
          </a:prstGeom>
          <a:noFill/>
        </p:spPr>
        <p:txBody>
          <a:bodyPr wrap="square">
            <a:spAutoFit/>
          </a:bodyPr>
          <a:lstStyle/>
          <a:p>
            <a:pPr>
              <a:lnSpc>
                <a:spcPts val="2046"/>
              </a:lnSpc>
            </a:pPr>
            <a:r>
              <a:rPr lang="en-US" sz="1754" b="1" dirty="0">
                <a:solidFill>
                  <a:srgbClr val="374151"/>
                </a:solidFill>
                <a:latin typeface="ui-sans-serif" pitchFamily="34" charset="0"/>
                <a:ea typeface="ui-sans-serif" pitchFamily="34" charset="-122"/>
                <a:cs typeface="ui-sans-serif" pitchFamily="34" charset="-120"/>
              </a:rPr>
              <a:t>Business Continuity</a:t>
            </a:r>
            <a:endParaRPr lang="en-US" sz="1754" dirty="0"/>
          </a:p>
        </p:txBody>
      </p:sp>
      <p:sp>
        <p:nvSpPr>
          <p:cNvPr id="31" name="Text 4">
            <a:extLst>
              <a:ext uri="{FF2B5EF4-FFF2-40B4-BE49-F238E27FC236}">
                <a16:creationId xmlns:a16="http://schemas.microsoft.com/office/drawing/2014/main" id="{78E2DE3E-8B75-AFC1-F03A-BAE7D4DCBB7B}"/>
              </a:ext>
            </a:extLst>
          </p:cNvPr>
          <p:cNvSpPr/>
          <p:nvPr/>
        </p:nvSpPr>
        <p:spPr>
          <a:xfrm>
            <a:off x="1559153" y="5590395"/>
            <a:ext cx="4157742" cy="1113681"/>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Cloud providers design their infrastructure with high availability, redundancy, and disaster recovery capabilities. This ensures that data and applications remain accessible even in the event of localized outages, enhancing business resilience.</a:t>
            </a:r>
            <a:endParaRPr lang="en-US" sz="1169" dirty="0"/>
          </a:p>
        </p:txBody>
      </p:sp>
      <p:pic>
        <p:nvPicPr>
          <p:cNvPr id="32" name="Image 6" descr="preencoded.png">
            <a:extLst>
              <a:ext uri="{FF2B5EF4-FFF2-40B4-BE49-F238E27FC236}">
                <a16:creationId xmlns:a16="http://schemas.microsoft.com/office/drawing/2014/main" id="{89425743-AC9C-AA58-8203-FE8F247DB2D6}"/>
              </a:ext>
            </a:extLst>
          </p:cNvPr>
          <p:cNvPicPr>
            <a:picLocks noChangeAspect="1"/>
          </p:cNvPicPr>
          <p:nvPr/>
        </p:nvPicPr>
        <p:blipFill>
          <a:blip r:embed="rId13"/>
          <a:stretch>
            <a:fillRect/>
          </a:stretch>
        </p:blipFill>
        <p:spPr>
          <a:xfrm>
            <a:off x="811131" y="5198751"/>
            <a:ext cx="556840" cy="556840"/>
          </a:xfrm>
          <a:prstGeom prst="rect">
            <a:avLst/>
          </a:prstGeom>
        </p:spPr>
      </p:pic>
      <p:pic>
        <p:nvPicPr>
          <p:cNvPr id="33" name="Image 7" descr="preencoded.png">
            <a:extLst>
              <a:ext uri="{FF2B5EF4-FFF2-40B4-BE49-F238E27FC236}">
                <a16:creationId xmlns:a16="http://schemas.microsoft.com/office/drawing/2014/main" id="{7858E7CD-89E6-C5E3-0345-328EF957F5CD}"/>
              </a:ext>
            </a:extLst>
          </p:cNvPr>
          <p:cNvPicPr>
            <a:picLocks noChangeAspect="1"/>
          </p:cNvPicPr>
          <p:nvPr/>
        </p:nvPicPr>
        <p:blipFill>
          <a:blip r:embed="rId14"/>
          <a:stretch>
            <a:fillRect/>
          </a:stretch>
        </p:blipFill>
        <p:spPr>
          <a:xfrm>
            <a:off x="965190" y="5328680"/>
            <a:ext cx="222736" cy="296982"/>
          </a:xfrm>
          <a:prstGeom prst="rect">
            <a:avLst/>
          </a:prstGeom>
        </p:spPr>
      </p:pic>
      <p:pic>
        <p:nvPicPr>
          <p:cNvPr id="34" name="Image 11" descr="preencoded.png">
            <a:extLst>
              <a:ext uri="{FF2B5EF4-FFF2-40B4-BE49-F238E27FC236}">
                <a16:creationId xmlns:a16="http://schemas.microsoft.com/office/drawing/2014/main" id="{14F171F8-564F-9706-CB4F-3948AB8AAECA}"/>
              </a:ext>
            </a:extLst>
          </p:cNvPr>
          <p:cNvPicPr>
            <a:picLocks noChangeAspect="1"/>
          </p:cNvPicPr>
          <p:nvPr/>
        </p:nvPicPr>
        <p:blipFill>
          <a:blip r:embed="rId15"/>
          <a:stretch>
            <a:fillRect/>
          </a:stretch>
        </p:blipFill>
        <p:spPr>
          <a:xfrm>
            <a:off x="6117704" y="5128372"/>
            <a:ext cx="5234300" cy="1410357"/>
          </a:xfrm>
          <a:prstGeom prst="rect">
            <a:avLst/>
          </a:prstGeom>
        </p:spPr>
      </p:pic>
      <p:pic>
        <p:nvPicPr>
          <p:cNvPr id="35" name="Image 12" descr="preencoded.png">
            <a:extLst>
              <a:ext uri="{FF2B5EF4-FFF2-40B4-BE49-F238E27FC236}">
                <a16:creationId xmlns:a16="http://schemas.microsoft.com/office/drawing/2014/main" id="{80E629B5-07F6-F824-21AA-648FBEE52AF8}"/>
              </a:ext>
            </a:extLst>
          </p:cNvPr>
          <p:cNvPicPr>
            <a:picLocks noChangeAspect="1"/>
          </p:cNvPicPr>
          <p:nvPr/>
        </p:nvPicPr>
        <p:blipFill>
          <a:blip r:embed="rId16"/>
          <a:stretch>
            <a:fillRect/>
          </a:stretch>
        </p:blipFill>
        <p:spPr>
          <a:xfrm>
            <a:off x="6236613" y="3809829"/>
            <a:ext cx="556840" cy="556840"/>
          </a:xfrm>
          <a:prstGeom prst="rect">
            <a:avLst/>
          </a:prstGeom>
        </p:spPr>
      </p:pic>
      <p:pic>
        <p:nvPicPr>
          <p:cNvPr id="36" name="Image 13" descr="preencoded.png">
            <a:extLst>
              <a:ext uri="{FF2B5EF4-FFF2-40B4-BE49-F238E27FC236}">
                <a16:creationId xmlns:a16="http://schemas.microsoft.com/office/drawing/2014/main" id="{369B2D61-2A74-1C2A-F8DC-08EAA7610845}"/>
              </a:ext>
            </a:extLst>
          </p:cNvPr>
          <p:cNvPicPr>
            <a:picLocks noChangeAspect="1"/>
          </p:cNvPicPr>
          <p:nvPr/>
        </p:nvPicPr>
        <p:blipFill>
          <a:blip r:embed="rId17"/>
          <a:stretch>
            <a:fillRect/>
          </a:stretch>
        </p:blipFill>
        <p:spPr>
          <a:xfrm>
            <a:off x="6417587" y="3850663"/>
            <a:ext cx="194894" cy="296982"/>
          </a:xfrm>
          <a:prstGeom prst="rect">
            <a:avLst/>
          </a:prstGeom>
        </p:spPr>
      </p:pic>
      <p:sp>
        <p:nvSpPr>
          <p:cNvPr id="37" name="Text 7">
            <a:extLst>
              <a:ext uri="{FF2B5EF4-FFF2-40B4-BE49-F238E27FC236}">
                <a16:creationId xmlns:a16="http://schemas.microsoft.com/office/drawing/2014/main" id="{E34750DB-EF16-170D-7AC4-9DD52230B4FA}"/>
              </a:ext>
            </a:extLst>
          </p:cNvPr>
          <p:cNvSpPr/>
          <p:nvPr/>
        </p:nvSpPr>
        <p:spPr>
          <a:xfrm>
            <a:off x="7053312" y="5231703"/>
            <a:ext cx="415774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Enhanced Security</a:t>
            </a:r>
            <a:endParaRPr lang="en-US" sz="1461" dirty="0"/>
          </a:p>
        </p:txBody>
      </p:sp>
      <p:sp>
        <p:nvSpPr>
          <p:cNvPr id="38" name="Text 8">
            <a:extLst>
              <a:ext uri="{FF2B5EF4-FFF2-40B4-BE49-F238E27FC236}">
                <a16:creationId xmlns:a16="http://schemas.microsoft.com/office/drawing/2014/main" id="{B257B462-E534-455D-B1F8-870BBF7F8E4D}"/>
              </a:ext>
            </a:extLst>
          </p:cNvPr>
          <p:cNvSpPr/>
          <p:nvPr/>
        </p:nvSpPr>
        <p:spPr>
          <a:xfrm>
            <a:off x="7053312" y="5673768"/>
            <a:ext cx="4157742"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Cloud providers invest heavily in advanced security measures, including robust physical security, data encryption, access controls, and continuous monitoring.</a:t>
            </a:r>
            <a:endParaRPr lang="en-US" sz="1169" dirty="0"/>
          </a:p>
        </p:txBody>
      </p:sp>
      <p:pic>
        <p:nvPicPr>
          <p:cNvPr id="39" name="Image 12" descr="preencoded.png">
            <a:extLst>
              <a:ext uri="{FF2B5EF4-FFF2-40B4-BE49-F238E27FC236}">
                <a16:creationId xmlns:a16="http://schemas.microsoft.com/office/drawing/2014/main" id="{14454040-0E5E-7B0A-2C13-B029B63A38A4}"/>
              </a:ext>
            </a:extLst>
          </p:cNvPr>
          <p:cNvPicPr>
            <a:picLocks noChangeAspect="1"/>
          </p:cNvPicPr>
          <p:nvPr/>
        </p:nvPicPr>
        <p:blipFill>
          <a:blip r:embed="rId16"/>
          <a:stretch>
            <a:fillRect/>
          </a:stretch>
        </p:blipFill>
        <p:spPr>
          <a:xfrm>
            <a:off x="6278375" y="5198751"/>
            <a:ext cx="556840" cy="556840"/>
          </a:xfrm>
          <a:prstGeom prst="rect">
            <a:avLst/>
          </a:prstGeom>
        </p:spPr>
      </p:pic>
      <p:pic>
        <p:nvPicPr>
          <p:cNvPr id="40" name="Image 13" descr="preencoded.png">
            <a:extLst>
              <a:ext uri="{FF2B5EF4-FFF2-40B4-BE49-F238E27FC236}">
                <a16:creationId xmlns:a16="http://schemas.microsoft.com/office/drawing/2014/main" id="{A00A4D7D-99F4-A36F-E4DD-647EEF6F5696}"/>
              </a:ext>
            </a:extLst>
          </p:cNvPr>
          <p:cNvPicPr>
            <a:picLocks noChangeAspect="1"/>
          </p:cNvPicPr>
          <p:nvPr/>
        </p:nvPicPr>
        <p:blipFill>
          <a:blip r:embed="rId17"/>
          <a:stretch>
            <a:fillRect/>
          </a:stretch>
        </p:blipFill>
        <p:spPr>
          <a:xfrm>
            <a:off x="6470486" y="5328680"/>
            <a:ext cx="194894" cy="2969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D4EA6-F8F8-7484-6224-885EFA8D025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D99EC53-DB9D-456B-CFE4-F57EFA867EE4}"/>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20844FEF-BA42-B5B1-7317-B47DFEEF3CA1}"/>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1E4BAD13-7CC8-2BFE-97A9-E93ABACBB1FE}"/>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381898EA-69F6-2F83-BCA1-6A37762150A4}"/>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2DBC6D85-8113-BC80-E0E6-4045832AA13B}"/>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3563494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487161" y="1007294"/>
            <a:ext cx="928067" cy="928067"/>
          </a:xfrm>
          <a:prstGeom prst="rect">
            <a:avLst/>
          </a:prstGeom>
        </p:spPr>
      </p:pic>
      <p:pic>
        <p:nvPicPr>
          <p:cNvPr id="4" name="Image 2" descr="preencoded.png"/>
          <p:cNvPicPr>
            <a:picLocks noChangeAspect="1"/>
          </p:cNvPicPr>
          <p:nvPr/>
        </p:nvPicPr>
        <p:blipFill>
          <a:blip r:embed="rId5"/>
          <a:stretch>
            <a:fillRect/>
          </a:stretch>
        </p:blipFill>
        <p:spPr>
          <a:xfrm>
            <a:off x="649647" y="5369211"/>
            <a:ext cx="649647" cy="649647"/>
          </a:xfrm>
          <a:prstGeom prst="rect">
            <a:avLst/>
          </a:prstGeom>
        </p:spPr>
      </p:pic>
      <p:pic>
        <p:nvPicPr>
          <p:cNvPr id="5" name="Image 3" descr="preencoded.png"/>
          <p:cNvPicPr>
            <a:picLocks noChangeAspect="1"/>
          </p:cNvPicPr>
          <p:nvPr/>
        </p:nvPicPr>
        <p:blipFill>
          <a:blip r:embed="rId6"/>
          <a:stretch>
            <a:fillRect/>
          </a:stretch>
        </p:blipFill>
        <p:spPr>
          <a:xfrm>
            <a:off x="371227" y="79227"/>
            <a:ext cx="1351208" cy="232017"/>
          </a:xfrm>
          <a:prstGeom prst="rect">
            <a:avLst/>
          </a:prstGeom>
        </p:spPr>
      </p:pic>
      <p:pic>
        <p:nvPicPr>
          <p:cNvPr id="6" name="Image 4" descr="preencoded.png"/>
          <p:cNvPicPr>
            <a:picLocks noChangeAspect="1"/>
          </p:cNvPicPr>
          <p:nvPr/>
        </p:nvPicPr>
        <p:blipFill>
          <a:blip r:embed="rId7"/>
          <a:stretch>
            <a:fillRect/>
          </a:stretch>
        </p:blipFill>
        <p:spPr>
          <a:xfrm>
            <a:off x="742454" y="2120974"/>
            <a:ext cx="10542845" cy="779577"/>
          </a:xfrm>
          <a:prstGeom prst="rect">
            <a:avLst/>
          </a:prstGeom>
        </p:spPr>
      </p:pic>
      <p:pic>
        <p:nvPicPr>
          <p:cNvPr id="7" name="Image 5" descr="preencoded.png"/>
          <p:cNvPicPr>
            <a:picLocks noChangeAspect="1"/>
          </p:cNvPicPr>
          <p:nvPr/>
        </p:nvPicPr>
        <p:blipFill>
          <a:blip r:embed="rId8"/>
          <a:stretch>
            <a:fillRect/>
          </a:stretch>
        </p:blipFill>
        <p:spPr>
          <a:xfrm>
            <a:off x="853822" y="2278746"/>
            <a:ext cx="464034" cy="464034"/>
          </a:xfrm>
          <a:prstGeom prst="rect">
            <a:avLst/>
          </a:prstGeom>
        </p:spPr>
      </p:pic>
      <p:pic>
        <p:nvPicPr>
          <p:cNvPr id="8" name="Image 6" descr="preencoded.png"/>
          <p:cNvPicPr>
            <a:picLocks noChangeAspect="1"/>
          </p:cNvPicPr>
          <p:nvPr/>
        </p:nvPicPr>
        <p:blipFill>
          <a:blip r:embed="rId9"/>
          <a:stretch>
            <a:fillRect/>
          </a:stretch>
        </p:blipFill>
        <p:spPr>
          <a:xfrm>
            <a:off x="974471" y="2362272"/>
            <a:ext cx="222736" cy="296982"/>
          </a:xfrm>
          <a:prstGeom prst="rect">
            <a:avLst/>
          </a:prstGeom>
        </p:spPr>
      </p:pic>
      <p:pic>
        <p:nvPicPr>
          <p:cNvPr id="9" name="Image 7" descr="preencoded.png"/>
          <p:cNvPicPr>
            <a:picLocks noChangeAspect="1"/>
          </p:cNvPicPr>
          <p:nvPr/>
        </p:nvPicPr>
        <p:blipFill>
          <a:blip r:embed="rId10"/>
          <a:stretch>
            <a:fillRect/>
          </a:stretch>
        </p:blipFill>
        <p:spPr>
          <a:xfrm>
            <a:off x="1466346" y="2232343"/>
            <a:ext cx="296982" cy="296982"/>
          </a:xfrm>
          <a:prstGeom prst="rect">
            <a:avLst/>
          </a:prstGeom>
        </p:spPr>
      </p:pic>
      <p:pic>
        <p:nvPicPr>
          <p:cNvPr id="10" name="Image 8" descr="preencoded.png"/>
          <p:cNvPicPr>
            <a:picLocks noChangeAspect="1"/>
          </p:cNvPicPr>
          <p:nvPr/>
        </p:nvPicPr>
        <p:blipFill>
          <a:blip r:embed="rId7"/>
          <a:stretch>
            <a:fillRect/>
          </a:stretch>
        </p:blipFill>
        <p:spPr>
          <a:xfrm>
            <a:off x="742454" y="3086165"/>
            <a:ext cx="10542845" cy="779577"/>
          </a:xfrm>
          <a:prstGeom prst="rect">
            <a:avLst/>
          </a:prstGeom>
        </p:spPr>
      </p:pic>
      <p:pic>
        <p:nvPicPr>
          <p:cNvPr id="11" name="Image 9" descr="preencoded.png"/>
          <p:cNvPicPr>
            <a:picLocks noChangeAspect="1"/>
          </p:cNvPicPr>
          <p:nvPr/>
        </p:nvPicPr>
        <p:blipFill>
          <a:blip r:embed="rId11"/>
          <a:stretch>
            <a:fillRect/>
          </a:stretch>
        </p:blipFill>
        <p:spPr>
          <a:xfrm>
            <a:off x="853822" y="3243936"/>
            <a:ext cx="464034" cy="464034"/>
          </a:xfrm>
          <a:prstGeom prst="rect">
            <a:avLst/>
          </a:prstGeom>
        </p:spPr>
      </p:pic>
      <p:pic>
        <p:nvPicPr>
          <p:cNvPr id="12" name="Image 10" descr="preencoded.png"/>
          <p:cNvPicPr>
            <a:picLocks noChangeAspect="1"/>
          </p:cNvPicPr>
          <p:nvPr/>
        </p:nvPicPr>
        <p:blipFill>
          <a:blip r:embed="rId12"/>
          <a:stretch>
            <a:fillRect/>
          </a:stretch>
        </p:blipFill>
        <p:spPr>
          <a:xfrm>
            <a:off x="974471" y="3327462"/>
            <a:ext cx="222736" cy="296982"/>
          </a:xfrm>
          <a:prstGeom prst="rect">
            <a:avLst/>
          </a:prstGeom>
        </p:spPr>
      </p:pic>
      <p:pic>
        <p:nvPicPr>
          <p:cNvPr id="13" name="Image 11" descr="preencoded.png"/>
          <p:cNvPicPr>
            <a:picLocks noChangeAspect="1"/>
          </p:cNvPicPr>
          <p:nvPr/>
        </p:nvPicPr>
        <p:blipFill>
          <a:blip r:embed="rId13"/>
          <a:stretch>
            <a:fillRect/>
          </a:stretch>
        </p:blipFill>
        <p:spPr>
          <a:xfrm>
            <a:off x="1466346" y="3197533"/>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742454" y="4051355"/>
            <a:ext cx="10542845" cy="779577"/>
          </a:xfrm>
          <a:prstGeom prst="rect">
            <a:avLst/>
          </a:prstGeom>
        </p:spPr>
      </p:pic>
      <p:pic>
        <p:nvPicPr>
          <p:cNvPr id="15" name="Image 13" descr="preencoded.png"/>
          <p:cNvPicPr>
            <a:picLocks noChangeAspect="1"/>
          </p:cNvPicPr>
          <p:nvPr/>
        </p:nvPicPr>
        <p:blipFill>
          <a:blip r:embed="rId15"/>
          <a:stretch>
            <a:fillRect/>
          </a:stretch>
        </p:blipFill>
        <p:spPr>
          <a:xfrm>
            <a:off x="853822" y="4209126"/>
            <a:ext cx="464034" cy="464034"/>
          </a:xfrm>
          <a:prstGeom prst="rect">
            <a:avLst/>
          </a:prstGeom>
        </p:spPr>
      </p:pic>
      <p:pic>
        <p:nvPicPr>
          <p:cNvPr id="16" name="Image 14" descr="preencoded.png"/>
          <p:cNvPicPr>
            <a:picLocks noChangeAspect="1"/>
          </p:cNvPicPr>
          <p:nvPr/>
        </p:nvPicPr>
        <p:blipFill>
          <a:blip r:embed="rId16"/>
          <a:stretch>
            <a:fillRect/>
          </a:stretch>
        </p:blipFill>
        <p:spPr>
          <a:xfrm>
            <a:off x="974471" y="4292652"/>
            <a:ext cx="222736" cy="296982"/>
          </a:xfrm>
          <a:prstGeom prst="rect">
            <a:avLst/>
          </a:prstGeom>
        </p:spPr>
      </p:pic>
      <p:pic>
        <p:nvPicPr>
          <p:cNvPr id="17" name="Image 15" descr="preencoded.png"/>
          <p:cNvPicPr>
            <a:picLocks noChangeAspect="1"/>
          </p:cNvPicPr>
          <p:nvPr/>
        </p:nvPicPr>
        <p:blipFill>
          <a:blip r:embed="rId17"/>
          <a:stretch>
            <a:fillRect/>
          </a:stretch>
        </p:blipFill>
        <p:spPr>
          <a:xfrm>
            <a:off x="1466346" y="4162723"/>
            <a:ext cx="296982" cy="296982"/>
          </a:xfrm>
          <a:prstGeom prst="rect">
            <a:avLst/>
          </a:prstGeom>
        </p:spPr>
      </p:pic>
      <p:pic>
        <p:nvPicPr>
          <p:cNvPr id="18" name="Image 16" descr="preencoded.png"/>
          <p:cNvPicPr>
            <a:picLocks noChangeAspect="1"/>
          </p:cNvPicPr>
          <p:nvPr/>
        </p:nvPicPr>
        <p:blipFill>
          <a:blip r:embed="rId7"/>
          <a:stretch>
            <a:fillRect/>
          </a:stretch>
        </p:blipFill>
        <p:spPr>
          <a:xfrm>
            <a:off x="742454" y="5016545"/>
            <a:ext cx="10542845" cy="779577"/>
          </a:xfrm>
          <a:prstGeom prst="rect">
            <a:avLst/>
          </a:prstGeom>
        </p:spPr>
      </p:pic>
      <p:pic>
        <p:nvPicPr>
          <p:cNvPr id="19" name="Image 17" descr="preencoded.png"/>
          <p:cNvPicPr>
            <a:picLocks noChangeAspect="1"/>
          </p:cNvPicPr>
          <p:nvPr/>
        </p:nvPicPr>
        <p:blipFill>
          <a:blip r:embed="rId18"/>
          <a:stretch>
            <a:fillRect/>
          </a:stretch>
        </p:blipFill>
        <p:spPr>
          <a:xfrm>
            <a:off x="853822" y="5174316"/>
            <a:ext cx="464034" cy="464034"/>
          </a:xfrm>
          <a:prstGeom prst="rect">
            <a:avLst/>
          </a:prstGeom>
        </p:spPr>
      </p:pic>
      <p:pic>
        <p:nvPicPr>
          <p:cNvPr id="20" name="Image 18" descr="preencoded.png"/>
          <p:cNvPicPr>
            <a:picLocks noChangeAspect="1"/>
          </p:cNvPicPr>
          <p:nvPr/>
        </p:nvPicPr>
        <p:blipFill>
          <a:blip r:embed="rId19"/>
          <a:stretch>
            <a:fillRect/>
          </a:stretch>
        </p:blipFill>
        <p:spPr>
          <a:xfrm>
            <a:off x="974471" y="5257842"/>
            <a:ext cx="222736" cy="296982"/>
          </a:xfrm>
          <a:prstGeom prst="rect">
            <a:avLst/>
          </a:prstGeom>
        </p:spPr>
      </p:pic>
      <p:pic>
        <p:nvPicPr>
          <p:cNvPr id="21" name="Image 19" descr="preencoded.png"/>
          <p:cNvPicPr>
            <a:picLocks noChangeAspect="1"/>
          </p:cNvPicPr>
          <p:nvPr/>
        </p:nvPicPr>
        <p:blipFill>
          <a:blip r:embed="rId17"/>
          <a:stretch>
            <a:fillRect/>
          </a:stretch>
        </p:blipFill>
        <p:spPr>
          <a:xfrm>
            <a:off x="1466346" y="5127913"/>
            <a:ext cx="296982" cy="296982"/>
          </a:xfrm>
          <a:prstGeom prst="rect">
            <a:avLst/>
          </a:prstGeom>
        </p:spPr>
      </p:pic>
      <p:pic>
        <p:nvPicPr>
          <p:cNvPr id="23" name="Image 21" descr="preencoded.png"/>
          <p:cNvPicPr>
            <a:picLocks noChangeAspect="1"/>
          </p:cNvPicPr>
          <p:nvPr/>
        </p:nvPicPr>
        <p:blipFill>
          <a:blip r:embed="rId20"/>
          <a:stretch>
            <a:fillRect/>
          </a:stretch>
        </p:blipFill>
        <p:spPr>
          <a:xfrm>
            <a:off x="-1" y="6705628"/>
            <a:ext cx="11879263" cy="55684"/>
          </a:xfrm>
          <a:prstGeom prst="rect">
            <a:avLst/>
          </a:prstGeom>
        </p:spPr>
      </p:pic>
      <p:pic>
        <p:nvPicPr>
          <p:cNvPr id="24" name="Image 22" descr="preencoded.png"/>
          <p:cNvPicPr>
            <a:picLocks noChangeAspect="1"/>
          </p:cNvPicPr>
          <p:nvPr/>
        </p:nvPicPr>
        <p:blipFill>
          <a:blip r:embed="rId21"/>
          <a:stretch>
            <a:fillRect/>
          </a:stretch>
        </p:blipFill>
        <p:spPr>
          <a:xfrm>
            <a:off x="-1" y="6705628"/>
            <a:ext cx="2375853" cy="55684"/>
          </a:xfrm>
          <a:prstGeom prst="rect">
            <a:avLst/>
          </a:prstGeom>
        </p:spPr>
      </p:pic>
      <p:sp>
        <p:nvSpPr>
          <p:cNvPr id="25" name="Text 0"/>
          <p:cNvSpPr/>
          <p:nvPr/>
        </p:nvSpPr>
        <p:spPr>
          <a:xfrm>
            <a:off x="593963" y="450454"/>
            <a:ext cx="1069133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 </a:t>
            </a:r>
            <a:r>
              <a:rPr lang="en-US" sz="2338" b="1" dirty="0">
                <a:solidFill>
                  <a:srgbClr val="374151"/>
                </a:solidFill>
                <a:latin typeface="ui-sans-serif" pitchFamily="34" charset="0"/>
                <a:ea typeface="ui-sans-serif" pitchFamily="34" charset="-122"/>
                <a:cs typeface="ui-sans-serif" pitchFamily="34" charset="-120"/>
              </a:rPr>
              <a:t>Which benefit of cloud computing allows businesses to quickly access new technologies?</a:t>
            </a:r>
            <a:endParaRPr lang="en-US" sz="2338" dirty="0"/>
          </a:p>
          <a:p>
            <a:pPr>
              <a:lnSpc>
                <a:spcPts val="2631"/>
              </a:lnSpc>
            </a:pPr>
            <a:endParaRPr lang="en-US" sz="2192" dirty="0"/>
          </a:p>
        </p:txBody>
      </p:sp>
      <p:sp>
        <p:nvSpPr>
          <p:cNvPr id="26" name="Text 1"/>
          <p:cNvSpPr/>
          <p:nvPr/>
        </p:nvSpPr>
        <p:spPr>
          <a:xfrm>
            <a:off x="593964" y="32823"/>
            <a:ext cx="1086883" cy="176333"/>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Question 1</a:t>
            </a:r>
            <a:endParaRPr lang="en-US" sz="1169" dirty="0"/>
          </a:p>
        </p:txBody>
      </p:sp>
      <p:sp>
        <p:nvSpPr>
          <p:cNvPr id="27" name="Text 2"/>
          <p:cNvSpPr/>
          <p:nvPr/>
        </p:nvSpPr>
        <p:spPr>
          <a:xfrm>
            <a:off x="593963" y="1230030"/>
            <a:ext cx="10691336" cy="593963"/>
          </a:xfrm>
          <a:prstGeom prst="rect">
            <a:avLst/>
          </a:prstGeom>
          <a:noFill/>
          <a:ln/>
        </p:spPr>
        <p:txBody>
          <a:bodyPr vert="horz" wrap="square" lIns="0" tIns="0" rIns="0" bIns="0" rtlCol="0" anchor="t"/>
          <a:lstStyle/>
          <a:p>
            <a:pPr>
              <a:lnSpc>
                <a:spcPts val="2338"/>
              </a:lnSpc>
            </a:pPr>
            <a:endParaRPr lang="en-US" sz="1754" dirty="0"/>
          </a:p>
        </p:txBody>
      </p:sp>
      <p:sp>
        <p:nvSpPr>
          <p:cNvPr id="28" name="Text 3"/>
          <p:cNvSpPr/>
          <p:nvPr/>
        </p:nvSpPr>
        <p:spPr>
          <a:xfrm>
            <a:off x="1557267" y="223234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9" name="Text 4"/>
          <p:cNvSpPr/>
          <p:nvPr/>
        </p:nvSpPr>
        <p:spPr>
          <a:xfrm>
            <a:off x="1466346" y="2547886"/>
            <a:ext cx="1410894" cy="222736"/>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Cost savings</a:t>
            </a:r>
            <a:endParaRPr lang="en-US" sz="1461" dirty="0"/>
          </a:p>
        </p:txBody>
      </p:sp>
      <p:sp>
        <p:nvSpPr>
          <p:cNvPr id="30" name="Text 5"/>
          <p:cNvSpPr/>
          <p:nvPr/>
        </p:nvSpPr>
        <p:spPr>
          <a:xfrm>
            <a:off x="1558137" y="319753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31" name="Text 6"/>
          <p:cNvSpPr/>
          <p:nvPr/>
        </p:nvSpPr>
        <p:spPr>
          <a:xfrm>
            <a:off x="1466346" y="3513076"/>
            <a:ext cx="698661" cy="222736"/>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Agility</a:t>
            </a:r>
            <a:endParaRPr lang="en-US" sz="1461" dirty="0"/>
          </a:p>
        </p:txBody>
      </p:sp>
      <p:sp>
        <p:nvSpPr>
          <p:cNvPr id="32" name="Text 7"/>
          <p:cNvSpPr/>
          <p:nvPr/>
        </p:nvSpPr>
        <p:spPr>
          <a:xfrm>
            <a:off x="1560313" y="416272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33" name="Text 8"/>
          <p:cNvSpPr/>
          <p:nvPr/>
        </p:nvSpPr>
        <p:spPr>
          <a:xfrm>
            <a:off x="1466347" y="4478266"/>
            <a:ext cx="914784" cy="222736"/>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Security</a:t>
            </a:r>
            <a:endParaRPr lang="en-US" sz="1461" dirty="0"/>
          </a:p>
        </p:txBody>
      </p:sp>
      <p:sp>
        <p:nvSpPr>
          <p:cNvPr id="34" name="Text 9"/>
          <p:cNvSpPr/>
          <p:nvPr/>
        </p:nvSpPr>
        <p:spPr>
          <a:xfrm>
            <a:off x="1553207" y="5127913"/>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5" name="Text 10"/>
          <p:cNvSpPr/>
          <p:nvPr/>
        </p:nvSpPr>
        <p:spPr>
          <a:xfrm>
            <a:off x="1466347" y="5443456"/>
            <a:ext cx="805156" cy="222736"/>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Control</a:t>
            </a:r>
            <a:endParaRPr lang="en-US" sz="146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0023128" y="1007294"/>
            <a:ext cx="1392101" cy="1392101"/>
          </a:xfrm>
          <a:prstGeom prst="rect">
            <a:avLst/>
          </a:prstGeom>
        </p:spPr>
      </p:pic>
      <p:pic>
        <p:nvPicPr>
          <p:cNvPr id="4" name="Image 2" descr="preencoded.png"/>
          <p:cNvPicPr>
            <a:picLocks noChangeAspect="1"/>
          </p:cNvPicPr>
          <p:nvPr/>
        </p:nvPicPr>
        <p:blipFill>
          <a:blip r:embed="rId5"/>
          <a:stretch>
            <a:fillRect/>
          </a:stretch>
        </p:blipFill>
        <p:spPr>
          <a:xfrm>
            <a:off x="742454" y="5183597"/>
            <a:ext cx="928067" cy="928067"/>
          </a:xfrm>
          <a:prstGeom prst="rect">
            <a:avLst/>
          </a:prstGeom>
        </p:spPr>
      </p:pic>
      <p:pic>
        <p:nvPicPr>
          <p:cNvPr id="5" name="Image 3" descr="preencoded.png"/>
          <p:cNvPicPr>
            <a:picLocks noChangeAspect="1"/>
          </p:cNvPicPr>
          <p:nvPr/>
        </p:nvPicPr>
        <p:blipFill>
          <a:blip r:embed="rId6"/>
          <a:stretch>
            <a:fillRect/>
          </a:stretch>
        </p:blipFill>
        <p:spPr>
          <a:xfrm>
            <a:off x="371227" y="236998"/>
            <a:ext cx="1958802" cy="232017"/>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1373540"/>
          </a:xfrm>
          <a:prstGeom prst="rect">
            <a:avLst/>
          </a:prstGeom>
        </p:spPr>
      </p:pic>
      <p:pic>
        <p:nvPicPr>
          <p:cNvPr id="7" name="Image 5" descr="preencoded.png"/>
          <p:cNvPicPr>
            <a:picLocks noChangeAspect="1"/>
          </p:cNvPicPr>
          <p:nvPr/>
        </p:nvPicPr>
        <p:blipFill>
          <a:blip r:embed="rId8"/>
          <a:stretch>
            <a:fillRect/>
          </a:stretch>
        </p:blipFill>
        <p:spPr>
          <a:xfrm>
            <a:off x="593963" y="2937674"/>
            <a:ext cx="185613" cy="185613"/>
          </a:xfrm>
          <a:prstGeom prst="rect">
            <a:avLst/>
          </a:prstGeom>
        </p:spPr>
      </p:pic>
      <p:pic>
        <p:nvPicPr>
          <p:cNvPr id="8" name="Image 6" descr="preencoded.png"/>
          <p:cNvPicPr>
            <a:picLocks noChangeAspect="1"/>
          </p:cNvPicPr>
          <p:nvPr/>
        </p:nvPicPr>
        <p:blipFill>
          <a:blip r:embed="rId9"/>
          <a:stretch>
            <a:fillRect/>
          </a:stretch>
        </p:blipFill>
        <p:spPr>
          <a:xfrm>
            <a:off x="668208" y="3346024"/>
            <a:ext cx="148491" cy="148491"/>
          </a:xfrm>
          <a:prstGeom prst="rect">
            <a:avLst/>
          </a:prstGeom>
        </p:spPr>
      </p:pic>
      <p:pic>
        <p:nvPicPr>
          <p:cNvPr id="9" name="Image 7" descr="preencoded.png"/>
          <p:cNvPicPr>
            <a:picLocks noChangeAspect="1"/>
          </p:cNvPicPr>
          <p:nvPr/>
        </p:nvPicPr>
        <p:blipFill>
          <a:blip r:embed="rId9"/>
          <a:stretch>
            <a:fillRect/>
          </a:stretch>
        </p:blipFill>
        <p:spPr>
          <a:xfrm>
            <a:off x="668208" y="3754373"/>
            <a:ext cx="148491" cy="148491"/>
          </a:xfrm>
          <a:prstGeom prst="rect">
            <a:avLst/>
          </a:prstGeom>
        </p:spPr>
      </p:pic>
      <p:pic>
        <p:nvPicPr>
          <p:cNvPr id="10" name="Image 8" descr="preencoded.png"/>
          <p:cNvPicPr>
            <a:picLocks noChangeAspect="1"/>
          </p:cNvPicPr>
          <p:nvPr/>
        </p:nvPicPr>
        <p:blipFill>
          <a:blip r:embed="rId9"/>
          <a:stretch>
            <a:fillRect/>
          </a:stretch>
        </p:blipFill>
        <p:spPr>
          <a:xfrm>
            <a:off x="668208" y="4162723"/>
            <a:ext cx="148491" cy="148491"/>
          </a:xfrm>
          <a:prstGeom prst="rect">
            <a:avLst/>
          </a:prstGeom>
        </p:spPr>
      </p:pic>
      <p:pic>
        <p:nvPicPr>
          <p:cNvPr id="11" name="Image 9" descr="preencoded.png"/>
          <p:cNvPicPr>
            <a:picLocks noChangeAspect="1"/>
          </p:cNvPicPr>
          <p:nvPr/>
        </p:nvPicPr>
        <p:blipFill>
          <a:blip r:embed="rId10"/>
          <a:stretch>
            <a:fillRect/>
          </a:stretch>
        </p:blipFill>
        <p:spPr>
          <a:xfrm>
            <a:off x="6088122" y="2937674"/>
            <a:ext cx="185613" cy="185613"/>
          </a:xfrm>
          <a:prstGeom prst="rect">
            <a:avLst/>
          </a:prstGeom>
        </p:spPr>
      </p:pic>
      <p:pic>
        <p:nvPicPr>
          <p:cNvPr id="12" name="Image 10" descr="preencoded.png"/>
          <p:cNvPicPr>
            <a:picLocks noChangeAspect="1"/>
          </p:cNvPicPr>
          <p:nvPr/>
        </p:nvPicPr>
        <p:blipFill>
          <a:blip r:embed="rId9"/>
          <a:stretch>
            <a:fillRect/>
          </a:stretch>
        </p:blipFill>
        <p:spPr>
          <a:xfrm>
            <a:off x="6162367" y="3346024"/>
            <a:ext cx="148491" cy="148491"/>
          </a:xfrm>
          <a:prstGeom prst="rect">
            <a:avLst/>
          </a:prstGeom>
        </p:spPr>
      </p:pic>
      <p:pic>
        <p:nvPicPr>
          <p:cNvPr id="13" name="Image 11" descr="preencoded.png"/>
          <p:cNvPicPr>
            <a:picLocks noChangeAspect="1"/>
          </p:cNvPicPr>
          <p:nvPr/>
        </p:nvPicPr>
        <p:blipFill>
          <a:blip r:embed="rId9"/>
          <a:stretch>
            <a:fillRect/>
          </a:stretch>
        </p:blipFill>
        <p:spPr>
          <a:xfrm>
            <a:off x="6162367" y="3754373"/>
            <a:ext cx="148491" cy="148491"/>
          </a:xfrm>
          <a:prstGeom prst="rect">
            <a:avLst/>
          </a:prstGeom>
        </p:spPr>
      </p:pic>
      <p:pic>
        <p:nvPicPr>
          <p:cNvPr id="14" name="Image 12" descr="preencoded.png"/>
          <p:cNvPicPr>
            <a:picLocks noChangeAspect="1"/>
          </p:cNvPicPr>
          <p:nvPr/>
        </p:nvPicPr>
        <p:blipFill>
          <a:blip r:embed="rId9"/>
          <a:stretch>
            <a:fillRect/>
          </a:stretch>
        </p:blipFill>
        <p:spPr>
          <a:xfrm>
            <a:off x="6162367" y="4422582"/>
            <a:ext cx="148491" cy="148491"/>
          </a:xfrm>
          <a:prstGeom prst="rect">
            <a:avLst/>
          </a:prstGeom>
        </p:spPr>
      </p:pic>
      <p:pic>
        <p:nvPicPr>
          <p:cNvPr id="15" name="Image 13" descr="preencoded.png"/>
          <p:cNvPicPr>
            <a:picLocks noChangeAspect="1"/>
          </p:cNvPicPr>
          <p:nvPr/>
        </p:nvPicPr>
        <p:blipFill>
          <a:blip r:embed="rId11"/>
          <a:stretch>
            <a:fillRect/>
          </a:stretch>
        </p:blipFill>
        <p:spPr>
          <a:xfrm>
            <a:off x="593963" y="4942300"/>
            <a:ext cx="10691336" cy="816699"/>
          </a:xfrm>
          <a:prstGeom prst="rect">
            <a:avLst/>
          </a:prstGeom>
        </p:spPr>
      </p:pic>
      <p:pic>
        <p:nvPicPr>
          <p:cNvPr id="16" name="Image 14" descr="preencoded.png"/>
          <p:cNvPicPr>
            <a:picLocks noChangeAspect="1"/>
          </p:cNvPicPr>
          <p:nvPr/>
        </p:nvPicPr>
        <p:blipFill>
          <a:blip r:embed="rId12"/>
          <a:stretch>
            <a:fillRect/>
          </a:stretch>
        </p:blipFill>
        <p:spPr>
          <a:xfrm>
            <a:off x="742454" y="5202158"/>
            <a:ext cx="167052" cy="296982"/>
          </a:xfrm>
          <a:prstGeom prst="rect">
            <a:avLst/>
          </a:prstGeom>
        </p:spPr>
      </p:pic>
      <p:pic>
        <p:nvPicPr>
          <p:cNvPr id="18" name="Image 16" descr="preencoded.png"/>
          <p:cNvPicPr>
            <a:picLocks noChangeAspect="1"/>
          </p:cNvPicPr>
          <p:nvPr/>
        </p:nvPicPr>
        <p:blipFill>
          <a:blip r:embed="rId13"/>
          <a:stretch>
            <a:fillRect/>
          </a:stretch>
        </p:blipFill>
        <p:spPr>
          <a:xfrm>
            <a:off x="-1" y="6705628"/>
            <a:ext cx="11879263" cy="55684"/>
          </a:xfrm>
          <a:prstGeom prst="rect">
            <a:avLst/>
          </a:prstGeom>
        </p:spPr>
      </p:pic>
      <p:pic>
        <p:nvPicPr>
          <p:cNvPr id="19" name="Image 17" descr="preencoded.png"/>
          <p:cNvPicPr>
            <a:picLocks noChangeAspect="1"/>
          </p:cNvPicPr>
          <p:nvPr/>
        </p:nvPicPr>
        <p:blipFill>
          <a:blip r:embed="rId14"/>
          <a:stretch>
            <a:fillRect/>
          </a:stretch>
        </p:blipFill>
        <p:spPr>
          <a:xfrm>
            <a:off x="0" y="6705628"/>
            <a:ext cx="5544043" cy="55684"/>
          </a:xfrm>
          <a:prstGeom prst="rect">
            <a:avLst/>
          </a:prstGeom>
        </p:spPr>
      </p:pic>
      <p:sp>
        <p:nvSpPr>
          <p:cNvPr id="21" name="Text 1"/>
          <p:cNvSpPr/>
          <p:nvPr/>
        </p:nvSpPr>
        <p:spPr>
          <a:xfrm>
            <a:off x="593963" y="216319"/>
            <a:ext cx="1815995" cy="176333"/>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Correct Answer: B</a:t>
            </a:r>
            <a:endParaRPr lang="en-US" sz="1169" dirty="0"/>
          </a:p>
        </p:txBody>
      </p:sp>
      <p:sp>
        <p:nvSpPr>
          <p:cNvPr id="22" name="Text 2"/>
          <p:cNvSpPr/>
          <p:nvPr/>
        </p:nvSpPr>
        <p:spPr>
          <a:xfrm>
            <a:off x="742453" y="1378521"/>
            <a:ext cx="12473226"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Agility is a significant benefit of cloud computing</a:t>
            </a:r>
            <a:endParaRPr lang="en-US" sz="1754" dirty="0"/>
          </a:p>
        </p:txBody>
      </p:sp>
      <p:sp>
        <p:nvSpPr>
          <p:cNvPr id="23" name="Text 3"/>
          <p:cNvSpPr/>
          <p:nvPr/>
        </p:nvSpPr>
        <p:spPr>
          <a:xfrm>
            <a:off x="742454" y="1786870"/>
            <a:ext cx="10394355"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Allowing businesses to innovate faster and deploy new services by providing easy access to a broad range of technologies.</a:t>
            </a:r>
            <a:endParaRPr lang="en-US" sz="1461" dirty="0"/>
          </a:p>
        </p:txBody>
      </p:sp>
      <p:sp>
        <p:nvSpPr>
          <p:cNvPr id="24" name="Text 4"/>
          <p:cNvSpPr/>
          <p:nvPr/>
        </p:nvSpPr>
        <p:spPr>
          <a:xfrm>
            <a:off x="890945" y="2900551"/>
            <a:ext cx="51971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Benefits of Agility</a:t>
            </a:r>
            <a:endParaRPr lang="en-US" sz="1461" dirty="0"/>
          </a:p>
        </p:txBody>
      </p:sp>
      <p:sp>
        <p:nvSpPr>
          <p:cNvPr id="25" name="Text 5"/>
          <p:cNvSpPr/>
          <p:nvPr/>
        </p:nvSpPr>
        <p:spPr>
          <a:xfrm>
            <a:off x="928067" y="3308901"/>
            <a:ext cx="428297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Eliminates lengthy procurement processes</a:t>
            </a:r>
            <a:endParaRPr lang="en-US" sz="1315" dirty="0"/>
          </a:p>
        </p:txBody>
      </p:sp>
      <p:sp>
        <p:nvSpPr>
          <p:cNvPr id="26" name="Text 6"/>
          <p:cNvSpPr/>
          <p:nvPr/>
        </p:nvSpPr>
        <p:spPr>
          <a:xfrm>
            <a:off x="928068" y="3717250"/>
            <a:ext cx="36906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Reduces setup time for new services</a:t>
            </a:r>
            <a:endParaRPr lang="en-US" sz="1315" dirty="0"/>
          </a:p>
        </p:txBody>
      </p:sp>
      <p:sp>
        <p:nvSpPr>
          <p:cNvPr id="27" name="Text 7"/>
          <p:cNvSpPr/>
          <p:nvPr/>
        </p:nvSpPr>
        <p:spPr>
          <a:xfrm>
            <a:off x="928067" y="4125600"/>
            <a:ext cx="46343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Provides rapid access to testing environments</a:t>
            </a:r>
            <a:endParaRPr lang="en-US" sz="1315" dirty="0"/>
          </a:p>
        </p:txBody>
      </p:sp>
      <p:sp>
        <p:nvSpPr>
          <p:cNvPr id="28" name="Text 8"/>
          <p:cNvSpPr/>
          <p:nvPr/>
        </p:nvSpPr>
        <p:spPr>
          <a:xfrm>
            <a:off x="6385104" y="2900551"/>
            <a:ext cx="51971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Business Impact</a:t>
            </a:r>
            <a:endParaRPr lang="en-US" sz="1461" dirty="0"/>
          </a:p>
        </p:txBody>
      </p:sp>
      <p:sp>
        <p:nvSpPr>
          <p:cNvPr id="29" name="Text 9"/>
          <p:cNvSpPr/>
          <p:nvPr/>
        </p:nvSpPr>
        <p:spPr>
          <a:xfrm>
            <a:off x="6422226" y="3308901"/>
            <a:ext cx="366627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Responds rapidly to market changes</a:t>
            </a:r>
            <a:endParaRPr lang="en-US" sz="1315" dirty="0"/>
          </a:p>
        </p:txBody>
      </p:sp>
      <p:sp>
        <p:nvSpPr>
          <p:cNvPr id="30" name="Text 10"/>
          <p:cNvSpPr/>
          <p:nvPr/>
        </p:nvSpPr>
        <p:spPr>
          <a:xfrm>
            <a:off x="6422226" y="3717250"/>
            <a:ext cx="4863073"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Enhances customer satisfaction through faster feature delivery</a:t>
            </a:r>
            <a:endParaRPr lang="en-US" sz="1315" dirty="0"/>
          </a:p>
        </p:txBody>
      </p:sp>
      <p:sp>
        <p:nvSpPr>
          <p:cNvPr id="31" name="Text 11"/>
          <p:cNvSpPr/>
          <p:nvPr/>
        </p:nvSpPr>
        <p:spPr>
          <a:xfrm>
            <a:off x="6422226" y="4385459"/>
            <a:ext cx="530286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Supports experimental approaches with minimal risk</a:t>
            </a:r>
            <a:endParaRPr lang="en-US" sz="1315" dirty="0"/>
          </a:p>
        </p:txBody>
      </p:sp>
      <p:sp>
        <p:nvSpPr>
          <p:cNvPr id="32" name="Text 12"/>
          <p:cNvSpPr/>
          <p:nvPr/>
        </p:nvSpPr>
        <p:spPr>
          <a:xfrm>
            <a:off x="1020874" y="5090790"/>
            <a:ext cx="10115934"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Insight:</a:t>
            </a:r>
            <a:r>
              <a:rPr lang="en-US" sz="1315" dirty="0">
                <a:solidFill>
                  <a:srgbClr val="374151"/>
                </a:solidFill>
                <a:latin typeface="ui-sans-serif" pitchFamily="34" charset="0"/>
                <a:ea typeface="ui-sans-serif" pitchFamily="34" charset="-122"/>
                <a:cs typeface="ui-sans-serif" pitchFamily="34" charset="-120"/>
              </a:rPr>
              <a:t> Cloud agility enables organizations to transition from idea to implementation in a matter of hours rather than months.</a:t>
            </a:r>
            <a:endParaRPr lang="en-US" sz="131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64034" y="1007294"/>
            <a:ext cx="928067" cy="928067"/>
          </a:xfrm>
          <a:prstGeom prst="rect">
            <a:avLst/>
          </a:prstGeom>
        </p:spPr>
      </p:pic>
      <p:pic>
        <p:nvPicPr>
          <p:cNvPr id="4" name="Image 2" descr="preencoded.png"/>
          <p:cNvPicPr>
            <a:picLocks noChangeAspect="1"/>
          </p:cNvPicPr>
          <p:nvPr/>
        </p:nvPicPr>
        <p:blipFill>
          <a:blip r:embed="rId5"/>
          <a:stretch>
            <a:fillRect/>
          </a:stretch>
        </p:blipFill>
        <p:spPr>
          <a:xfrm>
            <a:off x="9837514" y="4626757"/>
            <a:ext cx="1392101" cy="1392101"/>
          </a:xfrm>
          <a:prstGeom prst="rect">
            <a:avLst/>
          </a:prstGeom>
        </p:spPr>
      </p:pic>
      <p:pic>
        <p:nvPicPr>
          <p:cNvPr id="5" name="Image 3" descr="preencoded.png"/>
          <p:cNvPicPr>
            <a:picLocks noChangeAspect="1"/>
          </p:cNvPicPr>
          <p:nvPr/>
        </p:nvPicPr>
        <p:blipFill>
          <a:blip r:embed="rId6"/>
          <a:stretch>
            <a:fillRect/>
          </a:stretch>
        </p:blipFill>
        <p:spPr>
          <a:xfrm>
            <a:off x="371227" y="79227"/>
            <a:ext cx="1351208" cy="232017"/>
          </a:xfrm>
          <a:prstGeom prst="rect">
            <a:avLst/>
          </a:prstGeom>
        </p:spPr>
      </p:pic>
      <p:pic>
        <p:nvPicPr>
          <p:cNvPr id="6" name="Image 4" descr="preencoded.png"/>
          <p:cNvPicPr>
            <a:picLocks noChangeAspect="1"/>
          </p:cNvPicPr>
          <p:nvPr/>
        </p:nvPicPr>
        <p:blipFill>
          <a:blip r:embed="rId7"/>
          <a:stretch>
            <a:fillRect/>
          </a:stretch>
        </p:blipFill>
        <p:spPr>
          <a:xfrm>
            <a:off x="742454" y="1749748"/>
            <a:ext cx="10542845" cy="519718"/>
          </a:xfrm>
          <a:prstGeom prst="rect">
            <a:avLst/>
          </a:prstGeom>
        </p:spPr>
      </p:pic>
      <p:pic>
        <p:nvPicPr>
          <p:cNvPr id="7" name="Image 5" descr="preencoded.png"/>
          <p:cNvPicPr>
            <a:picLocks noChangeAspect="1"/>
          </p:cNvPicPr>
          <p:nvPr/>
        </p:nvPicPr>
        <p:blipFill>
          <a:blip r:embed="rId8"/>
          <a:stretch>
            <a:fillRect/>
          </a:stretch>
        </p:blipFill>
        <p:spPr>
          <a:xfrm>
            <a:off x="853822" y="1861116"/>
            <a:ext cx="296982" cy="296982"/>
          </a:xfrm>
          <a:prstGeom prst="rect">
            <a:avLst/>
          </a:prstGeom>
        </p:spPr>
      </p:pic>
      <p:pic>
        <p:nvPicPr>
          <p:cNvPr id="8" name="Image 6" descr="preencoded.png"/>
          <p:cNvPicPr>
            <a:picLocks noChangeAspect="1"/>
          </p:cNvPicPr>
          <p:nvPr/>
        </p:nvPicPr>
        <p:blipFill>
          <a:blip r:embed="rId7"/>
          <a:stretch>
            <a:fillRect/>
          </a:stretch>
        </p:blipFill>
        <p:spPr>
          <a:xfrm>
            <a:off x="742454" y="2455079"/>
            <a:ext cx="10542845" cy="519718"/>
          </a:xfrm>
          <a:prstGeom prst="rect">
            <a:avLst/>
          </a:prstGeom>
        </p:spPr>
      </p:pic>
      <p:pic>
        <p:nvPicPr>
          <p:cNvPr id="9" name="Image 7" descr="preencoded.png"/>
          <p:cNvPicPr>
            <a:picLocks noChangeAspect="1"/>
          </p:cNvPicPr>
          <p:nvPr/>
        </p:nvPicPr>
        <p:blipFill>
          <a:blip r:embed="rId8"/>
          <a:stretch>
            <a:fillRect/>
          </a:stretch>
        </p:blipFill>
        <p:spPr>
          <a:xfrm>
            <a:off x="853822" y="2566447"/>
            <a:ext cx="296982" cy="296982"/>
          </a:xfrm>
          <a:prstGeom prst="rect">
            <a:avLst/>
          </a:prstGeom>
        </p:spPr>
      </p:pic>
      <p:pic>
        <p:nvPicPr>
          <p:cNvPr id="12" name="Image 10" descr="preencoded.png"/>
          <p:cNvPicPr>
            <a:picLocks noChangeAspect="1"/>
          </p:cNvPicPr>
          <p:nvPr/>
        </p:nvPicPr>
        <p:blipFill>
          <a:blip r:embed="rId7"/>
          <a:stretch>
            <a:fillRect/>
          </a:stretch>
        </p:blipFill>
        <p:spPr>
          <a:xfrm>
            <a:off x="742454" y="3865741"/>
            <a:ext cx="10542845" cy="519718"/>
          </a:xfrm>
          <a:prstGeom prst="rect">
            <a:avLst/>
          </a:prstGeom>
        </p:spPr>
      </p:pic>
      <p:pic>
        <p:nvPicPr>
          <p:cNvPr id="13" name="Image 11" descr="preencoded.png"/>
          <p:cNvPicPr>
            <a:picLocks noChangeAspect="1"/>
          </p:cNvPicPr>
          <p:nvPr/>
        </p:nvPicPr>
        <p:blipFill>
          <a:blip r:embed="rId9"/>
          <a:stretch>
            <a:fillRect/>
          </a:stretch>
        </p:blipFill>
        <p:spPr>
          <a:xfrm>
            <a:off x="853822" y="3977109"/>
            <a:ext cx="296982" cy="296982"/>
          </a:xfrm>
          <a:prstGeom prst="rect">
            <a:avLst/>
          </a:prstGeom>
        </p:spPr>
      </p:pic>
      <p:pic>
        <p:nvPicPr>
          <p:cNvPr id="14" name="Image 12" descr="preencoded.png"/>
          <p:cNvPicPr>
            <a:picLocks noChangeAspect="1"/>
          </p:cNvPicPr>
          <p:nvPr/>
        </p:nvPicPr>
        <p:blipFill>
          <a:blip r:embed="rId10"/>
          <a:stretch>
            <a:fillRect/>
          </a:stretch>
        </p:blipFill>
        <p:spPr>
          <a:xfrm>
            <a:off x="10895511" y="1267153"/>
            <a:ext cx="389788" cy="445472"/>
          </a:xfrm>
          <a:prstGeom prst="rect">
            <a:avLst/>
          </a:prstGeom>
        </p:spPr>
      </p:pic>
      <p:pic>
        <p:nvPicPr>
          <p:cNvPr id="16" name="Image 14" descr="preencoded.png"/>
          <p:cNvPicPr>
            <a:picLocks noChangeAspect="1"/>
          </p:cNvPicPr>
          <p:nvPr/>
        </p:nvPicPr>
        <p:blipFill>
          <a:blip r:embed="rId11"/>
          <a:stretch>
            <a:fillRect/>
          </a:stretch>
        </p:blipFill>
        <p:spPr>
          <a:xfrm>
            <a:off x="-1" y="6705628"/>
            <a:ext cx="11879263" cy="55684"/>
          </a:xfrm>
          <a:prstGeom prst="rect">
            <a:avLst/>
          </a:prstGeom>
        </p:spPr>
      </p:pic>
      <p:pic>
        <p:nvPicPr>
          <p:cNvPr id="17" name="Image 15" descr="preencoded.png"/>
          <p:cNvPicPr>
            <a:picLocks noChangeAspect="1"/>
          </p:cNvPicPr>
          <p:nvPr/>
        </p:nvPicPr>
        <p:blipFill>
          <a:blip r:embed="rId12"/>
          <a:stretch>
            <a:fillRect/>
          </a:stretch>
        </p:blipFill>
        <p:spPr>
          <a:xfrm>
            <a:off x="0" y="6705628"/>
            <a:ext cx="3959222" cy="55684"/>
          </a:xfrm>
          <a:prstGeom prst="rect">
            <a:avLst/>
          </a:prstGeom>
        </p:spPr>
      </p:pic>
      <p:sp>
        <p:nvSpPr>
          <p:cNvPr id="18" name="Text 0"/>
          <p:cNvSpPr/>
          <p:nvPr/>
        </p:nvSpPr>
        <p:spPr>
          <a:xfrm>
            <a:off x="593963" y="450454"/>
            <a:ext cx="1069133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 </a:t>
            </a:r>
            <a:r>
              <a:rPr lang="en-US" sz="2338" b="1" dirty="0">
                <a:solidFill>
                  <a:srgbClr val="374151"/>
                </a:solidFill>
                <a:latin typeface="ui-sans-serif" pitchFamily="34" charset="0"/>
                <a:ea typeface="ui-sans-serif" pitchFamily="34" charset="-122"/>
                <a:cs typeface="ui-sans-serif" pitchFamily="34" charset="-120"/>
              </a:rPr>
              <a:t>What characteristic of cloud computing allows for automatic scaling of resources?</a:t>
            </a:r>
            <a:endParaRPr lang="en-US" sz="2338" dirty="0"/>
          </a:p>
          <a:p>
            <a:pPr>
              <a:lnSpc>
                <a:spcPts val="2631"/>
              </a:lnSpc>
            </a:pPr>
            <a:endParaRPr lang="en-US" sz="2192" dirty="0"/>
          </a:p>
        </p:txBody>
      </p:sp>
      <p:sp>
        <p:nvSpPr>
          <p:cNvPr id="19" name="Text 1"/>
          <p:cNvSpPr/>
          <p:nvPr/>
        </p:nvSpPr>
        <p:spPr>
          <a:xfrm>
            <a:off x="593964" y="32823"/>
            <a:ext cx="1086883" cy="176333"/>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Question 2</a:t>
            </a:r>
            <a:endParaRPr lang="en-US" sz="1169" dirty="0"/>
          </a:p>
        </p:txBody>
      </p:sp>
      <p:sp>
        <p:nvSpPr>
          <p:cNvPr id="20" name="Text 2"/>
          <p:cNvSpPr/>
          <p:nvPr/>
        </p:nvSpPr>
        <p:spPr>
          <a:xfrm>
            <a:off x="593963" y="1230030"/>
            <a:ext cx="12829604" cy="296982"/>
          </a:xfrm>
          <a:prstGeom prst="rect">
            <a:avLst/>
          </a:prstGeom>
          <a:noFill/>
          <a:ln/>
        </p:spPr>
        <p:txBody>
          <a:bodyPr vert="horz" wrap="square" lIns="0" tIns="0" rIns="0" bIns="0" rtlCol="0" anchor="t"/>
          <a:lstStyle/>
          <a:p>
            <a:pPr>
              <a:lnSpc>
                <a:spcPts val="2338"/>
              </a:lnSpc>
            </a:pPr>
            <a:endParaRPr lang="en-US" sz="1754" dirty="0"/>
          </a:p>
        </p:txBody>
      </p:sp>
      <p:sp>
        <p:nvSpPr>
          <p:cNvPr id="21" name="Text 3"/>
          <p:cNvSpPr/>
          <p:nvPr/>
        </p:nvSpPr>
        <p:spPr>
          <a:xfrm>
            <a:off x="944743" y="186111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299294" y="1879677"/>
            <a:ext cx="191257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Resource pooling</a:t>
            </a:r>
            <a:endParaRPr lang="en-US" sz="1461" dirty="0"/>
          </a:p>
        </p:txBody>
      </p:sp>
      <p:sp>
        <p:nvSpPr>
          <p:cNvPr id="23" name="Text 5"/>
          <p:cNvSpPr/>
          <p:nvPr/>
        </p:nvSpPr>
        <p:spPr>
          <a:xfrm>
            <a:off x="945613" y="2566447"/>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1299295" y="2585008"/>
            <a:ext cx="19567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Measured service</a:t>
            </a:r>
            <a:endParaRPr lang="en-US" sz="1461" dirty="0"/>
          </a:p>
        </p:txBody>
      </p:sp>
      <p:sp>
        <p:nvSpPr>
          <p:cNvPr id="27" name="Text 9"/>
          <p:cNvSpPr/>
          <p:nvPr/>
        </p:nvSpPr>
        <p:spPr>
          <a:xfrm>
            <a:off x="940683" y="397710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1299294" y="3995671"/>
            <a:ext cx="245044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Broad network access</a:t>
            </a:r>
            <a:endParaRPr lang="en-US" sz="1461" dirty="0"/>
          </a:p>
        </p:txBody>
      </p:sp>
      <p:sp>
        <p:nvSpPr>
          <p:cNvPr id="30" name="Text 5">
            <a:extLst>
              <a:ext uri="{FF2B5EF4-FFF2-40B4-BE49-F238E27FC236}">
                <a16:creationId xmlns:a16="http://schemas.microsoft.com/office/drawing/2014/main" id="{C5E50ADD-4982-6FFA-7BC1-0795B821D8E5}"/>
              </a:ext>
            </a:extLst>
          </p:cNvPr>
          <p:cNvSpPr/>
          <p:nvPr/>
        </p:nvSpPr>
        <p:spPr>
          <a:xfrm>
            <a:off x="976005" y="3276193"/>
            <a:ext cx="296982" cy="296982"/>
          </a:xfrm>
          <a:prstGeom prst="rect">
            <a:avLst/>
          </a:prstGeom>
          <a:noFill/>
          <a:ln/>
        </p:spPr>
        <p:txBody>
          <a:bodyPr vert="horz" wrap="square" lIns="0" tIns="0" rIns="0" bIns="0" rtlCol="0" anchor="t"/>
          <a:lstStyle/>
          <a:p>
            <a:pPr>
              <a:lnSpc>
                <a:spcPts val="1754"/>
              </a:lnSpc>
            </a:pPr>
            <a:endParaRPr lang="en-US" sz="1169" dirty="0"/>
          </a:p>
        </p:txBody>
      </p:sp>
      <p:pic>
        <p:nvPicPr>
          <p:cNvPr id="35" name="Image 6" descr="preencoded.png">
            <a:extLst>
              <a:ext uri="{FF2B5EF4-FFF2-40B4-BE49-F238E27FC236}">
                <a16:creationId xmlns:a16="http://schemas.microsoft.com/office/drawing/2014/main" id="{A7AC935A-E477-15AE-F5FF-22B71293E727}"/>
              </a:ext>
            </a:extLst>
          </p:cNvPr>
          <p:cNvPicPr>
            <a:picLocks noChangeAspect="1"/>
          </p:cNvPicPr>
          <p:nvPr/>
        </p:nvPicPr>
        <p:blipFill>
          <a:blip r:embed="rId7"/>
          <a:stretch>
            <a:fillRect/>
          </a:stretch>
        </p:blipFill>
        <p:spPr>
          <a:xfrm>
            <a:off x="742454" y="3104726"/>
            <a:ext cx="10542845" cy="519718"/>
          </a:xfrm>
          <a:prstGeom prst="rect">
            <a:avLst/>
          </a:prstGeom>
        </p:spPr>
      </p:pic>
      <p:pic>
        <p:nvPicPr>
          <p:cNvPr id="36" name="Image 6" descr="preencoded.png">
            <a:extLst>
              <a:ext uri="{FF2B5EF4-FFF2-40B4-BE49-F238E27FC236}">
                <a16:creationId xmlns:a16="http://schemas.microsoft.com/office/drawing/2014/main" id="{CCC2B3CB-7DD4-E364-C6E2-70C3765E14A8}"/>
              </a:ext>
            </a:extLst>
          </p:cNvPr>
          <p:cNvPicPr>
            <a:picLocks noChangeAspect="1"/>
          </p:cNvPicPr>
          <p:nvPr/>
        </p:nvPicPr>
        <p:blipFill>
          <a:blip r:embed="rId7"/>
          <a:stretch>
            <a:fillRect/>
          </a:stretch>
        </p:blipFill>
        <p:spPr>
          <a:xfrm>
            <a:off x="749876" y="3097157"/>
            <a:ext cx="10542845" cy="519718"/>
          </a:xfrm>
          <a:prstGeom prst="rect">
            <a:avLst/>
          </a:prstGeom>
        </p:spPr>
      </p:pic>
      <p:sp>
        <p:nvSpPr>
          <p:cNvPr id="37" name="Text 5">
            <a:extLst>
              <a:ext uri="{FF2B5EF4-FFF2-40B4-BE49-F238E27FC236}">
                <a16:creationId xmlns:a16="http://schemas.microsoft.com/office/drawing/2014/main" id="{7C94677A-1FC3-B131-A525-CC24D0135971}"/>
              </a:ext>
            </a:extLst>
          </p:cNvPr>
          <p:cNvSpPr/>
          <p:nvPr/>
        </p:nvSpPr>
        <p:spPr>
          <a:xfrm>
            <a:off x="953036" y="324312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rPr>
              <a:t>C</a:t>
            </a:r>
            <a:endParaRPr lang="en-US" sz="1169" b="1" dirty="0"/>
          </a:p>
        </p:txBody>
      </p:sp>
      <p:sp>
        <p:nvSpPr>
          <p:cNvPr id="38" name="Text 6">
            <a:extLst>
              <a:ext uri="{FF2B5EF4-FFF2-40B4-BE49-F238E27FC236}">
                <a16:creationId xmlns:a16="http://schemas.microsoft.com/office/drawing/2014/main" id="{A6D4875A-75F5-95D5-6118-5CD65427E5D3}"/>
              </a:ext>
            </a:extLst>
          </p:cNvPr>
          <p:cNvSpPr/>
          <p:nvPr/>
        </p:nvSpPr>
        <p:spPr>
          <a:xfrm>
            <a:off x="1306717" y="3227087"/>
            <a:ext cx="19567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Rapid Elasticity</a:t>
            </a:r>
            <a:endParaRPr lang="en-US" sz="146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12015"/>
          </a:xfrm>
          <a:prstGeom prst="rect">
            <a:avLst/>
          </a:prstGeom>
        </p:spPr>
      </p:pic>
      <p:pic>
        <p:nvPicPr>
          <p:cNvPr id="3" name="Image 1" descr="preencoded.png"/>
          <p:cNvPicPr>
            <a:picLocks noChangeAspect="1"/>
          </p:cNvPicPr>
          <p:nvPr/>
        </p:nvPicPr>
        <p:blipFill>
          <a:blip r:embed="rId4"/>
          <a:stretch>
            <a:fillRect/>
          </a:stretch>
        </p:blipFill>
        <p:spPr>
          <a:xfrm>
            <a:off x="464033" y="450453"/>
            <a:ext cx="1392101" cy="1392101"/>
          </a:xfrm>
          <a:prstGeom prst="rect">
            <a:avLst/>
          </a:prstGeom>
        </p:spPr>
      </p:pic>
      <p:pic>
        <p:nvPicPr>
          <p:cNvPr id="4" name="Image 2" descr="preencoded.png"/>
          <p:cNvPicPr>
            <a:picLocks noChangeAspect="1"/>
          </p:cNvPicPr>
          <p:nvPr/>
        </p:nvPicPr>
        <p:blipFill>
          <a:blip r:embed="rId5"/>
          <a:stretch>
            <a:fillRect/>
          </a:stretch>
        </p:blipFill>
        <p:spPr>
          <a:xfrm>
            <a:off x="10301548" y="5406333"/>
            <a:ext cx="928067" cy="928067"/>
          </a:xfrm>
          <a:prstGeom prst="rect">
            <a:avLst/>
          </a:prstGeom>
        </p:spPr>
      </p:pic>
      <p:pic>
        <p:nvPicPr>
          <p:cNvPr id="5" name="Image 3" descr="preencoded.png"/>
          <p:cNvPicPr>
            <a:picLocks noChangeAspect="1"/>
          </p:cNvPicPr>
          <p:nvPr/>
        </p:nvPicPr>
        <p:blipFill>
          <a:blip r:embed="rId6"/>
          <a:stretch>
            <a:fillRect/>
          </a:stretch>
        </p:blipFill>
        <p:spPr>
          <a:xfrm>
            <a:off x="403318" y="366928"/>
            <a:ext cx="1954597" cy="232017"/>
          </a:xfrm>
          <a:prstGeom prst="rect">
            <a:avLst/>
          </a:prstGeom>
        </p:spPr>
      </p:pic>
      <p:pic>
        <p:nvPicPr>
          <p:cNvPr id="6" name="Image 4" descr="preencoded.png"/>
          <p:cNvPicPr>
            <a:picLocks noChangeAspect="1"/>
          </p:cNvPicPr>
          <p:nvPr/>
        </p:nvPicPr>
        <p:blipFill>
          <a:blip r:embed="rId7"/>
          <a:stretch>
            <a:fillRect/>
          </a:stretch>
        </p:blipFill>
        <p:spPr>
          <a:xfrm>
            <a:off x="593963" y="1675502"/>
            <a:ext cx="10691336" cy="816699"/>
          </a:xfrm>
          <a:prstGeom prst="rect">
            <a:avLst/>
          </a:prstGeom>
        </p:spPr>
      </p:pic>
      <p:pic>
        <p:nvPicPr>
          <p:cNvPr id="7" name="Image 5" descr="preencoded.png"/>
          <p:cNvPicPr>
            <a:picLocks noChangeAspect="1"/>
          </p:cNvPicPr>
          <p:nvPr/>
        </p:nvPicPr>
        <p:blipFill>
          <a:blip r:embed="rId8"/>
          <a:stretch>
            <a:fillRect/>
          </a:stretch>
        </p:blipFill>
        <p:spPr>
          <a:xfrm>
            <a:off x="742454" y="1935361"/>
            <a:ext cx="200840" cy="296982"/>
          </a:xfrm>
          <a:prstGeom prst="rect">
            <a:avLst/>
          </a:prstGeom>
        </p:spPr>
      </p:pic>
      <p:pic>
        <p:nvPicPr>
          <p:cNvPr id="8" name="Image 6" descr="preencoded.png"/>
          <p:cNvPicPr>
            <a:picLocks noChangeAspect="1"/>
          </p:cNvPicPr>
          <p:nvPr/>
        </p:nvPicPr>
        <p:blipFill>
          <a:blip r:embed="rId9"/>
          <a:stretch>
            <a:fillRect/>
          </a:stretch>
        </p:blipFill>
        <p:spPr>
          <a:xfrm>
            <a:off x="705331" y="3271778"/>
            <a:ext cx="185613" cy="259859"/>
          </a:xfrm>
          <a:prstGeom prst="rect">
            <a:avLst/>
          </a:prstGeom>
        </p:spPr>
      </p:pic>
      <p:pic>
        <p:nvPicPr>
          <p:cNvPr id="9" name="Image 7" descr="preencoded.png"/>
          <p:cNvPicPr>
            <a:picLocks noChangeAspect="1"/>
          </p:cNvPicPr>
          <p:nvPr/>
        </p:nvPicPr>
        <p:blipFill>
          <a:blip r:embed="rId9"/>
          <a:stretch>
            <a:fillRect/>
          </a:stretch>
        </p:blipFill>
        <p:spPr>
          <a:xfrm>
            <a:off x="705331" y="4162723"/>
            <a:ext cx="185613" cy="259859"/>
          </a:xfrm>
          <a:prstGeom prst="rect">
            <a:avLst/>
          </a:prstGeom>
        </p:spPr>
      </p:pic>
      <p:pic>
        <p:nvPicPr>
          <p:cNvPr id="10" name="Image 8" descr="preencoded.png"/>
          <p:cNvPicPr>
            <a:picLocks noChangeAspect="1"/>
          </p:cNvPicPr>
          <p:nvPr/>
        </p:nvPicPr>
        <p:blipFill>
          <a:blip r:embed="rId9"/>
          <a:stretch>
            <a:fillRect/>
          </a:stretch>
        </p:blipFill>
        <p:spPr>
          <a:xfrm>
            <a:off x="6162367" y="3271778"/>
            <a:ext cx="185613" cy="259859"/>
          </a:xfrm>
          <a:prstGeom prst="rect">
            <a:avLst/>
          </a:prstGeom>
        </p:spPr>
      </p:pic>
      <p:pic>
        <p:nvPicPr>
          <p:cNvPr id="11" name="Image 9" descr="preencoded.png"/>
          <p:cNvPicPr>
            <a:picLocks noChangeAspect="1"/>
          </p:cNvPicPr>
          <p:nvPr/>
        </p:nvPicPr>
        <p:blipFill>
          <a:blip r:embed="rId9"/>
          <a:stretch>
            <a:fillRect/>
          </a:stretch>
        </p:blipFill>
        <p:spPr>
          <a:xfrm>
            <a:off x="6162367" y="3939987"/>
            <a:ext cx="185613" cy="259859"/>
          </a:xfrm>
          <a:prstGeom prst="rect">
            <a:avLst/>
          </a:prstGeom>
        </p:spPr>
      </p:pic>
      <p:pic>
        <p:nvPicPr>
          <p:cNvPr id="12" name="Image 10" descr="preencoded.png"/>
          <p:cNvPicPr>
            <a:picLocks noChangeAspect="1"/>
          </p:cNvPicPr>
          <p:nvPr/>
        </p:nvPicPr>
        <p:blipFill>
          <a:blip r:embed="rId10"/>
          <a:stretch>
            <a:fillRect/>
          </a:stretch>
        </p:blipFill>
        <p:spPr>
          <a:xfrm>
            <a:off x="593963" y="4756686"/>
            <a:ext cx="10691336" cy="1392101"/>
          </a:xfrm>
          <a:prstGeom prst="rect">
            <a:avLst/>
          </a:prstGeom>
        </p:spPr>
      </p:pic>
      <p:pic>
        <p:nvPicPr>
          <p:cNvPr id="14" name="Image 12" descr="preencoded.png"/>
          <p:cNvPicPr>
            <a:picLocks noChangeAspect="1"/>
          </p:cNvPicPr>
          <p:nvPr/>
        </p:nvPicPr>
        <p:blipFill>
          <a:blip r:embed="rId11"/>
          <a:stretch>
            <a:fillRect/>
          </a:stretch>
        </p:blipFill>
        <p:spPr>
          <a:xfrm>
            <a:off x="-1" y="6914783"/>
            <a:ext cx="11879263" cy="55684"/>
          </a:xfrm>
          <a:prstGeom prst="rect">
            <a:avLst/>
          </a:prstGeom>
        </p:spPr>
      </p:pic>
      <p:pic>
        <p:nvPicPr>
          <p:cNvPr id="15" name="Image 13" descr="preencoded.png"/>
          <p:cNvPicPr>
            <a:picLocks noChangeAspect="1"/>
          </p:cNvPicPr>
          <p:nvPr/>
        </p:nvPicPr>
        <p:blipFill>
          <a:blip r:embed="rId12"/>
          <a:stretch>
            <a:fillRect/>
          </a:stretch>
        </p:blipFill>
        <p:spPr>
          <a:xfrm>
            <a:off x="0" y="6914783"/>
            <a:ext cx="8710927" cy="55684"/>
          </a:xfrm>
          <a:prstGeom prst="rect">
            <a:avLst/>
          </a:prstGeom>
        </p:spPr>
      </p:pic>
      <p:sp>
        <p:nvSpPr>
          <p:cNvPr id="17" name="Text 1"/>
          <p:cNvSpPr/>
          <p:nvPr/>
        </p:nvSpPr>
        <p:spPr>
          <a:xfrm>
            <a:off x="593964" y="345212"/>
            <a:ext cx="1810949" cy="176333"/>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Correct Answer: C</a:t>
            </a:r>
            <a:endParaRPr lang="en-US" sz="1169" dirty="0"/>
          </a:p>
        </p:txBody>
      </p:sp>
      <p:sp>
        <p:nvSpPr>
          <p:cNvPr id="18" name="Text 2"/>
          <p:cNvSpPr/>
          <p:nvPr/>
        </p:nvSpPr>
        <p:spPr>
          <a:xfrm>
            <a:off x="593963" y="1230030"/>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characteristic of cloud computing allows for automatic scaling of resources?</a:t>
            </a:r>
            <a:endParaRPr lang="en-US" sz="1754" dirty="0"/>
          </a:p>
        </p:txBody>
      </p:sp>
      <p:sp>
        <p:nvSpPr>
          <p:cNvPr id="19" name="Text 3"/>
          <p:cNvSpPr/>
          <p:nvPr/>
        </p:nvSpPr>
        <p:spPr>
          <a:xfrm>
            <a:off x="788278" y="1935361"/>
            <a:ext cx="200840"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a:t>
            </a:r>
            <a:endParaRPr lang="en-US" sz="1169" dirty="0"/>
          </a:p>
        </p:txBody>
      </p:sp>
      <p:sp>
        <p:nvSpPr>
          <p:cNvPr id="20" name="Text 4"/>
          <p:cNvSpPr/>
          <p:nvPr/>
        </p:nvSpPr>
        <p:spPr>
          <a:xfrm>
            <a:off x="1091785" y="1823993"/>
            <a:ext cx="10045024"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Rapid elasticity</a:t>
            </a:r>
            <a:r>
              <a:rPr lang="en-US" sz="1461" dirty="0">
                <a:solidFill>
                  <a:srgbClr val="374151"/>
                </a:solidFill>
                <a:latin typeface="ui-sans-serif" pitchFamily="34" charset="0"/>
                <a:ea typeface="ui-sans-serif" pitchFamily="34" charset="-122"/>
                <a:cs typeface="ui-sans-serif" pitchFamily="34" charset="-120"/>
              </a:rPr>
              <a:t> - the characteristic that enables cloud systems to automatically provision and de-provision computing resources to match workload demands</a:t>
            </a:r>
            <a:endParaRPr lang="en-US" sz="1461" dirty="0"/>
          </a:p>
        </p:txBody>
      </p:sp>
      <p:sp>
        <p:nvSpPr>
          <p:cNvPr id="21" name="Text 5"/>
          <p:cNvSpPr/>
          <p:nvPr/>
        </p:nvSpPr>
        <p:spPr>
          <a:xfrm>
            <a:off x="593963" y="2714938"/>
            <a:ext cx="1069133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Rapid elasticity ensures that:</a:t>
            </a:r>
            <a:endParaRPr lang="en-US" sz="1315" dirty="0"/>
          </a:p>
        </p:txBody>
      </p:sp>
      <p:sp>
        <p:nvSpPr>
          <p:cNvPr id="22" name="Text 6"/>
          <p:cNvSpPr/>
          <p:nvPr/>
        </p:nvSpPr>
        <p:spPr>
          <a:xfrm>
            <a:off x="1002313" y="3234655"/>
            <a:ext cx="471458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Applications have necessary resources during peak times</a:t>
            </a:r>
            <a:endParaRPr lang="en-US" sz="1315" dirty="0"/>
          </a:p>
        </p:txBody>
      </p:sp>
      <p:sp>
        <p:nvSpPr>
          <p:cNvPr id="23" name="Text 7"/>
          <p:cNvSpPr/>
          <p:nvPr/>
        </p:nvSpPr>
        <p:spPr>
          <a:xfrm>
            <a:off x="1002313" y="4125600"/>
            <a:ext cx="502409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Unused resources are released during low periods</a:t>
            </a:r>
            <a:endParaRPr lang="en-US" sz="1315" dirty="0"/>
          </a:p>
        </p:txBody>
      </p:sp>
      <p:sp>
        <p:nvSpPr>
          <p:cNvPr id="24" name="Text 8"/>
          <p:cNvSpPr/>
          <p:nvPr/>
        </p:nvSpPr>
        <p:spPr>
          <a:xfrm>
            <a:off x="6459349" y="3234655"/>
            <a:ext cx="360136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Contributes to optimal performance</a:t>
            </a:r>
            <a:endParaRPr lang="en-US" sz="1315" dirty="0"/>
          </a:p>
        </p:txBody>
      </p:sp>
      <p:sp>
        <p:nvSpPr>
          <p:cNvPr id="25" name="Text 9"/>
          <p:cNvSpPr/>
          <p:nvPr/>
        </p:nvSpPr>
        <p:spPr>
          <a:xfrm>
            <a:off x="6459349" y="3902864"/>
            <a:ext cx="24829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Enhances cost-efficiency</a:t>
            </a:r>
            <a:endParaRPr lang="en-US" sz="131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538220" y="1007294"/>
            <a:ext cx="1484908" cy="1234330"/>
          </a:xfrm>
          <a:prstGeom prst="rect">
            <a:avLst/>
          </a:prstGeom>
        </p:spPr>
      </p:pic>
      <p:pic>
        <p:nvPicPr>
          <p:cNvPr id="4" name="Image 2" descr="preencoded.png"/>
          <p:cNvPicPr>
            <a:picLocks noChangeAspect="1"/>
          </p:cNvPicPr>
          <p:nvPr/>
        </p:nvPicPr>
        <p:blipFill>
          <a:blip r:embed="rId5"/>
          <a:stretch>
            <a:fillRect/>
          </a:stretch>
        </p:blipFill>
        <p:spPr>
          <a:xfrm>
            <a:off x="1856135" y="4134881"/>
            <a:ext cx="1187926" cy="1234330"/>
          </a:xfrm>
          <a:prstGeom prst="rect">
            <a:avLst/>
          </a:prstGeom>
        </p:spPr>
      </p:pic>
      <p:pic>
        <p:nvPicPr>
          <p:cNvPr id="5" name="Image 3" descr="preencoded.png"/>
          <p:cNvPicPr>
            <a:picLocks noChangeAspect="1"/>
          </p:cNvPicPr>
          <p:nvPr/>
        </p:nvPicPr>
        <p:blipFill>
          <a:blip r:embed="rId6"/>
          <a:stretch>
            <a:fillRect/>
          </a:stretch>
        </p:blipFill>
        <p:spPr>
          <a:xfrm>
            <a:off x="2784202" y="3420269"/>
            <a:ext cx="6310858" cy="18561"/>
          </a:xfrm>
          <a:prstGeom prst="rect">
            <a:avLst/>
          </a:prstGeom>
        </p:spPr>
      </p:pic>
      <p:pic>
        <p:nvPicPr>
          <p:cNvPr id="6" name="Image 4" descr="preencoded.png"/>
          <p:cNvPicPr>
            <a:picLocks noChangeAspect="1"/>
          </p:cNvPicPr>
          <p:nvPr/>
        </p:nvPicPr>
        <p:blipFill>
          <a:blip r:embed="rId7"/>
          <a:stretch>
            <a:fillRect/>
          </a:stretch>
        </p:blipFill>
        <p:spPr>
          <a:xfrm>
            <a:off x="4249969" y="3689409"/>
            <a:ext cx="556840" cy="445472"/>
          </a:xfrm>
          <a:prstGeom prst="rect">
            <a:avLst/>
          </a:prstGeom>
        </p:spPr>
      </p:pic>
      <p:pic>
        <p:nvPicPr>
          <p:cNvPr id="7" name="Image 5" descr="preencoded.png"/>
          <p:cNvPicPr>
            <a:picLocks noChangeAspect="1"/>
          </p:cNvPicPr>
          <p:nvPr/>
        </p:nvPicPr>
        <p:blipFill>
          <a:blip r:embed="rId8"/>
          <a:stretch>
            <a:fillRect/>
          </a:stretch>
        </p:blipFill>
        <p:spPr>
          <a:xfrm>
            <a:off x="7363925" y="3689409"/>
            <a:ext cx="445472" cy="445472"/>
          </a:xfrm>
          <a:prstGeom prst="rect">
            <a:avLst/>
          </a:prstGeom>
        </p:spPr>
      </p:pic>
      <p:sp>
        <p:nvSpPr>
          <p:cNvPr id="9" name="Text 0"/>
          <p:cNvSpPr/>
          <p:nvPr/>
        </p:nvSpPr>
        <p:spPr>
          <a:xfrm>
            <a:off x="-173955" y="2278746"/>
            <a:ext cx="12227171" cy="445472"/>
          </a:xfrm>
          <a:prstGeom prst="rect">
            <a:avLst/>
          </a:prstGeom>
          <a:noFill/>
          <a:ln/>
        </p:spPr>
        <p:txBody>
          <a:bodyPr vert="horz" wrap="square" lIns="0" tIns="0" rIns="0" bIns="0" rtlCol="0" anchor="t"/>
          <a:lstStyle/>
          <a:p>
            <a:pPr algn="ctr">
              <a:lnSpc>
                <a:spcPts val="3507"/>
              </a:lnSpc>
            </a:pPr>
            <a:r>
              <a:rPr lang="en-US" sz="3507" b="1" dirty="0">
                <a:solidFill>
                  <a:srgbClr val="0F766E"/>
                </a:solidFill>
                <a:latin typeface="ui-sans-serif" pitchFamily="34" charset="0"/>
                <a:ea typeface="ui-sans-serif" pitchFamily="34" charset="-122"/>
                <a:cs typeface="ui-sans-serif" pitchFamily="34" charset="-120"/>
              </a:rPr>
              <a:t>Cloud vs On-Premises: Key Differences</a:t>
            </a:r>
            <a:endParaRPr lang="en-US" sz="3507" dirty="0"/>
          </a:p>
        </p:txBody>
      </p:sp>
      <p:sp>
        <p:nvSpPr>
          <p:cNvPr id="10" name="Text 1"/>
          <p:cNvSpPr/>
          <p:nvPr/>
        </p:nvSpPr>
        <p:spPr>
          <a:xfrm>
            <a:off x="-173955" y="2946954"/>
            <a:ext cx="12227171"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Understanding the fundamental distinctions between cloud and traditional IT infrastructure</a:t>
            </a:r>
            <a:endParaRPr lang="en-US" sz="1754" dirty="0"/>
          </a:p>
        </p:txBody>
      </p:sp>
      <p:sp>
        <p:nvSpPr>
          <p:cNvPr id="11" name="Text 2"/>
          <p:cNvSpPr/>
          <p:nvPr/>
        </p:nvSpPr>
        <p:spPr>
          <a:xfrm>
            <a:off x="3450539" y="4301933"/>
            <a:ext cx="2155843" cy="259859"/>
          </a:xfrm>
          <a:prstGeom prst="rect">
            <a:avLst/>
          </a:prstGeom>
          <a:noFill/>
          <a:ln/>
        </p:spPr>
        <p:txBody>
          <a:bodyPr vert="horz" wrap="square" lIns="0" tIns="0" rIns="0" bIns="0" rtlCol="0" anchor="t"/>
          <a:lstStyle/>
          <a:p>
            <a:pPr algn="ctr">
              <a:lnSpc>
                <a:spcPts val="2046"/>
              </a:lnSpc>
            </a:pPr>
            <a:r>
              <a:rPr lang="en-US" sz="1461" b="1" dirty="0">
                <a:solidFill>
                  <a:srgbClr val="0F766E"/>
                </a:solidFill>
                <a:latin typeface="ui-sans-serif" pitchFamily="34" charset="0"/>
                <a:ea typeface="ui-sans-serif" pitchFamily="34" charset="-122"/>
                <a:cs typeface="ui-sans-serif" pitchFamily="34" charset="-120"/>
              </a:rPr>
              <a:t>Cloud Computing</a:t>
            </a:r>
            <a:endParaRPr lang="en-US" sz="1461" dirty="0"/>
          </a:p>
        </p:txBody>
      </p:sp>
      <p:sp>
        <p:nvSpPr>
          <p:cNvPr id="12" name="Text 3"/>
          <p:cNvSpPr/>
          <p:nvPr/>
        </p:nvSpPr>
        <p:spPr>
          <a:xfrm>
            <a:off x="5989703" y="3958548"/>
            <a:ext cx="371865" cy="334104"/>
          </a:xfrm>
          <a:prstGeom prst="rect">
            <a:avLst/>
          </a:prstGeom>
          <a:noFill/>
          <a:ln/>
        </p:spPr>
        <p:txBody>
          <a:bodyPr vert="horz" wrap="square" lIns="0" tIns="0" rIns="0" bIns="0" rtlCol="0" anchor="t"/>
          <a:lstStyle/>
          <a:p>
            <a:pPr algn="ctr">
              <a:lnSpc>
                <a:spcPts val="2631"/>
              </a:lnSpc>
            </a:pPr>
            <a:r>
              <a:rPr lang="en-US" sz="2192" dirty="0">
                <a:solidFill>
                  <a:srgbClr val="9CA3AF"/>
                </a:solidFill>
                <a:latin typeface="ui-sans-serif" pitchFamily="34" charset="0"/>
                <a:ea typeface="ui-sans-serif" pitchFamily="34" charset="-122"/>
                <a:cs typeface="ui-sans-serif" pitchFamily="34" charset="-120"/>
              </a:rPr>
              <a:t>vs</a:t>
            </a:r>
            <a:endParaRPr lang="en-US" sz="2192" dirty="0"/>
          </a:p>
        </p:txBody>
      </p:sp>
      <p:sp>
        <p:nvSpPr>
          <p:cNvPr id="13" name="Text 4"/>
          <p:cNvSpPr/>
          <p:nvPr/>
        </p:nvSpPr>
        <p:spPr>
          <a:xfrm>
            <a:off x="6792105" y="4301933"/>
            <a:ext cx="1589258" cy="259859"/>
          </a:xfrm>
          <a:prstGeom prst="rect">
            <a:avLst/>
          </a:prstGeom>
          <a:noFill/>
          <a:ln/>
        </p:spPr>
        <p:txBody>
          <a:bodyPr vert="horz" wrap="square" lIns="0" tIns="0" rIns="0" bIns="0" rtlCol="0" anchor="t"/>
          <a:lstStyle/>
          <a:p>
            <a:pPr algn="ctr">
              <a:lnSpc>
                <a:spcPts val="2046"/>
              </a:lnSpc>
            </a:pPr>
            <a:r>
              <a:rPr lang="en-US" sz="1461" b="1" dirty="0">
                <a:solidFill>
                  <a:srgbClr val="4B5563"/>
                </a:solidFill>
                <a:latin typeface="ui-sans-serif" pitchFamily="34" charset="0"/>
                <a:ea typeface="ui-sans-serif" pitchFamily="34" charset="-122"/>
                <a:cs typeface="ui-sans-serif" pitchFamily="34" charset="-120"/>
              </a:rPr>
              <a:t>On-Premises</a:t>
            </a:r>
            <a:endParaRPr lang="en-US" sz="146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 y="79226"/>
            <a:ext cx="11879263" cy="835261"/>
          </a:xfrm>
          <a:prstGeom prst="rect">
            <a:avLst/>
          </a:prstGeom>
        </p:spPr>
      </p:pic>
      <p:pic>
        <p:nvPicPr>
          <p:cNvPr id="4" name="Image 2" descr="preencoded.png"/>
          <p:cNvPicPr>
            <a:picLocks noChangeAspect="1"/>
          </p:cNvPicPr>
          <p:nvPr/>
        </p:nvPicPr>
        <p:blipFill>
          <a:blip r:embed="rId4"/>
          <a:stretch>
            <a:fillRect/>
          </a:stretch>
        </p:blipFill>
        <p:spPr>
          <a:xfrm>
            <a:off x="371227" y="3076884"/>
            <a:ext cx="4094633" cy="928067"/>
          </a:xfrm>
          <a:prstGeom prst="rect">
            <a:avLst/>
          </a:prstGeom>
        </p:spPr>
      </p:pic>
      <p:pic>
        <p:nvPicPr>
          <p:cNvPr id="5" name="Image 3" descr="preencoded.png"/>
          <p:cNvPicPr>
            <a:picLocks noChangeAspect="1"/>
          </p:cNvPicPr>
          <p:nvPr/>
        </p:nvPicPr>
        <p:blipFill>
          <a:blip r:embed="rId5"/>
          <a:stretch>
            <a:fillRect/>
          </a:stretch>
        </p:blipFill>
        <p:spPr>
          <a:xfrm>
            <a:off x="510437" y="3410988"/>
            <a:ext cx="185613" cy="259859"/>
          </a:xfrm>
          <a:prstGeom prst="rect">
            <a:avLst/>
          </a:prstGeom>
        </p:spPr>
      </p:pic>
      <p:pic>
        <p:nvPicPr>
          <p:cNvPr id="6" name="Image 4" descr="preencoded.png"/>
          <p:cNvPicPr>
            <a:picLocks noChangeAspect="1"/>
          </p:cNvPicPr>
          <p:nvPr/>
        </p:nvPicPr>
        <p:blipFill>
          <a:blip r:embed="rId4"/>
          <a:stretch>
            <a:fillRect/>
          </a:stretch>
        </p:blipFill>
        <p:spPr>
          <a:xfrm>
            <a:off x="371227" y="4144162"/>
            <a:ext cx="4094633" cy="928067"/>
          </a:xfrm>
          <a:prstGeom prst="rect">
            <a:avLst/>
          </a:prstGeom>
        </p:spPr>
      </p:pic>
      <p:pic>
        <p:nvPicPr>
          <p:cNvPr id="7" name="Image 5" descr="preencoded.png"/>
          <p:cNvPicPr>
            <a:picLocks noChangeAspect="1"/>
          </p:cNvPicPr>
          <p:nvPr/>
        </p:nvPicPr>
        <p:blipFill>
          <a:blip r:embed="rId6"/>
          <a:stretch>
            <a:fillRect/>
          </a:stretch>
        </p:blipFill>
        <p:spPr>
          <a:xfrm>
            <a:off x="510438" y="4478266"/>
            <a:ext cx="213455" cy="259859"/>
          </a:xfrm>
          <a:prstGeom prst="rect">
            <a:avLst/>
          </a:prstGeom>
        </p:spPr>
      </p:pic>
      <p:sp>
        <p:nvSpPr>
          <p:cNvPr id="18" name="Text 0"/>
          <p:cNvSpPr/>
          <p:nvPr/>
        </p:nvSpPr>
        <p:spPr>
          <a:xfrm>
            <a:off x="445472" y="311243"/>
            <a:ext cx="5958193" cy="371227"/>
          </a:xfrm>
          <a:prstGeom prst="rect">
            <a:avLst/>
          </a:prstGeom>
          <a:noFill/>
          <a:ln/>
        </p:spPr>
        <p:txBody>
          <a:bodyPr vert="horz" wrap="square" lIns="0" tIns="0" rIns="0" bIns="0" rtlCol="0" anchor="t"/>
          <a:lstStyle/>
          <a:p>
            <a:pPr>
              <a:lnSpc>
                <a:spcPts val="2923"/>
              </a:lnSpc>
            </a:pPr>
            <a:r>
              <a:rPr lang="en-US" sz="2631" b="1" dirty="0">
                <a:solidFill>
                  <a:srgbClr val="FFFFFF"/>
                </a:solidFill>
                <a:latin typeface="ui-sans-serif" pitchFamily="34" charset="0"/>
                <a:ea typeface="ui-sans-serif" pitchFamily="34" charset="-122"/>
                <a:cs typeface="ui-sans-serif" pitchFamily="34" charset="-120"/>
              </a:rPr>
              <a:t>What is Cloud Computing?</a:t>
            </a:r>
            <a:endParaRPr lang="en-US" sz="2631" dirty="0"/>
          </a:p>
        </p:txBody>
      </p:sp>
      <p:sp>
        <p:nvSpPr>
          <p:cNvPr id="19" name="Text 1"/>
          <p:cNvSpPr/>
          <p:nvPr/>
        </p:nvSpPr>
        <p:spPr>
          <a:xfrm>
            <a:off x="371227" y="1285714"/>
            <a:ext cx="5271423"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ui-sans-serif" pitchFamily="34" charset="0"/>
                <a:ea typeface="ui-sans-serif" pitchFamily="34" charset="-122"/>
                <a:cs typeface="ui-sans-serif" pitchFamily="34" charset="-120"/>
              </a:rPr>
              <a:t>Definition</a:t>
            </a:r>
            <a:endParaRPr lang="en-US" sz="1754" dirty="0"/>
          </a:p>
        </p:txBody>
      </p:sp>
      <p:sp>
        <p:nvSpPr>
          <p:cNvPr id="20" name="Text 2"/>
          <p:cNvSpPr/>
          <p:nvPr/>
        </p:nvSpPr>
        <p:spPr>
          <a:xfrm>
            <a:off x="371227" y="1731187"/>
            <a:ext cx="11233328" cy="603244"/>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rPr>
              <a:t>Cloud computing delivers various IT resources as services over the internet, including compute, storage, networking, databases, and analytics - all available on-demand without direct hardware ownership.</a:t>
            </a:r>
          </a:p>
        </p:txBody>
      </p:sp>
      <p:sp>
        <p:nvSpPr>
          <p:cNvPr id="21" name="Text 3"/>
          <p:cNvSpPr/>
          <p:nvPr/>
        </p:nvSpPr>
        <p:spPr>
          <a:xfrm>
            <a:off x="371227" y="2631412"/>
            <a:ext cx="5271423"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ui-sans-serif" pitchFamily="34" charset="0"/>
                <a:ea typeface="ui-sans-serif" pitchFamily="34" charset="-122"/>
                <a:cs typeface="ui-sans-serif" pitchFamily="34" charset="-120"/>
              </a:rPr>
              <a:t>Key Characteristics</a:t>
            </a:r>
            <a:endParaRPr lang="en-US" sz="1754" dirty="0"/>
          </a:p>
        </p:txBody>
      </p:sp>
      <p:sp>
        <p:nvSpPr>
          <p:cNvPr id="22" name="Text 4"/>
          <p:cNvSpPr/>
          <p:nvPr/>
        </p:nvSpPr>
        <p:spPr>
          <a:xfrm>
            <a:off x="835261" y="3262498"/>
            <a:ext cx="3888602" cy="603243"/>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Resources include servers, storage, databases, networking, software, analytics, and intelligence</a:t>
            </a:r>
            <a:endParaRPr lang="en-US" sz="1315" dirty="0"/>
          </a:p>
        </p:txBody>
      </p:sp>
      <p:sp>
        <p:nvSpPr>
          <p:cNvPr id="23" name="Text 5"/>
          <p:cNvSpPr/>
          <p:nvPr/>
        </p:nvSpPr>
        <p:spPr>
          <a:xfrm>
            <a:off x="835260" y="4371540"/>
            <a:ext cx="3570043" cy="566121"/>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Pay-as-you-go pricing model eliminates large upfront capital expenditures</a:t>
            </a:r>
            <a:endParaRPr lang="en-US" sz="1315" dirty="0"/>
          </a:p>
        </p:txBody>
      </p:sp>
      <p:sp>
        <p:nvSpPr>
          <p:cNvPr id="27" name="Text 9"/>
          <p:cNvSpPr/>
          <p:nvPr/>
        </p:nvSpPr>
        <p:spPr>
          <a:xfrm>
            <a:off x="6561436" y="2723290"/>
            <a:ext cx="4157742" cy="779577"/>
          </a:xfrm>
          <a:prstGeom prst="rect">
            <a:avLst/>
          </a:prstGeom>
          <a:noFill/>
          <a:ln/>
        </p:spPr>
        <p:txBody>
          <a:bodyPr vert="horz" wrap="square" lIns="0" tIns="0" rIns="0" bIns="0" rtlCol="0" anchor="t"/>
          <a:lstStyle/>
          <a:p>
            <a:pPr algn="ctr">
              <a:lnSpc>
                <a:spcPts val="2046"/>
              </a:lnSpc>
            </a:pPr>
            <a:r>
              <a:rPr lang="en-US" sz="1315" i="1" dirty="0">
                <a:solidFill>
                  <a:srgbClr val="4B5563"/>
                </a:solidFill>
                <a:latin typeface="ui-sans-serif" pitchFamily="34" charset="0"/>
                <a:ea typeface="ui-sans-serif" pitchFamily="34" charset="-122"/>
                <a:cs typeface="ui-sans-serif" pitchFamily="34" charset="-120"/>
              </a:rPr>
              <a:t>Much like a public utility, you only pay for the IT resources you consume, rather than owning and maintaining your own physical infrastructure.</a:t>
            </a:r>
            <a:endParaRPr lang="en-US" sz="1315" dirty="0"/>
          </a:p>
        </p:txBody>
      </p:sp>
      <p:pic>
        <p:nvPicPr>
          <p:cNvPr id="30" name="Image 3" descr="preencoded.png">
            <a:extLst>
              <a:ext uri="{FF2B5EF4-FFF2-40B4-BE49-F238E27FC236}">
                <a16:creationId xmlns:a16="http://schemas.microsoft.com/office/drawing/2014/main" id="{065B858A-6EC4-7BB2-0B84-2412FC5EAAF2}"/>
              </a:ext>
            </a:extLst>
          </p:cNvPr>
          <p:cNvPicPr>
            <a:picLocks noChangeAspect="1"/>
          </p:cNvPicPr>
          <p:nvPr/>
        </p:nvPicPr>
        <p:blipFill>
          <a:blip r:embed="rId7"/>
          <a:stretch>
            <a:fillRect/>
          </a:stretch>
        </p:blipFill>
        <p:spPr>
          <a:xfrm>
            <a:off x="5730816" y="3907506"/>
            <a:ext cx="928067" cy="928067"/>
          </a:xfrm>
          <a:prstGeom prst="rect">
            <a:avLst/>
          </a:prstGeom>
        </p:spPr>
      </p:pic>
      <p:pic>
        <p:nvPicPr>
          <p:cNvPr id="31" name="Image 4" descr="preencoded.png">
            <a:extLst>
              <a:ext uri="{FF2B5EF4-FFF2-40B4-BE49-F238E27FC236}">
                <a16:creationId xmlns:a16="http://schemas.microsoft.com/office/drawing/2014/main" id="{8E48A50E-430D-427F-5E2E-94FB40FCCDB8}"/>
              </a:ext>
            </a:extLst>
          </p:cNvPr>
          <p:cNvPicPr>
            <a:picLocks noChangeAspect="1"/>
          </p:cNvPicPr>
          <p:nvPr/>
        </p:nvPicPr>
        <p:blipFill>
          <a:blip r:embed="rId8"/>
          <a:stretch>
            <a:fillRect/>
          </a:stretch>
        </p:blipFill>
        <p:spPr>
          <a:xfrm>
            <a:off x="5986035" y="4185926"/>
            <a:ext cx="417630" cy="371227"/>
          </a:xfrm>
          <a:prstGeom prst="rect">
            <a:avLst/>
          </a:prstGeom>
        </p:spPr>
      </p:pic>
      <p:pic>
        <p:nvPicPr>
          <p:cNvPr id="32" name="Image 6" descr="preencoded.png">
            <a:extLst>
              <a:ext uri="{FF2B5EF4-FFF2-40B4-BE49-F238E27FC236}">
                <a16:creationId xmlns:a16="http://schemas.microsoft.com/office/drawing/2014/main" id="{0580279C-35A5-F352-EA5D-47E6C33745CD}"/>
              </a:ext>
            </a:extLst>
          </p:cNvPr>
          <p:cNvPicPr>
            <a:picLocks noChangeAspect="1"/>
          </p:cNvPicPr>
          <p:nvPr/>
        </p:nvPicPr>
        <p:blipFill>
          <a:blip r:embed="rId9"/>
          <a:stretch>
            <a:fillRect/>
          </a:stretch>
        </p:blipFill>
        <p:spPr>
          <a:xfrm>
            <a:off x="7846809" y="3907506"/>
            <a:ext cx="928067" cy="928067"/>
          </a:xfrm>
          <a:prstGeom prst="rect">
            <a:avLst/>
          </a:prstGeom>
        </p:spPr>
      </p:pic>
      <p:pic>
        <p:nvPicPr>
          <p:cNvPr id="33" name="Image 7" descr="preencoded.png">
            <a:extLst>
              <a:ext uri="{FF2B5EF4-FFF2-40B4-BE49-F238E27FC236}">
                <a16:creationId xmlns:a16="http://schemas.microsoft.com/office/drawing/2014/main" id="{F24A5E0E-ED2A-C4B8-5C6B-6BB37CFBEAB6}"/>
              </a:ext>
            </a:extLst>
          </p:cNvPr>
          <p:cNvPicPr>
            <a:picLocks noChangeAspect="1"/>
          </p:cNvPicPr>
          <p:nvPr/>
        </p:nvPicPr>
        <p:blipFill>
          <a:blip r:embed="rId10"/>
          <a:stretch>
            <a:fillRect/>
          </a:stretch>
        </p:blipFill>
        <p:spPr>
          <a:xfrm>
            <a:off x="8032423" y="4148804"/>
            <a:ext cx="556840" cy="445472"/>
          </a:xfrm>
          <a:prstGeom prst="rect">
            <a:avLst/>
          </a:prstGeom>
        </p:spPr>
      </p:pic>
      <p:pic>
        <p:nvPicPr>
          <p:cNvPr id="34" name="Image 9" descr="preencoded.png">
            <a:extLst>
              <a:ext uri="{FF2B5EF4-FFF2-40B4-BE49-F238E27FC236}">
                <a16:creationId xmlns:a16="http://schemas.microsoft.com/office/drawing/2014/main" id="{A00A8A11-C5F9-67BE-57E3-A8965A7BF849}"/>
              </a:ext>
            </a:extLst>
          </p:cNvPr>
          <p:cNvPicPr>
            <a:picLocks noChangeAspect="1"/>
          </p:cNvPicPr>
          <p:nvPr/>
        </p:nvPicPr>
        <p:blipFill>
          <a:blip r:embed="rId11"/>
          <a:stretch>
            <a:fillRect/>
          </a:stretch>
        </p:blipFill>
        <p:spPr>
          <a:xfrm>
            <a:off x="9968748" y="3907506"/>
            <a:ext cx="928067" cy="928067"/>
          </a:xfrm>
          <a:prstGeom prst="rect">
            <a:avLst/>
          </a:prstGeom>
        </p:spPr>
      </p:pic>
      <p:pic>
        <p:nvPicPr>
          <p:cNvPr id="35" name="Image 10" descr="preencoded.png">
            <a:extLst>
              <a:ext uri="{FF2B5EF4-FFF2-40B4-BE49-F238E27FC236}">
                <a16:creationId xmlns:a16="http://schemas.microsoft.com/office/drawing/2014/main" id="{24740608-EF6C-88F3-6EFB-D752B1DE9470}"/>
              </a:ext>
            </a:extLst>
          </p:cNvPr>
          <p:cNvPicPr>
            <a:picLocks noChangeAspect="1"/>
          </p:cNvPicPr>
          <p:nvPr/>
        </p:nvPicPr>
        <p:blipFill>
          <a:blip r:embed="rId12"/>
          <a:stretch>
            <a:fillRect/>
          </a:stretch>
        </p:blipFill>
        <p:spPr>
          <a:xfrm>
            <a:off x="10265730" y="4185926"/>
            <a:ext cx="334104" cy="371227"/>
          </a:xfrm>
          <a:prstGeom prst="rect">
            <a:avLst/>
          </a:prstGeom>
        </p:spPr>
      </p:pic>
      <p:sp>
        <p:nvSpPr>
          <p:cNvPr id="36" name="Text 2">
            <a:extLst>
              <a:ext uri="{FF2B5EF4-FFF2-40B4-BE49-F238E27FC236}">
                <a16:creationId xmlns:a16="http://schemas.microsoft.com/office/drawing/2014/main" id="{CC4CB82A-765C-05FC-4020-3D2E8E485B5A}"/>
              </a:ext>
            </a:extLst>
          </p:cNvPr>
          <p:cNvSpPr/>
          <p:nvPr/>
        </p:nvSpPr>
        <p:spPr>
          <a:xfrm>
            <a:off x="5843692" y="4946941"/>
            <a:ext cx="702315"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User</a:t>
            </a:r>
            <a:endParaRPr lang="en-US" sz="1169" dirty="0"/>
          </a:p>
        </p:txBody>
      </p:sp>
      <p:sp>
        <p:nvSpPr>
          <p:cNvPr id="37" name="Text 3">
            <a:extLst>
              <a:ext uri="{FF2B5EF4-FFF2-40B4-BE49-F238E27FC236}">
                <a16:creationId xmlns:a16="http://schemas.microsoft.com/office/drawing/2014/main" id="{AD6E9CEF-054E-6D1D-8B1C-780FBBAF91CC}"/>
              </a:ext>
            </a:extLst>
          </p:cNvPr>
          <p:cNvSpPr/>
          <p:nvPr/>
        </p:nvSpPr>
        <p:spPr>
          <a:xfrm>
            <a:off x="8056277" y="4946941"/>
            <a:ext cx="508987"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Cloud</a:t>
            </a:r>
            <a:endParaRPr lang="en-US" sz="1169" dirty="0"/>
          </a:p>
        </p:txBody>
      </p:sp>
      <p:sp>
        <p:nvSpPr>
          <p:cNvPr id="38" name="Text 4">
            <a:extLst>
              <a:ext uri="{FF2B5EF4-FFF2-40B4-BE49-F238E27FC236}">
                <a16:creationId xmlns:a16="http://schemas.microsoft.com/office/drawing/2014/main" id="{A6467064-3239-0602-D827-0B15EBCE90EB}"/>
              </a:ext>
            </a:extLst>
          </p:cNvPr>
          <p:cNvSpPr/>
          <p:nvPr/>
        </p:nvSpPr>
        <p:spPr>
          <a:xfrm>
            <a:off x="9868793" y="4946941"/>
            <a:ext cx="1128124"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IT Resources</a:t>
            </a:r>
            <a:endParaRPr lang="en-US" sz="1169" dirty="0"/>
          </a:p>
        </p:txBody>
      </p:sp>
      <p:cxnSp>
        <p:nvCxnSpPr>
          <p:cNvPr id="40" name="Straight Arrow Connector 39">
            <a:extLst>
              <a:ext uri="{FF2B5EF4-FFF2-40B4-BE49-F238E27FC236}">
                <a16:creationId xmlns:a16="http://schemas.microsoft.com/office/drawing/2014/main" id="{FE62BD7E-84AA-6BFC-E9AA-50E69AFB064E}"/>
              </a:ext>
            </a:extLst>
          </p:cNvPr>
          <p:cNvCxnSpPr>
            <a:stCxn id="30" idx="3"/>
            <a:endCxn id="32" idx="1"/>
          </p:cNvCxnSpPr>
          <p:nvPr/>
        </p:nvCxnSpPr>
        <p:spPr>
          <a:xfrm>
            <a:off x="6658883" y="4371540"/>
            <a:ext cx="1187926"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266853-6004-6CF5-5EBE-13E4394FC159}"/>
              </a:ext>
            </a:extLst>
          </p:cNvPr>
          <p:cNvCxnSpPr>
            <a:stCxn id="32" idx="3"/>
            <a:endCxn id="34" idx="1"/>
          </p:cNvCxnSpPr>
          <p:nvPr/>
        </p:nvCxnSpPr>
        <p:spPr>
          <a:xfrm>
            <a:off x="8774876" y="4371540"/>
            <a:ext cx="1193872"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972484"/>
            <a:ext cx="5271423" cy="2561466"/>
          </a:xfrm>
          <a:prstGeom prst="rect">
            <a:avLst/>
          </a:prstGeom>
        </p:spPr>
      </p:pic>
      <p:pic>
        <p:nvPicPr>
          <p:cNvPr id="5" name="Image 3" descr="preencoded.png"/>
          <p:cNvPicPr>
            <a:picLocks noChangeAspect="1"/>
          </p:cNvPicPr>
          <p:nvPr/>
        </p:nvPicPr>
        <p:blipFill>
          <a:blip r:embed="rId6"/>
          <a:stretch>
            <a:fillRect/>
          </a:stretch>
        </p:blipFill>
        <p:spPr>
          <a:xfrm>
            <a:off x="593963" y="2937674"/>
            <a:ext cx="148491" cy="148491"/>
          </a:xfrm>
          <a:prstGeom prst="rect">
            <a:avLst/>
          </a:prstGeom>
        </p:spPr>
      </p:pic>
      <p:pic>
        <p:nvPicPr>
          <p:cNvPr id="6" name="Image 4" descr="preencoded.png"/>
          <p:cNvPicPr>
            <a:picLocks noChangeAspect="1"/>
          </p:cNvPicPr>
          <p:nvPr/>
        </p:nvPicPr>
        <p:blipFill>
          <a:blip r:embed="rId6"/>
          <a:stretch>
            <a:fillRect/>
          </a:stretch>
        </p:blipFill>
        <p:spPr>
          <a:xfrm>
            <a:off x="593963" y="3234655"/>
            <a:ext cx="148491" cy="148491"/>
          </a:xfrm>
          <a:prstGeom prst="rect">
            <a:avLst/>
          </a:prstGeom>
        </p:spPr>
      </p:pic>
      <p:pic>
        <p:nvPicPr>
          <p:cNvPr id="7" name="Image 5" descr="preencoded.png"/>
          <p:cNvPicPr>
            <a:picLocks noChangeAspect="1"/>
          </p:cNvPicPr>
          <p:nvPr/>
        </p:nvPicPr>
        <p:blipFill>
          <a:blip r:embed="rId6"/>
          <a:stretch>
            <a:fillRect/>
          </a:stretch>
        </p:blipFill>
        <p:spPr>
          <a:xfrm>
            <a:off x="593963" y="3568760"/>
            <a:ext cx="148491" cy="148491"/>
          </a:xfrm>
          <a:prstGeom prst="rect">
            <a:avLst/>
          </a:prstGeom>
        </p:spPr>
      </p:pic>
      <p:pic>
        <p:nvPicPr>
          <p:cNvPr id="8" name="Image 6" descr="preencoded.png"/>
          <p:cNvPicPr>
            <a:picLocks noChangeAspect="1"/>
          </p:cNvPicPr>
          <p:nvPr/>
        </p:nvPicPr>
        <p:blipFill>
          <a:blip r:embed="rId6"/>
          <a:stretch>
            <a:fillRect/>
          </a:stretch>
        </p:blipFill>
        <p:spPr>
          <a:xfrm>
            <a:off x="593963" y="3914001"/>
            <a:ext cx="148491" cy="148491"/>
          </a:xfrm>
          <a:prstGeom prst="rect">
            <a:avLst/>
          </a:prstGeom>
        </p:spPr>
      </p:pic>
      <p:pic>
        <p:nvPicPr>
          <p:cNvPr id="9" name="Image 7" descr="preencoded.png"/>
          <p:cNvPicPr>
            <a:picLocks noChangeAspect="1"/>
          </p:cNvPicPr>
          <p:nvPr/>
        </p:nvPicPr>
        <p:blipFill>
          <a:blip r:embed="rId7"/>
          <a:stretch>
            <a:fillRect/>
          </a:stretch>
        </p:blipFill>
        <p:spPr>
          <a:xfrm>
            <a:off x="5939631" y="1786870"/>
            <a:ext cx="2672834" cy="1651960"/>
          </a:xfrm>
          <a:prstGeom prst="rect">
            <a:avLst/>
          </a:prstGeom>
        </p:spPr>
      </p:pic>
      <p:pic>
        <p:nvPicPr>
          <p:cNvPr id="10" name="Image 8" descr="preencoded.png"/>
          <p:cNvPicPr>
            <a:picLocks noChangeAspect="1"/>
          </p:cNvPicPr>
          <p:nvPr/>
        </p:nvPicPr>
        <p:blipFill>
          <a:blip r:embed="rId8"/>
          <a:stretch>
            <a:fillRect/>
          </a:stretch>
        </p:blipFill>
        <p:spPr>
          <a:xfrm>
            <a:off x="7053312" y="1972484"/>
            <a:ext cx="445472" cy="445472"/>
          </a:xfrm>
          <a:prstGeom prst="rect">
            <a:avLst/>
          </a:prstGeom>
        </p:spPr>
      </p:pic>
      <p:pic>
        <p:nvPicPr>
          <p:cNvPr id="11" name="Image 9" descr="preencoded.png"/>
          <p:cNvPicPr>
            <a:picLocks noChangeAspect="1"/>
          </p:cNvPicPr>
          <p:nvPr/>
        </p:nvPicPr>
        <p:blipFill>
          <a:blip r:embed="rId7"/>
          <a:stretch>
            <a:fillRect/>
          </a:stretch>
        </p:blipFill>
        <p:spPr>
          <a:xfrm>
            <a:off x="8835201" y="1786870"/>
            <a:ext cx="2672834" cy="1651960"/>
          </a:xfrm>
          <a:prstGeom prst="rect">
            <a:avLst/>
          </a:prstGeom>
        </p:spPr>
      </p:pic>
      <p:pic>
        <p:nvPicPr>
          <p:cNvPr id="12" name="Image 10" descr="preencoded.png"/>
          <p:cNvPicPr>
            <a:picLocks noChangeAspect="1"/>
          </p:cNvPicPr>
          <p:nvPr/>
        </p:nvPicPr>
        <p:blipFill>
          <a:blip r:embed="rId9"/>
          <a:stretch>
            <a:fillRect/>
          </a:stretch>
        </p:blipFill>
        <p:spPr>
          <a:xfrm>
            <a:off x="9948882" y="1972484"/>
            <a:ext cx="445472" cy="445472"/>
          </a:xfrm>
          <a:prstGeom prst="rect">
            <a:avLst/>
          </a:prstGeom>
        </p:spPr>
      </p:pic>
      <p:pic>
        <p:nvPicPr>
          <p:cNvPr id="13" name="Image 11" descr="preencoded.png"/>
          <p:cNvPicPr>
            <a:picLocks noChangeAspect="1"/>
          </p:cNvPicPr>
          <p:nvPr/>
        </p:nvPicPr>
        <p:blipFill>
          <a:blip r:embed="rId7"/>
          <a:stretch>
            <a:fillRect/>
          </a:stretch>
        </p:blipFill>
        <p:spPr>
          <a:xfrm>
            <a:off x="5939631" y="3661566"/>
            <a:ext cx="2672834" cy="1651960"/>
          </a:xfrm>
          <a:prstGeom prst="rect">
            <a:avLst/>
          </a:prstGeom>
        </p:spPr>
      </p:pic>
      <p:pic>
        <p:nvPicPr>
          <p:cNvPr id="14" name="Image 12" descr="preencoded.png"/>
          <p:cNvPicPr>
            <a:picLocks noChangeAspect="1"/>
          </p:cNvPicPr>
          <p:nvPr/>
        </p:nvPicPr>
        <p:blipFill>
          <a:blip r:embed="rId10"/>
          <a:stretch>
            <a:fillRect/>
          </a:stretch>
        </p:blipFill>
        <p:spPr>
          <a:xfrm>
            <a:off x="6997628" y="3847180"/>
            <a:ext cx="556840" cy="445472"/>
          </a:xfrm>
          <a:prstGeom prst="rect">
            <a:avLst/>
          </a:prstGeom>
        </p:spPr>
      </p:pic>
      <p:pic>
        <p:nvPicPr>
          <p:cNvPr id="15" name="Image 13" descr="preencoded.png"/>
          <p:cNvPicPr>
            <a:picLocks noChangeAspect="1"/>
          </p:cNvPicPr>
          <p:nvPr/>
        </p:nvPicPr>
        <p:blipFill>
          <a:blip r:embed="rId7"/>
          <a:stretch>
            <a:fillRect/>
          </a:stretch>
        </p:blipFill>
        <p:spPr>
          <a:xfrm>
            <a:off x="8835201" y="3661566"/>
            <a:ext cx="2672834" cy="1651960"/>
          </a:xfrm>
          <a:prstGeom prst="rect">
            <a:avLst/>
          </a:prstGeom>
        </p:spPr>
      </p:pic>
      <p:pic>
        <p:nvPicPr>
          <p:cNvPr id="16" name="Image 14" descr="preencoded.png"/>
          <p:cNvPicPr>
            <a:picLocks noChangeAspect="1"/>
          </p:cNvPicPr>
          <p:nvPr/>
        </p:nvPicPr>
        <p:blipFill>
          <a:blip r:embed="rId11"/>
          <a:stretch>
            <a:fillRect/>
          </a:stretch>
        </p:blipFill>
        <p:spPr>
          <a:xfrm>
            <a:off x="10004566" y="3847180"/>
            <a:ext cx="334104" cy="445472"/>
          </a:xfrm>
          <a:prstGeom prst="rect">
            <a:avLst/>
          </a:prstGeom>
        </p:spPr>
      </p:pic>
      <p:sp>
        <p:nvSpPr>
          <p:cNvPr id="17"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ui-sans-serif" pitchFamily="34" charset="0"/>
                <a:ea typeface="ui-sans-serif" pitchFamily="34" charset="-122"/>
                <a:cs typeface="ui-sans-serif" pitchFamily="34" charset="-120"/>
              </a:rPr>
              <a:t>On-Premises IT Resources</a:t>
            </a:r>
            <a:endParaRPr lang="en-US" sz="2631" dirty="0"/>
          </a:p>
        </p:txBody>
      </p:sp>
      <p:sp>
        <p:nvSpPr>
          <p:cNvPr id="18" name="Text 1"/>
          <p:cNvSpPr/>
          <p:nvPr/>
        </p:nvSpPr>
        <p:spPr>
          <a:xfrm>
            <a:off x="371227" y="1230030"/>
            <a:ext cx="5271423"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Traditional infrastructure where organizations own and manage all components within their facilities.</a:t>
            </a:r>
            <a:endParaRPr lang="en-US" sz="1461" dirty="0"/>
          </a:p>
        </p:txBody>
      </p:sp>
      <p:sp>
        <p:nvSpPr>
          <p:cNvPr id="19" name="Text 2"/>
          <p:cNvSpPr/>
          <p:nvPr/>
        </p:nvSpPr>
        <p:spPr>
          <a:xfrm>
            <a:off x="593963" y="2195220"/>
            <a:ext cx="5791140" cy="296982"/>
          </a:xfrm>
          <a:prstGeom prst="rect">
            <a:avLst/>
          </a:prstGeom>
          <a:noFill/>
          <a:ln/>
        </p:spPr>
        <p:txBody>
          <a:bodyPr vert="horz" wrap="square" lIns="0" tIns="0" rIns="0" bIns="0" rtlCol="0" anchor="t"/>
          <a:lstStyle/>
          <a:p>
            <a:pPr>
              <a:lnSpc>
                <a:spcPts val="2338"/>
              </a:lnSpc>
            </a:pPr>
            <a:r>
              <a:rPr lang="en-US" sz="1754" b="1" dirty="0">
                <a:solidFill>
                  <a:srgbClr val="0D9488"/>
                </a:solidFill>
                <a:latin typeface="ui-sans-serif" pitchFamily="34" charset="0"/>
                <a:ea typeface="ui-sans-serif" pitchFamily="34" charset="-122"/>
                <a:cs typeface="ui-sans-serif" pitchFamily="34" charset="-120"/>
              </a:rPr>
              <a:t>Key Characteristics:</a:t>
            </a:r>
            <a:endParaRPr lang="en-US" sz="1754" dirty="0"/>
          </a:p>
        </p:txBody>
      </p:sp>
      <p:sp>
        <p:nvSpPr>
          <p:cNvPr id="20" name="Text 3"/>
          <p:cNvSpPr/>
          <p:nvPr/>
        </p:nvSpPr>
        <p:spPr>
          <a:xfrm>
            <a:off x="848601" y="2881990"/>
            <a:ext cx="456609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Physical servers, storage, and networking equipment located on-site</a:t>
            </a:r>
            <a:endParaRPr lang="en-US" sz="1169" dirty="0"/>
          </a:p>
        </p:txBody>
      </p:sp>
      <p:sp>
        <p:nvSpPr>
          <p:cNvPr id="21" name="Text 4"/>
          <p:cNvSpPr/>
          <p:nvPr/>
        </p:nvSpPr>
        <p:spPr>
          <a:xfrm>
            <a:off x="853822" y="3197533"/>
            <a:ext cx="468233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Complete control over all infrastructure components</a:t>
            </a:r>
            <a:endParaRPr lang="en-US" sz="1169" dirty="0"/>
          </a:p>
        </p:txBody>
      </p:sp>
      <p:sp>
        <p:nvSpPr>
          <p:cNvPr id="22" name="Text 5"/>
          <p:cNvSpPr/>
          <p:nvPr/>
        </p:nvSpPr>
        <p:spPr>
          <a:xfrm>
            <a:off x="853822" y="3531637"/>
            <a:ext cx="4566092"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Requires dedicated data center space with power and cooling</a:t>
            </a:r>
            <a:endParaRPr lang="en-US" sz="1169" dirty="0"/>
          </a:p>
        </p:txBody>
      </p:sp>
      <p:sp>
        <p:nvSpPr>
          <p:cNvPr id="23" name="Text 6"/>
          <p:cNvSpPr/>
          <p:nvPr/>
        </p:nvSpPr>
        <p:spPr>
          <a:xfrm>
            <a:off x="848601" y="3865741"/>
            <a:ext cx="4242428"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Full responsibility for maintenance and updates</a:t>
            </a:r>
            <a:endParaRPr lang="en-US" sz="1169" dirty="0"/>
          </a:p>
        </p:txBody>
      </p:sp>
      <p:sp>
        <p:nvSpPr>
          <p:cNvPr id="24" name="Text 7"/>
          <p:cNvSpPr/>
          <p:nvPr/>
        </p:nvSpPr>
        <p:spPr>
          <a:xfrm>
            <a:off x="5895084" y="2547886"/>
            <a:ext cx="2761929"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Physical Servers</a:t>
            </a:r>
            <a:endParaRPr lang="en-US" sz="1461" dirty="0"/>
          </a:p>
        </p:txBody>
      </p:sp>
      <p:sp>
        <p:nvSpPr>
          <p:cNvPr id="25" name="Text 8"/>
          <p:cNvSpPr/>
          <p:nvPr/>
        </p:nvSpPr>
        <p:spPr>
          <a:xfrm>
            <a:off x="6125245" y="2881990"/>
            <a:ext cx="2301607"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Dedicated processors for running applications</a:t>
            </a:r>
            <a:endParaRPr lang="en-US" sz="1023" dirty="0"/>
          </a:p>
        </p:txBody>
      </p:sp>
      <p:sp>
        <p:nvSpPr>
          <p:cNvPr id="26" name="Text 9"/>
          <p:cNvSpPr/>
          <p:nvPr/>
        </p:nvSpPr>
        <p:spPr>
          <a:xfrm>
            <a:off x="8790654" y="2547886"/>
            <a:ext cx="2761929"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Storage Devices</a:t>
            </a:r>
            <a:endParaRPr lang="en-US" sz="1461" dirty="0"/>
          </a:p>
        </p:txBody>
      </p:sp>
      <p:sp>
        <p:nvSpPr>
          <p:cNvPr id="27" name="Text 10"/>
          <p:cNvSpPr/>
          <p:nvPr/>
        </p:nvSpPr>
        <p:spPr>
          <a:xfrm>
            <a:off x="9020815" y="2881990"/>
            <a:ext cx="2301607"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HDD, SSD, SAN, NAS for data persistence</a:t>
            </a:r>
            <a:endParaRPr lang="en-US" sz="1023" dirty="0"/>
          </a:p>
        </p:txBody>
      </p:sp>
      <p:sp>
        <p:nvSpPr>
          <p:cNvPr id="28" name="Text 11"/>
          <p:cNvSpPr/>
          <p:nvPr/>
        </p:nvSpPr>
        <p:spPr>
          <a:xfrm>
            <a:off x="5895084" y="4422582"/>
            <a:ext cx="2761929"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Networking Gear</a:t>
            </a:r>
            <a:endParaRPr lang="en-US" sz="1461" dirty="0"/>
          </a:p>
        </p:txBody>
      </p:sp>
      <p:sp>
        <p:nvSpPr>
          <p:cNvPr id="29" name="Text 12"/>
          <p:cNvSpPr/>
          <p:nvPr/>
        </p:nvSpPr>
        <p:spPr>
          <a:xfrm>
            <a:off x="6125245" y="4756686"/>
            <a:ext cx="2301607"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Routers, switches, firewalls for connectivity</a:t>
            </a:r>
            <a:endParaRPr lang="en-US" sz="1023" dirty="0"/>
          </a:p>
        </p:txBody>
      </p:sp>
      <p:sp>
        <p:nvSpPr>
          <p:cNvPr id="30" name="Text 13"/>
          <p:cNvSpPr/>
          <p:nvPr/>
        </p:nvSpPr>
        <p:spPr>
          <a:xfrm>
            <a:off x="8790654" y="4422582"/>
            <a:ext cx="2761929" cy="259859"/>
          </a:xfrm>
          <a:prstGeom prst="rect">
            <a:avLst/>
          </a:prstGeom>
          <a:noFill/>
          <a:ln/>
        </p:spPr>
        <p:txBody>
          <a:bodyPr vert="horz" wrap="square" lIns="0" tIns="0" rIns="0" bIns="0" rtlCol="0" anchor="t"/>
          <a:lstStyle/>
          <a:p>
            <a:pPr algn="ctr">
              <a:lnSpc>
                <a:spcPts val="2046"/>
              </a:lnSpc>
            </a:pPr>
            <a:r>
              <a:rPr lang="en-US" sz="1461" b="1" dirty="0">
                <a:solidFill>
                  <a:srgbClr val="000000"/>
                </a:solidFill>
                <a:latin typeface="ui-sans-serif" pitchFamily="34" charset="0"/>
                <a:ea typeface="ui-sans-serif" pitchFamily="34" charset="-122"/>
                <a:cs typeface="ui-sans-serif" pitchFamily="34" charset="-120"/>
              </a:rPr>
              <a:t>Data Centers</a:t>
            </a:r>
            <a:endParaRPr lang="en-US" sz="1461" dirty="0"/>
          </a:p>
        </p:txBody>
      </p:sp>
      <p:sp>
        <p:nvSpPr>
          <p:cNvPr id="31" name="Text 14"/>
          <p:cNvSpPr/>
          <p:nvPr/>
        </p:nvSpPr>
        <p:spPr>
          <a:xfrm>
            <a:off x="9020815" y="4756686"/>
            <a:ext cx="2301607"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Physical facilities with power and cooling</a:t>
            </a:r>
            <a:endParaRPr lang="en-US" sz="1023" dirty="0"/>
          </a:p>
        </p:txBody>
      </p:sp>
      <p:sp>
        <p:nvSpPr>
          <p:cNvPr id="32" name="Text 15"/>
          <p:cNvSpPr/>
          <p:nvPr/>
        </p:nvSpPr>
        <p:spPr>
          <a:xfrm>
            <a:off x="371227" y="6167349"/>
            <a:ext cx="6055291" cy="222736"/>
          </a:xfrm>
          <a:prstGeom prst="rect">
            <a:avLst/>
          </a:prstGeom>
          <a:noFill/>
          <a:ln/>
        </p:spPr>
        <p:txBody>
          <a:bodyPr vert="horz" wrap="square" lIns="0" tIns="0" rIns="0" bIns="0" rtlCol="0" anchor="t"/>
          <a:lstStyle/>
          <a:p>
            <a:pPr>
              <a:lnSpc>
                <a:spcPts val="1754"/>
              </a:lnSpc>
            </a:pPr>
            <a:r>
              <a:rPr lang="en-US" sz="1169" dirty="0">
                <a:solidFill>
                  <a:srgbClr val="6B7280"/>
                </a:solidFill>
                <a:latin typeface="ui-sans-serif" pitchFamily="34" charset="0"/>
                <a:ea typeface="ui-sans-serif" pitchFamily="34" charset="-122"/>
                <a:cs typeface="ui-sans-serif" pitchFamily="34" charset="-120"/>
              </a:rPr>
              <a:t>Organizations bear full responsibility for all aspects of management</a:t>
            </a:r>
            <a:endParaRPr lang="en-US" sz="1169"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2158097"/>
            <a:ext cx="5271423" cy="2115994"/>
          </a:xfrm>
          <a:prstGeom prst="rect">
            <a:avLst/>
          </a:prstGeom>
        </p:spPr>
      </p:pic>
      <p:pic>
        <p:nvPicPr>
          <p:cNvPr id="5" name="Image 3" descr="preencoded.png"/>
          <p:cNvPicPr>
            <a:picLocks noChangeAspect="1"/>
          </p:cNvPicPr>
          <p:nvPr/>
        </p:nvPicPr>
        <p:blipFill>
          <a:blip r:embed="rId6"/>
          <a:stretch>
            <a:fillRect/>
          </a:stretch>
        </p:blipFill>
        <p:spPr>
          <a:xfrm>
            <a:off x="593963" y="2863428"/>
            <a:ext cx="148491" cy="148491"/>
          </a:xfrm>
          <a:prstGeom prst="rect">
            <a:avLst/>
          </a:prstGeom>
        </p:spPr>
      </p:pic>
      <p:pic>
        <p:nvPicPr>
          <p:cNvPr id="6" name="Image 4" descr="preencoded.png"/>
          <p:cNvPicPr>
            <a:picLocks noChangeAspect="1"/>
          </p:cNvPicPr>
          <p:nvPr/>
        </p:nvPicPr>
        <p:blipFill>
          <a:blip r:embed="rId6"/>
          <a:stretch>
            <a:fillRect/>
          </a:stretch>
        </p:blipFill>
        <p:spPr>
          <a:xfrm>
            <a:off x="593963" y="3197533"/>
            <a:ext cx="148491" cy="148491"/>
          </a:xfrm>
          <a:prstGeom prst="rect">
            <a:avLst/>
          </a:prstGeom>
        </p:spPr>
      </p:pic>
      <p:pic>
        <p:nvPicPr>
          <p:cNvPr id="7" name="Image 5" descr="preencoded.png"/>
          <p:cNvPicPr>
            <a:picLocks noChangeAspect="1"/>
          </p:cNvPicPr>
          <p:nvPr/>
        </p:nvPicPr>
        <p:blipFill>
          <a:blip r:embed="rId6"/>
          <a:stretch>
            <a:fillRect/>
          </a:stretch>
        </p:blipFill>
        <p:spPr>
          <a:xfrm>
            <a:off x="593963" y="3531637"/>
            <a:ext cx="148491" cy="148491"/>
          </a:xfrm>
          <a:prstGeom prst="rect">
            <a:avLst/>
          </a:prstGeom>
        </p:spPr>
      </p:pic>
      <p:pic>
        <p:nvPicPr>
          <p:cNvPr id="8" name="Image 6" descr="preencoded.png"/>
          <p:cNvPicPr>
            <a:picLocks noChangeAspect="1"/>
          </p:cNvPicPr>
          <p:nvPr/>
        </p:nvPicPr>
        <p:blipFill>
          <a:blip r:embed="rId6"/>
          <a:stretch>
            <a:fillRect/>
          </a:stretch>
        </p:blipFill>
        <p:spPr>
          <a:xfrm>
            <a:off x="593963" y="3865741"/>
            <a:ext cx="148491" cy="148491"/>
          </a:xfrm>
          <a:prstGeom prst="rect">
            <a:avLst/>
          </a:prstGeom>
        </p:spPr>
      </p:pic>
      <p:pic>
        <p:nvPicPr>
          <p:cNvPr id="9" name="Image 7" descr="preencoded.png"/>
          <p:cNvPicPr>
            <a:picLocks noChangeAspect="1"/>
          </p:cNvPicPr>
          <p:nvPr/>
        </p:nvPicPr>
        <p:blipFill>
          <a:blip r:embed="rId7"/>
          <a:stretch>
            <a:fillRect/>
          </a:stretch>
        </p:blipFill>
        <p:spPr>
          <a:xfrm>
            <a:off x="371227" y="4496827"/>
            <a:ext cx="5271423" cy="965190"/>
          </a:xfrm>
          <a:prstGeom prst="rect">
            <a:avLst/>
          </a:prstGeom>
        </p:spPr>
      </p:pic>
      <p:pic>
        <p:nvPicPr>
          <p:cNvPr id="10" name="Image 8" descr="preencoded.png"/>
          <p:cNvPicPr>
            <a:picLocks noChangeAspect="1"/>
          </p:cNvPicPr>
          <p:nvPr/>
        </p:nvPicPr>
        <p:blipFill>
          <a:blip r:embed="rId8"/>
          <a:stretch>
            <a:fillRect/>
          </a:stretch>
        </p:blipFill>
        <p:spPr>
          <a:xfrm>
            <a:off x="519717" y="4673160"/>
            <a:ext cx="148491" cy="148491"/>
          </a:xfrm>
          <a:prstGeom prst="rect">
            <a:avLst/>
          </a:prstGeom>
        </p:spPr>
      </p:pic>
      <p:pic>
        <p:nvPicPr>
          <p:cNvPr id="11" name="Image 9" descr="preencoded.png"/>
          <p:cNvPicPr>
            <a:picLocks noChangeAspect="1"/>
          </p:cNvPicPr>
          <p:nvPr/>
        </p:nvPicPr>
        <p:blipFill>
          <a:blip r:embed="rId9"/>
          <a:stretch>
            <a:fillRect/>
          </a:stretch>
        </p:blipFill>
        <p:spPr>
          <a:xfrm>
            <a:off x="7795766" y="2510763"/>
            <a:ext cx="1113681" cy="918787"/>
          </a:xfrm>
          <a:prstGeom prst="rect">
            <a:avLst/>
          </a:prstGeom>
        </p:spPr>
      </p:pic>
      <p:pic>
        <p:nvPicPr>
          <p:cNvPr id="12" name="Image 10" descr="preencoded.png"/>
          <p:cNvPicPr>
            <a:picLocks noChangeAspect="1"/>
          </p:cNvPicPr>
          <p:nvPr/>
        </p:nvPicPr>
        <p:blipFill>
          <a:blip r:embed="rId10"/>
          <a:stretch>
            <a:fillRect/>
          </a:stretch>
        </p:blipFill>
        <p:spPr>
          <a:xfrm>
            <a:off x="8538220" y="1963204"/>
            <a:ext cx="890945" cy="918787"/>
          </a:xfrm>
          <a:prstGeom prst="rect">
            <a:avLst/>
          </a:prstGeom>
        </p:spPr>
      </p:pic>
      <p:pic>
        <p:nvPicPr>
          <p:cNvPr id="13" name="Image 11" descr="preencoded.png"/>
          <p:cNvPicPr>
            <a:picLocks noChangeAspect="1"/>
          </p:cNvPicPr>
          <p:nvPr/>
        </p:nvPicPr>
        <p:blipFill>
          <a:blip r:embed="rId11"/>
          <a:stretch>
            <a:fillRect/>
          </a:stretch>
        </p:blipFill>
        <p:spPr>
          <a:xfrm>
            <a:off x="5939631" y="2993358"/>
            <a:ext cx="1757092" cy="1410662"/>
          </a:xfrm>
          <a:prstGeom prst="rect">
            <a:avLst/>
          </a:prstGeom>
        </p:spPr>
      </p:pic>
      <p:pic>
        <p:nvPicPr>
          <p:cNvPr id="14" name="Image 12" descr="preencoded.png"/>
          <p:cNvPicPr>
            <a:picLocks noChangeAspect="1"/>
          </p:cNvPicPr>
          <p:nvPr/>
        </p:nvPicPr>
        <p:blipFill>
          <a:blip r:embed="rId12"/>
          <a:stretch>
            <a:fillRect/>
          </a:stretch>
        </p:blipFill>
        <p:spPr>
          <a:xfrm>
            <a:off x="6651053" y="3141849"/>
            <a:ext cx="334104" cy="334104"/>
          </a:xfrm>
          <a:prstGeom prst="rect">
            <a:avLst/>
          </a:prstGeom>
        </p:spPr>
      </p:pic>
      <p:pic>
        <p:nvPicPr>
          <p:cNvPr id="15" name="Image 13" descr="preencoded.png"/>
          <p:cNvPicPr>
            <a:picLocks noChangeAspect="1"/>
          </p:cNvPicPr>
          <p:nvPr/>
        </p:nvPicPr>
        <p:blipFill>
          <a:blip r:embed="rId13"/>
          <a:stretch>
            <a:fillRect/>
          </a:stretch>
        </p:blipFill>
        <p:spPr>
          <a:xfrm>
            <a:off x="7845214" y="2993358"/>
            <a:ext cx="1757092" cy="1410662"/>
          </a:xfrm>
          <a:prstGeom prst="rect">
            <a:avLst/>
          </a:prstGeom>
        </p:spPr>
      </p:pic>
      <p:pic>
        <p:nvPicPr>
          <p:cNvPr id="16" name="Image 14" descr="preencoded.png"/>
          <p:cNvPicPr>
            <a:picLocks noChangeAspect="1"/>
          </p:cNvPicPr>
          <p:nvPr/>
        </p:nvPicPr>
        <p:blipFill>
          <a:blip r:embed="rId14"/>
          <a:stretch>
            <a:fillRect/>
          </a:stretch>
        </p:blipFill>
        <p:spPr>
          <a:xfrm>
            <a:off x="8514874" y="3141849"/>
            <a:ext cx="417630" cy="334104"/>
          </a:xfrm>
          <a:prstGeom prst="rect">
            <a:avLst/>
          </a:prstGeom>
        </p:spPr>
      </p:pic>
      <p:pic>
        <p:nvPicPr>
          <p:cNvPr id="17" name="Image 15" descr="preencoded.png"/>
          <p:cNvPicPr>
            <a:picLocks noChangeAspect="1"/>
          </p:cNvPicPr>
          <p:nvPr/>
        </p:nvPicPr>
        <p:blipFill>
          <a:blip r:embed="rId15"/>
          <a:stretch>
            <a:fillRect/>
          </a:stretch>
        </p:blipFill>
        <p:spPr>
          <a:xfrm>
            <a:off x="9750798" y="2993358"/>
            <a:ext cx="1757092" cy="1410662"/>
          </a:xfrm>
          <a:prstGeom prst="rect">
            <a:avLst/>
          </a:prstGeom>
        </p:spPr>
      </p:pic>
      <p:pic>
        <p:nvPicPr>
          <p:cNvPr id="18" name="Image 16" descr="preencoded.png"/>
          <p:cNvPicPr>
            <a:picLocks noChangeAspect="1"/>
          </p:cNvPicPr>
          <p:nvPr/>
        </p:nvPicPr>
        <p:blipFill>
          <a:blip r:embed="rId16"/>
          <a:stretch>
            <a:fillRect/>
          </a:stretch>
        </p:blipFill>
        <p:spPr>
          <a:xfrm>
            <a:off x="10439018" y="3141849"/>
            <a:ext cx="380508" cy="334104"/>
          </a:xfrm>
          <a:prstGeom prst="rect">
            <a:avLst/>
          </a:prstGeom>
        </p:spPr>
      </p:pic>
      <p:sp>
        <p:nvSpPr>
          <p:cNvPr id="19"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ui-sans-serif" pitchFamily="34" charset="0"/>
                <a:ea typeface="ui-sans-serif" pitchFamily="34" charset="-122"/>
                <a:cs typeface="ui-sans-serif" pitchFamily="34" charset="-120"/>
              </a:rPr>
              <a:t>Cloud Computing IT Resources</a:t>
            </a:r>
            <a:endParaRPr lang="en-US" sz="2631" dirty="0"/>
          </a:p>
        </p:txBody>
      </p:sp>
      <p:sp>
        <p:nvSpPr>
          <p:cNvPr id="20" name="Text 1"/>
          <p:cNvSpPr/>
          <p:nvPr/>
        </p:nvSpPr>
        <p:spPr>
          <a:xfrm>
            <a:off x="371227" y="1155784"/>
            <a:ext cx="5271423"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On-demand IT resources delivered over the internet as services, where providers own and manage the infrastructure.</a:t>
            </a:r>
            <a:endParaRPr lang="en-US" sz="1461" dirty="0"/>
          </a:p>
        </p:txBody>
      </p:sp>
      <p:sp>
        <p:nvSpPr>
          <p:cNvPr id="21" name="Text 2"/>
          <p:cNvSpPr/>
          <p:nvPr/>
        </p:nvSpPr>
        <p:spPr>
          <a:xfrm>
            <a:off x="593963" y="2380833"/>
            <a:ext cx="4825950" cy="296982"/>
          </a:xfrm>
          <a:prstGeom prst="rect">
            <a:avLst/>
          </a:prstGeom>
          <a:noFill/>
          <a:ln/>
        </p:spPr>
        <p:txBody>
          <a:bodyPr vert="horz" wrap="square" lIns="0" tIns="0" rIns="0" bIns="0" rtlCol="0" anchor="t"/>
          <a:lstStyle/>
          <a:p>
            <a:pPr>
              <a:lnSpc>
                <a:spcPts val="2338"/>
              </a:lnSpc>
            </a:pPr>
            <a:r>
              <a:rPr lang="en-US" sz="1754" b="1" dirty="0">
                <a:solidFill>
                  <a:srgbClr val="0D9488"/>
                </a:solidFill>
                <a:latin typeface="ui-sans-serif" pitchFamily="34" charset="0"/>
                <a:ea typeface="ui-sans-serif" pitchFamily="34" charset="-122"/>
                <a:cs typeface="ui-sans-serif" pitchFamily="34" charset="-120"/>
              </a:rPr>
              <a:t>Key Features:</a:t>
            </a:r>
            <a:endParaRPr lang="en-US" sz="1754" dirty="0"/>
          </a:p>
        </p:txBody>
      </p:sp>
      <p:sp>
        <p:nvSpPr>
          <p:cNvPr id="22" name="Text 3"/>
          <p:cNvSpPr/>
          <p:nvPr/>
        </p:nvSpPr>
        <p:spPr>
          <a:xfrm>
            <a:off x="853822" y="2826306"/>
            <a:ext cx="399115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Pay-as-you-go pricing based on actual usage</a:t>
            </a:r>
            <a:endParaRPr lang="en-US" sz="1169" dirty="0"/>
          </a:p>
        </p:txBody>
      </p:sp>
      <p:sp>
        <p:nvSpPr>
          <p:cNvPr id="23" name="Text 4"/>
          <p:cNvSpPr/>
          <p:nvPr/>
        </p:nvSpPr>
        <p:spPr>
          <a:xfrm>
            <a:off x="853822" y="3160410"/>
            <a:ext cx="420675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Resources accessed remotely over the internet</a:t>
            </a:r>
            <a:endParaRPr lang="en-US" sz="1169" dirty="0"/>
          </a:p>
        </p:txBody>
      </p:sp>
      <p:sp>
        <p:nvSpPr>
          <p:cNvPr id="24" name="Text 5"/>
          <p:cNvSpPr/>
          <p:nvPr/>
        </p:nvSpPr>
        <p:spPr>
          <a:xfrm>
            <a:off x="853822" y="3494514"/>
            <a:ext cx="388361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Providers handle maintenance and updates</a:t>
            </a:r>
            <a:endParaRPr lang="en-US" sz="1169" dirty="0"/>
          </a:p>
        </p:txBody>
      </p:sp>
      <p:sp>
        <p:nvSpPr>
          <p:cNvPr id="25" name="Text 6"/>
          <p:cNvSpPr/>
          <p:nvPr/>
        </p:nvSpPr>
        <p:spPr>
          <a:xfrm>
            <a:off x="853822" y="3828619"/>
            <a:ext cx="37083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Pay only for resources actually consumed</a:t>
            </a:r>
            <a:endParaRPr lang="en-US" sz="1169" dirty="0"/>
          </a:p>
        </p:txBody>
      </p:sp>
      <p:sp>
        <p:nvSpPr>
          <p:cNvPr id="26" name="Text 7"/>
          <p:cNvSpPr/>
          <p:nvPr/>
        </p:nvSpPr>
        <p:spPr>
          <a:xfrm>
            <a:off x="742454" y="4645318"/>
            <a:ext cx="4974441" cy="668209"/>
          </a:xfrm>
          <a:prstGeom prst="rect">
            <a:avLst/>
          </a:prstGeom>
          <a:noFill/>
          <a:ln/>
        </p:spPr>
        <p:txBody>
          <a:bodyPr vert="horz" wrap="square" lIns="0" tIns="0" rIns="0" bIns="0" rtlCol="0" anchor="t"/>
          <a:lstStyle/>
          <a:p>
            <a:pPr>
              <a:lnSpc>
                <a:spcPts val="1754"/>
              </a:lnSpc>
            </a:pPr>
            <a:r>
              <a:rPr lang="en-US" sz="1169" dirty="0">
                <a:solidFill>
                  <a:srgbClr val="1E40AF"/>
                </a:solidFill>
                <a:latin typeface="ui-sans-serif" pitchFamily="34" charset="0"/>
                <a:ea typeface="ui-sans-serif" pitchFamily="34" charset="-122"/>
                <a:cs typeface="ui-sans-serif" pitchFamily="34" charset="-120"/>
              </a:rPr>
              <a:t> Cloud computing follows a shared responsibility model where providers secure the cloud infrastructure, while users secure their data and applications.</a:t>
            </a:r>
            <a:endParaRPr lang="en-US" sz="1169" dirty="0"/>
          </a:p>
        </p:txBody>
      </p:sp>
      <p:sp>
        <p:nvSpPr>
          <p:cNvPr id="27" name="Text 8"/>
          <p:cNvSpPr/>
          <p:nvPr/>
        </p:nvSpPr>
        <p:spPr>
          <a:xfrm>
            <a:off x="6088122" y="3587321"/>
            <a:ext cx="1460111"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IaaS</a:t>
            </a:r>
            <a:endParaRPr lang="en-US" sz="1315" dirty="0"/>
          </a:p>
        </p:txBody>
      </p:sp>
      <p:sp>
        <p:nvSpPr>
          <p:cNvPr id="28" name="Text 9"/>
          <p:cNvSpPr/>
          <p:nvPr/>
        </p:nvSpPr>
        <p:spPr>
          <a:xfrm>
            <a:off x="6088122" y="3884303"/>
            <a:ext cx="146011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Virtual servers, storage, networking</a:t>
            </a:r>
            <a:endParaRPr lang="en-US" sz="1023" dirty="0"/>
          </a:p>
        </p:txBody>
      </p:sp>
      <p:sp>
        <p:nvSpPr>
          <p:cNvPr id="29" name="Text 10"/>
          <p:cNvSpPr/>
          <p:nvPr/>
        </p:nvSpPr>
        <p:spPr>
          <a:xfrm>
            <a:off x="7993705" y="3587321"/>
            <a:ext cx="1460111"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PaaS</a:t>
            </a:r>
            <a:endParaRPr lang="en-US" sz="1315" dirty="0"/>
          </a:p>
        </p:txBody>
      </p:sp>
      <p:sp>
        <p:nvSpPr>
          <p:cNvPr id="30" name="Text 11"/>
          <p:cNvSpPr/>
          <p:nvPr/>
        </p:nvSpPr>
        <p:spPr>
          <a:xfrm>
            <a:off x="7993705" y="3884303"/>
            <a:ext cx="146011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Development platform, databases</a:t>
            </a:r>
            <a:endParaRPr lang="en-US" sz="1023" dirty="0"/>
          </a:p>
        </p:txBody>
      </p:sp>
      <p:sp>
        <p:nvSpPr>
          <p:cNvPr id="31" name="Text 12"/>
          <p:cNvSpPr/>
          <p:nvPr/>
        </p:nvSpPr>
        <p:spPr>
          <a:xfrm>
            <a:off x="9899289" y="3587321"/>
            <a:ext cx="1460111"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ui-sans-serif" pitchFamily="34" charset="0"/>
                <a:ea typeface="ui-sans-serif" pitchFamily="34" charset="-122"/>
                <a:cs typeface="ui-sans-serif" pitchFamily="34" charset="-120"/>
              </a:rPr>
              <a:t>SaaS</a:t>
            </a:r>
            <a:endParaRPr lang="en-US" sz="1315" dirty="0"/>
          </a:p>
        </p:txBody>
      </p:sp>
      <p:sp>
        <p:nvSpPr>
          <p:cNvPr id="32" name="Text 13"/>
          <p:cNvSpPr/>
          <p:nvPr/>
        </p:nvSpPr>
        <p:spPr>
          <a:xfrm>
            <a:off x="9899289" y="3884303"/>
            <a:ext cx="1460111"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Applications, email, CRM</a:t>
            </a:r>
            <a:endParaRPr lang="en-US" sz="1023" dirty="0"/>
          </a:p>
        </p:txBody>
      </p:sp>
      <p:sp>
        <p:nvSpPr>
          <p:cNvPr id="33" name="Text 14"/>
          <p:cNvSpPr/>
          <p:nvPr/>
        </p:nvSpPr>
        <p:spPr>
          <a:xfrm>
            <a:off x="371227" y="6167349"/>
            <a:ext cx="4425316" cy="222736"/>
          </a:xfrm>
          <a:prstGeom prst="rect">
            <a:avLst/>
          </a:prstGeom>
          <a:noFill/>
          <a:ln/>
        </p:spPr>
        <p:txBody>
          <a:bodyPr vert="horz" wrap="square" lIns="0" tIns="0" rIns="0" bIns="0" rtlCol="0" anchor="t"/>
          <a:lstStyle/>
          <a:p>
            <a:pPr>
              <a:lnSpc>
                <a:spcPts val="1754"/>
              </a:lnSpc>
            </a:pPr>
            <a:r>
              <a:rPr lang="en-US" sz="1169" dirty="0">
                <a:solidFill>
                  <a:srgbClr val="6B7280"/>
                </a:solidFill>
                <a:latin typeface="ui-sans-serif" pitchFamily="34" charset="0"/>
                <a:ea typeface="ui-sans-serif" pitchFamily="34" charset="-122"/>
                <a:cs typeface="ui-sans-serif" pitchFamily="34" charset="-120"/>
              </a:rPr>
              <a:t>Resources are rented and managed by a provider</a:t>
            </a:r>
            <a:endParaRPr lang="en-US" sz="1169"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953922"/>
            <a:ext cx="4640337" cy="3192552"/>
          </a:xfrm>
          <a:prstGeom prst="rect">
            <a:avLst/>
          </a:prstGeom>
        </p:spPr>
      </p:pic>
      <p:pic>
        <p:nvPicPr>
          <p:cNvPr id="5" name="Image 3" descr="preencoded.png"/>
          <p:cNvPicPr>
            <a:picLocks noChangeAspect="1"/>
          </p:cNvPicPr>
          <p:nvPr/>
        </p:nvPicPr>
        <p:blipFill>
          <a:blip r:embed="rId6"/>
          <a:stretch>
            <a:fillRect/>
          </a:stretch>
        </p:blipFill>
        <p:spPr>
          <a:xfrm>
            <a:off x="593963" y="2176659"/>
            <a:ext cx="334104" cy="334104"/>
          </a:xfrm>
          <a:prstGeom prst="rect">
            <a:avLst/>
          </a:prstGeom>
        </p:spPr>
      </p:pic>
      <p:pic>
        <p:nvPicPr>
          <p:cNvPr id="6" name="Image 4" descr="preencoded.png"/>
          <p:cNvPicPr>
            <a:picLocks noChangeAspect="1"/>
          </p:cNvPicPr>
          <p:nvPr/>
        </p:nvPicPr>
        <p:blipFill>
          <a:blip r:embed="rId7"/>
          <a:stretch>
            <a:fillRect/>
          </a:stretch>
        </p:blipFill>
        <p:spPr>
          <a:xfrm>
            <a:off x="593964" y="2733499"/>
            <a:ext cx="213455" cy="185613"/>
          </a:xfrm>
          <a:prstGeom prst="rect">
            <a:avLst/>
          </a:prstGeom>
        </p:spPr>
      </p:pic>
      <p:pic>
        <p:nvPicPr>
          <p:cNvPr id="7" name="Image 5" descr="preencoded.png"/>
          <p:cNvPicPr>
            <a:picLocks noChangeAspect="1"/>
          </p:cNvPicPr>
          <p:nvPr/>
        </p:nvPicPr>
        <p:blipFill>
          <a:blip r:embed="rId8"/>
          <a:stretch>
            <a:fillRect/>
          </a:stretch>
        </p:blipFill>
        <p:spPr>
          <a:xfrm>
            <a:off x="593963" y="3958548"/>
            <a:ext cx="167052" cy="185613"/>
          </a:xfrm>
          <a:prstGeom prst="rect">
            <a:avLst/>
          </a:prstGeom>
        </p:spPr>
      </p:pic>
      <p:pic>
        <p:nvPicPr>
          <p:cNvPr id="8" name="Image 6" descr="preencoded.png"/>
          <p:cNvPicPr>
            <a:picLocks noChangeAspect="1"/>
          </p:cNvPicPr>
          <p:nvPr/>
        </p:nvPicPr>
        <p:blipFill>
          <a:blip r:embed="rId5"/>
          <a:stretch>
            <a:fillRect/>
          </a:stretch>
        </p:blipFill>
        <p:spPr>
          <a:xfrm>
            <a:off x="6867698" y="1953922"/>
            <a:ext cx="4640337" cy="3192552"/>
          </a:xfrm>
          <a:prstGeom prst="rect">
            <a:avLst/>
          </a:prstGeom>
        </p:spPr>
      </p:pic>
      <p:pic>
        <p:nvPicPr>
          <p:cNvPr id="9" name="Image 7" descr="preencoded.png"/>
          <p:cNvPicPr>
            <a:picLocks noChangeAspect="1"/>
          </p:cNvPicPr>
          <p:nvPr/>
        </p:nvPicPr>
        <p:blipFill>
          <a:blip r:embed="rId9"/>
          <a:stretch>
            <a:fillRect/>
          </a:stretch>
        </p:blipFill>
        <p:spPr>
          <a:xfrm>
            <a:off x="7090435" y="2176659"/>
            <a:ext cx="417630" cy="334104"/>
          </a:xfrm>
          <a:prstGeom prst="rect">
            <a:avLst/>
          </a:prstGeom>
        </p:spPr>
      </p:pic>
      <p:pic>
        <p:nvPicPr>
          <p:cNvPr id="10" name="Image 8" descr="preencoded.png"/>
          <p:cNvPicPr>
            <a:picLocks noChangeAspect="1"/>
          </p:cNvPicPr>
          <p:nvPr/>
        </p:nvPicPr>
        <p:blipFill>
          <a:blip r:embed="rId10"/>
          <a:stretch>
            <a:fillRect/>
          </a:stretch>
        </p:blipFill>
        <p:spPr>
          <a:xfrm>
            <a:off x="7090435" y="2733499"/>
            <a:ext cx="213455" cy="185613"/>
          </a:xfrm>
          <a:prstGeom prst="rect">
            <a:avLst/>
          </a:prstGeom>
        </p:spPr>
      </p:pic>
      <p:pic>
        <p:nvPicPr>
          <p:cNvPr id="11" name="Image 9" descr="preencoded.png"/>
          <p:cNvPicPr>
            <a:picLocks noChangeAspect="1"/>
          </p:cNvPicPr>
          <p:nvPr/>
        </p:nvPicPr>
        <p:blipFill>
          <a:blip r:embed="rId11"/>
          <a:stretch>
            <a:fillRect/>
          </a:stretch>
        </p:blipFill>
        <p:spPr>
          <a:xfrm>
            <a:off x="7090434" y="3958548"/>
            <a:ext cx="92807" cy="185613"/>
          </a:xfrm>
          <a:prstGeom prst="rect">
            <a:avLst/>
          </a:prstGeom>
        </p:spPr>
      </p:pic>
      <p:sp>
        <p:nvSpPr>
          <p:cNvPr id="12"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ui-sans-serif" pitchFamily="34" charset="0"/>
                <a:ea typeface="ui-sans-serif" pitchFamily="34" charset="-122"/>
                <a:cs typeface="ui-sans-serif" pitchFamily="34" charset="-120"/>
              </a:rPr>
              <a:t>Key Differences: Cost &amp; Scalability</a:t>
            </a:r>
            <a:endParaRPr lang="en-US" sz="2631" dirty="0"/>
          </a:p>
        </p:txBody>
      </p:sp>
      <p:sp>
        <p:nvSpPr>
          <p:cNvPr id="13" name="Text 1"/>
          <p:cNvSpPr/>
          <p:nvPr/>
        </p:nvSpPr>
        <p:spPr>
          <a:xfrm>
            <a:off x="1076558" y="2213781"/>
            <a:ext cx="190700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On-Premises</a:t>
            </a:r>
            <a:endParaRPr lang="en-US" sz="1754" dirty="0"/>
          </a:p>
        </p:txBody>
      </p:sp>
      <p:sp>
        <p:nvSpPr>
          <p:cNvPr id="14" name="Text 2"/>
          <p:cNvSpPr/>
          <p:nvPr/>
        </p:nvSpPr>
        <p:spPr>
          <a:xfrm>
            <a:off x="918786" y="2696376"/>
            <a:ext cx="419486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High Upfront Costs</a:t>
            </a:r>
            <a:endParaRPr lang="en-US" sz="1461" dirty="0"/>
          </a:p>
        </p:txBody>
      </p:sp>
      <p:sp>
        <p:nvSpPr>
          <p:cNvPr id="15" name="Text 3"/>
          <p:cNvSpPr/>
          <p:nvPr/>
        </p:nvSpPr>
        <p:spPr>
          <a:xfrm>
            <a:off x="779577" y="3030481"/>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Significant capital expenditure (CapEx)</a:t>
            </a:r>
            <a:endParaRPr lang="en-US" sz="1169" dirty="0"/>
          </a:p>
        </p:txBody>
      </p:sp>
      <p:sp>
        <p:nvSpPr>
          <p:cNvPr id="16" name="Text 4"/>
          <p:cNvSpPr/>
          <p:nvPr/>
        </p:nvSpPr>
        <p:spPr>
          <a:xfrm>
            <a:off x="779577" y="3253217"/>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Purchase of hardware, software, and licenses</a:t>
            </a:r>
            <a:endParaRPr lang="en-US" sz="1169" dirty="0"/>
          </a:p>
        </p:txBody>
      </p:sp>
      <p:sp>
        <p:nvSpPr>
          <p:cNvPr id="17" name="Text 5"/>
          <p:cNvSpPr/>
          <p:nvPr/>
        </p:nvSpPr>
        <p:spPr>
          <a:xfrm>
            <a:off x="779577" y="3475953"/>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Infrastructure setup and deployment costs</a:t>
            </a:r>
            <a:endParaRPr lang="en-US" sz="1169" dirty="0"/>
          </a:p>
        </p:txBody>
      </p:sp>
      <p:sp>
        <p:nvSpPr>
          <p:cNvPr id="18" name="Text 6"/>
          <p:cNvSpPr/>
          <p:nvPr/>
        </p:nvSpPr>
        <p:spPr>
          <a:xfrm>
            <a:off x="872383" y="3921425"/>
            <a:ext cx="503383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Limited Scalability</a:t>
            </a:r>
            <a:endParaRPr lang="en-US" sz="1461" dirty="0"/>
          </a:p>
        </p:txBody>
      </p:sp>
      <p:sp>
        <p:nvSpPr>
          <p:cNvPr id="19" name="Text 7"/>
          <p:cNvSpPr/>
          <p:nvPr/>
        </p:nvSpPr>
        <p:spPr>
          <a:xfrm>
            <a:off x="779577" y="4255530"/>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Fixed resource capacities</a:t>
            </a:r>
            <a:endParaRPr lang="en-US" sz="1169" dirty="0"/>
          </a:p>
        </p:txBody>
      </p:sp>
      <p:sp>
        <p:nvSpPr>
          <p:cNvPr id="20" name="Text 8"/>
          <p:cNvSpPr/>
          <p:nvPr/>
        </p:nvSpPr>
        <p:spPr>
          <a:xfrm>
            <a:off x="779577" y="4478266"/>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Time-consuming hardware procurement</a:t>
            </a:r>
            <a:endParaRPr lang="en-US" sz="1169" dirty="0"/>
          </a:p>
        </p:txBody>
      </p:sp>
      <p:sp>
        <p:nvSpPr>
          <p:cNvPr id="21" name="Text 9"/>
          <p:cNvSpPr/>
          <p:nvPr/>
        </p:nvSpPr>
        <p:spPr>
          <a:xfrm>
            <a:off x="779577" y="4701002"/>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Expanding capacity is slower and more expensive</a:t>
            </a:r>
            <a:endParaRPr lang="en-US" sz="1169" dirty="0"/>
          </a:p>
        </p:txBody>
      </p:sp>
      <p:sp>
        <p:nvSpPr>
          <p:cNvPr id="22" name="Text 10"/>
          <p:cNvSpPr/>
          <p:nvPr/>
        </p:nvSpPr>
        <p:spPr>
          <a:xfrm>
            <a:off x="5800856" y="3271778"/>
            <a:ext cx="556840" cy="556840"/>
          </a:xfrm>
          <a:prstGeom prst="rect">
            <a:avLst/>
          </a:prstGeom>
          <a:noFill/>
          <a:ln/>
        </p:spPr>
        <p:txBody>
          <a:bodyPr vert="horz" wrap="square" lIns="0" tIns="0" rIns="0" bIns="0" rtlCol="0" anchor="t"/>
          <a:lstStyle/>
          <a:p>
            <a:pPr>
              <a:lnSpc>
                <a:spcPts val="2192"/>
              </a:lnSpc>
            </a:pPr>
            <a:r>
              <a:rPr lang="en-US" sz="1461" b="1" dirty="0">
                <a:solidFill>
                  <a:srgbClr val="FFFFFF"/>
                </a:solidFill>
                <a:latin typeface="ui-sans-serif" pitchFamily="34" charset="0"/>
                <a:ea typeface="ui-sans-serif" pitchFamily="34" charset="-122"/>
                <a:cs typeface="ui-sans-serif" pitchFamily="34" charset="-120"/>
              </a:rPr>
              <a:t>VS</a:t>
            </a:r>
            <a:endParaRPr lang="en-US" sz="1461" dirty="0"/>
          </a:p>
        </p:txBody>
      </p:sp>
      <p:sp>
        <p:nvSpPr>
          <p:cNvPr id="23" name="Text 11"/>
          <p:cNvSpPr/>
          <p:nvPr/>
        </p:nvSpPr>
        <p:spPr>
          <a:xfrm>
            <a:off x="7656556" y="2213781"/>
            <a:ext cx="2587046"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ui-sans-serif" pitchFamily="34" charset="0"/>
                <a:ea typeface="ui-sans-serif" pitchFamily="34" charset="-122"/>
                <a:cs typeface="ui-sans-serif" pitchFamily="34" charset="-120"/>
              </a:rPr>
              <a:t>Cloud Computing</a:t>
            </a:r>
            <a:endParaRPr lang="en-US" sz="1754" dirty="0"/>
          </a:p>
        </p:txBody>
      </p:sp>
      <p:sp>
        <p:nvSpPr>
          <p:cNvPr id="24" name="Text 12"/>
          <p:cNvSpPr/>
          <p:nvPr/>
        </p:nvSpPr>
        <p:spPr>
          <a:xfrm>
            <a:off x="7415258" y="2696376"/>
            <a:ext cx="5033837" cy="259859"/>
          </a:xfrm>
          <a:prstGeom prst="rect">
            <a:avLst/>
          </a:prstGeom>
          <a:noFill/>
          <a:ln/>
        </p:spPr>
        <p:txBody>
          <a:bodyPr vert="horz" wrap="square" lIns="0" tIns="0" rIns="0" bIns="0" rtlCol="0" anchor="t"/>
          <a:lstStyle/>
          <a:p>
            <a:pPr>
              <a:lnSpc>
                <a:spcPts val="2046"/>
              </a:lnSpc>
            </a:pPr>
            <a:r>
              <a:rPr lang="en-US" sz="1461" dirty="0">
                <a:solidFill>
                  <a:srgbClr val="0F766E"/>
                </a:solidFill>
                <a:latin typeface="ui-sans-serif" pitchFamily="34" charset="0"/>
                <a:ea typeface="ui-sans-serif" pitchFamily="34" charset="-122"/>
                <a:cs typeface="ui-sans-serif" pitchFamily="34" charset="-120"/>
              </a:rPr>
              <a:t>Pay-As-You-Go Pricing</a:t>
            </a:r>
            <a:endParaRPr lang="en-US" sz="1461" dirty="0"/>
          </a:p>
        </p:txBody>
      </p:sp>
      <p:sp>
        <p:nvSpPr>
          <p:cNvPr id="25" name="Text 13"/>
          <p:cNvSpPr/>
          <p:nvPr/>
        </p:nvSpPr>
        <p:spPr>
          <a:xfrm>
            <a:off x="7276048" y="3030481"/>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Operational expenditure (OpEx) instead of CapEx</a:t>
            </a:r>
            <a:endParaRPr lang="en-US" sz="1169" dirty="0"/>
          </a:p>
        </p:txBody>
      </p:sp>
      <p:sp>
        <p:nvSpPr>
          <p:cNvPr id="26" name="Text 14"/>
          <p:cNvSpPr/>
          <p:nvPr/>
        </p:nvSpPr>
        <p:spPr>
          <a:xfrm>
            <a:off x="7276048" y="3253217"/>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Pay only for resources consumed</a:t>
            </a:r>
            <a:endParaRPr lang="en-US" sz="1169" dirty="0"/>
          </a:p>
        </p:txBody>
      </p:sp>
      <p:sp>
        <p:nvSpPr>
          <p:cNvPr id="27" name="Text 15"/>
          <p:cNvSpPr/>
          <p:nvPr/>
        </p:nvSpPr>
        <p:spPr>
          <a:xfrm>
            <a:off x="7276048" y="3475953"/>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Costs align with actual usage</a:t>
            </a:r>
            <a:endParaRPr lang="en-US" sz="1169" dirty="0"/>
          </a:p>
        </p:txBody>
      </p:sp>
      <p:sp>
        <p:nvSpPr>
          <p:cNvPr id="28" name="Text 16"/>
          <p:cNvSpPr/>
          <p:nvPr/>
        </p:nvSpPr>
        <p:spPr>
          <a:xfrm>
            <a:off x="7294610" y="3921425"/>
            <a:ext cx="5033837" cy="259859"/>
          </a:xfrm>
          <a:prstGeom prst="rect">
            <a:avLst/>
          </a:prstGeom>
          <a:noFill/>
          <a:ln/>
        </p:spPr>
        <p:txBody>
          <a:bodyPr vert="horz" wrap="square" lIns="0" tIns="0" rIns="0" bIns="0" rtlCol="0" anchor="t"/>
          <a:lstStyle/>
          <a:p>
            <a:pPr>
              <a:lnSpc>
                <a:spcPts val="2046"/>
              </a:lnSpc>
            </a:pPr>
            <a:r>
              <a:rPr lang="en-US" sz="1461" dirty="0">
                <a:solidFill>
                  <a:srgbClr val="0F766E"/>
                </a:solidFill>
                <a:latin typeface="ui-sans-serif" pitchFamily="34" charset="0"/>
                <a:ea typeface="ui-sans-serif" pitchFamily="34" charset="-122"/>
                <a:cs typeface="ui-sans-serif" pitchFamily="34" charset="-120"/>
              </a:rPr>
              <a:t>Instant Scalability</a:t>
            </a:r>
            <a:endParaRPr lang="en-US" sz="1461" dirty="0"/>
          </a:p>
        </p:txBody>
      </p:sp>
      <p:sp>
        <p:nvSpPr>
          <p:cNvPr id="29" name="Text 17"/>
          <p:cNvSpPr/>
          <p:nvPr/>
        </p:nvSpPr>
        <p:spPr>
          <a:xfrm>
            <a:off x="7276048" y="4255530"/>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Rapidly scale resources up or down in minutes</a:t>
            </a:r>
            <a:endParaRPr lang="en-US" sz="1169" dirty="0"/>
          </a:p>
        </p:txBody>
      </p:sp>
      <p:sp>
        <p:nvSpPr>
          <p:cNvPr id="30" name="Text 18"/>
          <p:cNvSpPr/>
          <p:nvPr/>
        </p:nvSpPr>
        <p:spPr>
          <a:xfrm>
            <a:off x="7276048" y="4478266"/>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Automatic adjustment to fluctuating demands</a:t>
            </a:r>
            <a:endParaRPr lang="en-US" sz="1169" dirty="0"/>
          </a:p>
        </p:txBody>
      </p:sp>
      <p:sp>
        <p:nvSpPr>
          <p:cNvPr id="31" name="Text 19"/>
          <p:cNvSpPr/>
          <p:nvPr/>
        </p:nvSpPr>
        <p:spPr>
          <a:xfrm>
            <a:off x="7276048" y="4701002"/>
            <a:ext cx="4811101"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No hardware procurement delays</a:t>
            </a:r>
            <a:endParaRPr lang="en-US" sz="1169" dirty="0"/>
          </a:p>
        </p:txBody>
      </p:sp>
      <p:sp>
        <p:nvSpPr>
          <p:cNvPr id="32" name="Text 20"/>
          <p:cNvSpPr/>
          <p:nvPr/>
        </p:nvSpPr>
        <p:spPr>
          <a:xfrm>
            <a:off x="371227" y="6167349"/>
            <a:ext cx="5722579" cy="222736"/>
          </a:xfrm>
          <a:prstGeom prst="rect">
            <a:avLst/>
          </a:prstGeom>
          <a:noFill/>
          <a:ln/>
        </p:spPr>
        <p:txBody>
          <a:bodyPr vert="horz" wrap="square" lIns="0" tIns="0" rIns="0" bIns="0" rtlCol="0" anchor="t"/>
          <a:lstStyle/>
          <a:p>
            <a:pPr>
              <a:lnSpc>
                <a:spcPts val="1754"/>
              </a:lnSpc>
            </a:pPr>
            <a:r>
              <a:rPr lang="en-US" sz="1169" dirty="0">
                <a:solidFill>
                  <a:srgbClr val="6B7280"/>
                </a:solidFill>
                <a:latin typeface="ui-sans-serif" pitchFamily="34" charset="0"/>
                <a:ea typeface="ui-sans-serif" pitchFamily="34" charset="-122"/>
                <a:cs typeface="ui-sans-serif" pitchFamily="34" charset="-120"/>
              </a:rPr>
              <a:t>Cost efficiency and scalability are key drivers for cloud adoption</a:t>
            </a:r>
            <a:endParaRPr lang="en-US" sz="1169"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7" y="895926"/>
            <a:ext cx="1187926" cy="37123"/>
          </a:xfrm>
          <a:prstGeom prst="rect">
            <a:avLst/>
          </a:prstGeom>
        </p:spPr>
      </p:pic>
      <p:pic>
        <p:nvPicPr>
          <p:cNvPr id="4" name="Image 2" descr="preencoded.png"/>
          <p:cNvPicPr>
            <a:picLocks noChangeAspect="1"/>
          </p:cNvPicPr>
          <p:nvPr/>
        </p:nvPicPr>
        <p:blipFill>
          <a:blip r:embed="rId5"/>
          <a:stretch>
            <a:fillRect/>
          </a:stretch>
        </p:blipFill>
        <p:spPr>
          <a:xfrm>
            <a:off x="371227" y="1155784"/>
            <a:ext cx="5457036" cy="4046374"/>
          </a:xfrm>
          <a:prstGeom prst="rect">
            <a:avLst/>
          </a:prstGeom>
        </p:spPr>
      </p:pic>
      <p:pic>
        <p:nvPicPr>
          <p:cNvPr id="5" name="Image 3" descr="preencoded.png"/>
          <p:cNvPicPr>
            <a:picLocks noChangeAspect="1"/>
          </p:cNvPicPr>
          <p:nvPr/>
        </p:nvPicPr>
        <p:blipFill>
          <a:blip r:embed="rId6"/>
          <a:stretch>
            <a:fillRect/>
          </a:stretch>
        </p:blipFill>
        <p:spPr>
          <a:xfrm>
            <a:off x="593963" y="1378521"/>
            <a:ext cx="334104" cy="334104"/>
          </a:xfrm>
          <a:prstGeom prst="rect">
            <a:avLst/>
          </a:prstGeom>
        </p:spPr>
      </p:pic>
      <p:pic>
        <p:nvPicPr>
          <p:cNvPr id="6" name="Image 4" descr="preencoded.png"/>
          <p:cNvPicPr>
            <a:picLocks noChangeAspect="1"/>
          </p:cNvPicPr>
          <p:nvPr/>
        </p:nvPicPr>
        <p:blipFill>
          <a:blip r:embed="rId7"/>
          <a:stretch>
            <a:fillRect/>
          </a:stretch>
        </p:blipFill>
        <p:spPr>
          <a:xfrm>
            <a:off x="705331" y="2046729"/>
            <a:ext cx="129929" cy="148491"/>
          </a:xfrm>
          <a:prstGeom prst="rect">
            <a:avLst/>
          </a:prstGeom>
        </p:spPr>
      </p:pic>
      <p:pic>
        <p:nvPicPr>
          <p:cNvPr id="7" name="Image 5" descr="preencoded.png"/>
          <p:cNvPicPr>
            <a:picLocks noChangeAspect="1"/>
          </p:cNvPicPr>
          <p:nvPr/>
        </p:nvPicPr>
        <p:blipFill>
          <a:blip r:embed="rId8"/>
          <a:stretch>
            <a:fillRect/>
          </a:stretch>
        </p:blipFill>
        <p:spPr>
          <a:xfrm>
            <a:off x="705331" y="2863428"/>
            <a:ext cx="148491" cy="148491"/>
          </a:xfrm>
          <a:prstGeom prst="rect">
            <a:avLst/>
          </a:prstGeom>
        </p:spPr>
      </p:pic>
      <p:pic>
        <p:nvPicPr>
          <p:cNvPr id="8" name="Image 6" descr="preencoded.png"/>
          <p:cNvPicPr>
            <a:picLocks noChangeAspect="1"/>
          </p:cNvPicPr>
          <p:nvPr/>
        </p:nvPicPr>
        <p:blipFill>
          <a:blip r:embed="rId9"/>
          <a:stretch>
            <a:fillRect/>
          </a:stretch>
        </p:blipFill>
        <p:spPr>
          <a:xfrm>
            <a:off x="705331" y="3680128"/>
            <a:ext cx="148491" cy="148491"/>
          </a:xfrm>
          <a:prstGeom prst="rect">
            <a:avLst/>
          </a:prstGeom>
        </p:spPr>
      </p:pic>
      <p:pic>
        <p:nvPicPr>
          <p:cNvPr id="9" name="Image 7" descr="preencoded.png"/>
          <p:cNvPicPr>
            <a:picLocks noChangeAspect="1"/>
          </p:cNvPicPr>
          <p:nvPr/>
        </p:nvPicPr>
        <p:blipFill>
          <a:blip r:embed="rId10"/>
          <a:stretch>
            <a:fillRect/>
          </a:stretch>
        </p:blipFill>
        <p:spPr>
          <a:xfrm>
            <a:off x="6050999" y="1155784"/>
            <a:ext cx="5457036" cy="4046374"/>
          </a:xfrm>
          <a:prstGeom prst="rect">
            <a:avLst/>
          </a:prstGeom>
        </p:spPr>
      </p:pic>
      <p:pic>
        <p:nvPicPr>
          <p:cNvPr id="10" name="Image 8" descr="preencoded.png"/>
          <p:cNvPicPr>
            <a:picLocks noChangeAspect="1"/>
          </p:cNvPicPr>
          <p:nvPr/>
        </p:nvPicPr>
        <p:blipFill>
          <a:blip r:embed="rId11"/>
          <a:stretch>
            <a:fillRect/>
          </a:stretch>
        </p:blipFill>
        <p:spPr>
          <a:xfrm>
            <a:off x="6273736" y="1378521"/>
            <a:ext cx="417630" cy="334104"/>
          </a:xfrm>
          <a:prstGeom prst="rect">
            <a:avLst/>
          </a:prstGeom>
        </p:spPr>
      </p:pic>
      <p:pic>
        <p:nvPicPr>
          <p:cNvPr id="11" name="Image 9" descr="preencoded.png"/>
          <p:cNvPicPr>
            <a:picLocks noChangeAspect="1"/>
          </p:cNvPicPr>
          <p:nvPr/>
        </p:nvPicPr>
        <p:blipFill>
          <a:blip r:embed="rId12"/>
          <a:stretch>
            <a:fillRect/>
          </a:stretch>
        </p:blipFill>
        <p:spPr>
          <a:xfrm>
            <a:off x="6385103" y="2046729"/>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6385103" y="2863428"/>
            <a:ext cx="148491" cy="148491"/>
          </a:xfrm>
          <a:prstGeom prst="rect">
            <a:avLst/>
          </a:prstGeom>
        </p:spPr>
      </p:pic>
      <p:pic>
        <p:nvPicPr>
          <p:cNvPr id="13" name="Image 11" descr="preencoded.png"/>
          <p:cNvPicPr>
            <a:picLocks noChangeAspect="1"/>
          </p:cNvPicPr>
          <p:nvPr/>
        </p:nvPicPr>
        <p:blipFill>
          <a:blip r:embed="rId14"/>
          <a:stretch>
            <a:fillRect/>
          </a:stretch>
        </p:blipFill>
        <p:spPr>
          <a:xfrm>
            <a:off x="6385103" y="3680128"/>
            <a:ext cx="111368" cy="148491"/>
          </a:xfrm>
          <a:prstGeom prst="rect">
            <a:avLst/>
          </a:prstGeom>
        </p:spPr>
      </p:pic>
      <p:pic>
        <p:nvPicPr>
          <p:cNvPr id="14" name="Image 12" descr="preencoded.png"/>
          <p:cNvPicPr>
            <a:picLocks noChangeAspect="1"/>
          </p:cNvPicPr>
          <p:nvPr/>
        </p:nvPicPr>
        <p:blipFill>
          <a:blip r:embed="rId15"/>
          <a:stretch>
            <a:fillRect/>
          </a:stretch>
        </p:blipFill>
        <p:spPr>
          <a:xfrm>
            <a:off x="371227" y="5424895"/>
            <a:ext cx="11136809" cy="593963"/>
          </a:xfrm>
          <a:prstGeom prst="rect">
            <a:avLst/>
          </a:prstGeom>
        </p:spPr>
      </p:pic>
      <p:sp>
        <p:nvSpPr>
          <p:cNvPr id="16"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ui-sans-serif" pitchFamily="34" charset="0"/>
                <a:ea typeface="ui-sans-serif" pitchFamily="34" charset="-122"/>
                <a:cs typeface="ui-sans-serif" pitchFamily="34" charset="-120"/>
              </a:rPr>
              <a:t>Key Differences: Management &amp; Innovation</a:t>
            </a:r>
            <a:endParaRPr lang="en-US" sz="2631" dirty="0"/>
          </a:p>
        </p:txBody>
      </p:sp>
      <p:sp>
        <p:nvSpPr>
          <p:cNvPr id="17" name="Text 1"/>
          <p:cNvSpPr/>
          <p:nvPr/>
        </p:nvSpPr>
        <p:spPr>
          <a:xfrm>
            <a:off x="1076558" y="1415643"/>
            <a:ext cx="190700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On-Premises</a:t>
            </a:r>
            <a:endParaRPr lang="en-US" sz="1754" dirty="0"/>
          </a:p>
        </p:txBody>
      </p:sp>
      <p:sp>
        <p:nvSpPr>
          <p:cNvPr id="18" name="Text 2"/>
          <p:cNvSpPr/>
          <p:nvPr/>
        </p:nvSpPr>
        <p:spPr>
          <a:xfrm>
            <a:off x="946629" y="2009607"/>
            <a:ext cx="340136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In-House IT Staff</a:t>
            </a:r>
            <a:endParaRPr lang="en-US" sz="1169" dirty="0"/>
          </a:p>
        </p:txBody>
      </p:sp>
      <p:sp>
        <p:nvSpPr>
          <p:cNvPr id="19" name="Text 3"/>
          <p:cNvSpPr/>
          <p:nvPr/>
        </p:nvSpPr>
        <p:spPr>
          <a:xfrm>
            <a:off x="946629" y="2232343"/>
            <a:ext cx="408164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Dedicated staff for management and updates</a:t>
            </a:r>
            <a:endParaRPr lang="en-US" sz="1169" dirty="0"/>
          </a:p>
        </p:txBody>
      </p:sp>
      <p:sp>
        <p:nvSpPr>
          <p:cNvPr id="20" name="Text 4"/>
          <p:cNvSpPr/>
          <p:nvPr/>
        </p:nvSpPr>
        <p:spPr>
          <a:xfrm>
            <a:off x="965190" y="2826306"/>
            <a:ext cx="310577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Lengthy Deployment</a:t>
            </a:r>
            <a:endParaRPr lang="en-US" sz="1169" dirty="0"/>
          </a:p>
        </p:txBody>
      </p:sp>
      <p:sp>
        <p:nvSpPr>
          <p:cNvPr id="21" name="Text 5"/>
          <p:cNvSpPr/>
          <p:nvPr/>
        </p:nvSpPr>
        <p:spPr>
          <a:xfrm>
            <a:off x="965190" y="3049042"/>
            <a:ext cx="310577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Slow adoption of new technologies</a:t>
            </a:r>
            <a:endParaRPr lang="en-US" sz="1169" dirty="0"/>
          </a:p>
        </p:txBody>
      </p:sp>
      <p:sp>
        <p:nvSpPr>
          <p:cNvPr id="22" name="Text 6"/>
          <p:cNvSpPr/>
          <p:nvPr/>
        </p:nvSpPr>
        <p:spPr>
          <a:xfrm>
            <a:off x="965190" y="3643005"/>
            <a:ext cx="305966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Maintenance Burden</a:t>
            </a:r>
            <a:endParaRPr lang="en-US" sz="1169" dirty="0"/>
          </a:p>
        </p:txBody>
      </p:sp>
      <p:sp>
        <p:nvSpPr>
          <p:cNvPr id="23" name="Text 7"/>
          <p:cNvSpPr/>
          <p:nvPr/>
        </p:nvSpPr>
        <p:spPr>
          <a:xfrm>
            <a:off x="965190" y="3865741"/>
            <a:ext cx="305966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Requires continuous management</a:t>
            </a:r>
            <a:endParaRPr lang="en-US" sz="1169" dirty="0"/>
          </a:p>
        </p:txBody>
      </p:sp>
      <p:sp>
        <p:nvSpPr>
          <p:cNvPr id="24" name="Text 8"/>
          <p:cNvSpPr/>
          <p:nvPr/>
        </p:nvSpPr>
        <p:spPr>
          <a:xfrm>
            <a:off x="6839857" y="1415643"/>
            <a:ext cx="2587046"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ui-sans-serif" pitchFamily="34" charset="0"/>
                <a:ea typeface="ui-sans-serif" pitchFamily="34" charset="-122"/>
                <a:cs typeface="ui-sans-serif" pitchFamily="34" charset="-120"/>
              </a:rPr>
              <a:t>Cloud Computing</a:t>
            </a:r>
            <a:endParaRPr lang="en-US" sz="1754" dirty="0"/>
          </a:p>
        </p:txBody>
      </p:sp>
      <p:sp>
        <p:nvSpPr>
          <p:cNvPr id="25" name="Text 9"/>
          <p:cNvSpPr/>
          <p:nvPr/>
        </p:nvSpPr>
        <p:spPr>
          <a:xfrm>
            <a:off x="6644962" y="2009607"/>
            <a:ext cx="3081618"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Rapid Deployment</a:t>
            </a:r>
            <a:endParaRPr lang="en-US" sz="1169" dirty="0"/>
          </a:p>
        </p:txBody>
      </p:sp>
      <p:sp>
        <p:nvSpPr>
          <p:cNvPr id="26" name="Text 10"/>
          <p:cNvSpPr/>
          <p:nvPr/>
        </p:nvSpPr>
        <p:spPr>
          <a:xfrm>
            <a:off x="6644962" y="2232343"/>
            <a:ext cx="369794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Easy access to cutting-edge technologies</a:t>
            </a:r>
            <a:endParaRPr lang="en-US" sz="1169" dirty="0"/>
          </a:p>
        </p:txBody>
      </p:sp>
      <p:sp>
        <p:nvSpPr>
          <p:cNvPr id="27" name="Text 11"/>
          <p:cNvSpPr/>
          <p:nvPr/>
        </p:nvSpPr>
        <p:spPr>
          <a:xfrm>
            <a:off x="6644963" y="2826306"/>
            <a:ext cx="314858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Global Accessibility</a:t>
            </a:r>
            <a:endParaRPr lang="en-US" sz="1169" dirty="0"/>
          </a:p>
        </p:txBody>
      </p:sp>
      <p:sp>
        <p:nvSpPr>
          <p:cNvPr id="28" name="Text 12"/>
          <p:cNvSpPr/>
          <p:nvPr/>
        </p:nvSpPr>
        <p:spPr>
          <a:xfrm>
            <a:off x="6644963" y="3049042"/>
            <a:ext cx="314858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from anywhere, at any time</a:t>
            </a:r>
            <a:endParaRPr lang="en-US" sz="1169" dirty="0"/>
          </a:p>
        </p:txBody>
      </p:sp>
      <p:sp>
        <p:nvSpPr>
          <p:cNvPr id="29" name="Text 13"/>
          <p:cNvSpPr/>
          <p:nvPr/>
        </p:nvSpPr>
        <p:spPr>
          <a:xfrm>
            <a:off x="6607840" y="3643005"/>
            <a:ext cx="3436460"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Faster Innovation</a:t>
            </a:r>
            <a:endParaRPr lang="en-US" sz="1169" dirty="0"/>
          </a:p>
        </p:txBody>
      </p:sp>
      <p:sp>
        <p:nvSpPr>
          <p:cNvPr id="30" name="Text 14"/>
          <p:cNvSpPr/>
          <p:nvPr/>
        </p:nvSpPr>
        <p:spPr>
          <a:xfrm>
            <a:off x="6607840" y="3865741"/>
            <a:ext cx="412375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Focus on innovation rather than infrastructure</a:t>
            </a:r>
            <a:endParaRPr lang="en-US" sz="1169" dirty="0"/>
          </a:p>
        </p:txBody>
      </p:sp>
      <p:sp>
        <p:nvSpPr>
          <p:cNvPr id="31" name="Text 15"/>
          <p:cNvSpPr/>
          <p:nvPr/>
        </p:nvSpPr>
        <p:spPr>
          <a:xfrm>
            <a:off x="798138" y="5610508"/>
            <a:ext cx="12009656"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Insight:</a:t>
            </a:r>
            <a:r>
              <a:rPr lang="en-US" sz="1169" dirty="0">
                <a:solidFill>
                  <a:srgbClr val="374151"/>
                </a:solidFill>
                <a:latin typeface="ui-sans-serif" pitchFamily="34" charset="0"/>
                <a:ea typeface="ui-sans-serif" pitchFamily="34" charset="-122"/>
                <a:cs typeface="ui-sans-serif" pitchFamily="34" charset="-120"/>
              </a:rPr>
              <a:t> Cloud computing enables organizations to focus on innovation while offloading infrastructure management to providers.</a:t>
            </a:r>
            <a:endParaRPr lang="en-US" sz="1169"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94984-2E13-941F-738B-A41459AA51E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12FD745-74CB-A807-B7D6-2DF664171E20}"/>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73EDB4A8-0592-FBBA-8B25-188F8C19C0BB}"/>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849435D0-1EDC-4E7D-031B-5BE3EE07842F}"/>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3EB7602C-672B-6FD1-7D39-1AFF26C79C86}"/>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260228EC-68C1-0C8C-13FC-BAB39C272BA4}"/>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2366613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455079"/>
            <a:ext cx="5345668" cy="1002313"/>
          </a:xfrm>
          <a:prstGeom prst="rect">
            <a:avLst/>
          </a:prstGeom>
        </p:spPr>
      </p:pic>
      <p:pic>
        <p:nvPicPr>
          <p:cNvPr id="5" name="Image 3" descr="preencoded.png"/>
          <p:cNvPicPr>
            <a:picLocks noChangeAspect="1"/>
          </p:cNvPicPr>
          <p:nvPr/>
        </p:nvPicPr>
        <p:blipFill>
          <a:blip r:embed="rId6"/>
          <a:stretch>
            <a:fillRect/>
          </a:stretch>
        </p:blipFill>
        <p:spPr>
          <a:xfrm>
            <a:off x="668209" y="2677815"/>
            <a:ext cx="366442" cy="482595"/>
          </a:xfrm>
          <a:prstGeom prst="rect">
            <a:avLst/>
          </a:prstGeom>
        </p:spPr>
      </p:pic>
      <p:pic>
        <p:nvPicPr>
          <p:cNvPr id="6" name="Image 4" descr="preencoded.png"/>
          <p:cNvPicPr>
            <a:picLocks noChangeAspect="1"/>
          </p:cNvPicPr>
          <p:nvPr/>
        </p:nvPicPr>
        <p:blipFill>
          <a:blip r:embed="rId7"/>
          <a:stretch>
            <a:fillRect/>
          </a:stretch>
        </p:blipFill>
        <p:spPr>
          <a:xfrm>
            <a:off x="1183141" y="2733499"/>
            <a:ext cx="148491" cy="148491"/>
          </a:xfrm>
          <a:prstGeom prst="rect">
            <a:avLst/>
          </a:prstGeom>
        </p:spPr>
      </p:pic>
      <p:pic>
        <p:nvPicPr>
          <p:cNvPr id="7" name="Image 5" descr="preencoded.png"/>
          <p:cNvPicPr>
            <a:picLocks noChangeAspect="1"/>
          </p:cNvPicPr>
          <p:nvPr/>
        </p:nvPicPr>
        <p:blipFill>
          <a:blip r:embed="rId5"/>
          <a:stretch>
            <a:fillRect/>
          </a:stretch>
        </p:blipFill>
        <p:spPr>
          <a:xfrm>
            <a:off x="6088122" y="2455079"/>
            <a:ext cx="5345668" cy="1002313"/>
          </a:xfrm>
          <a:prstGeom prst="rect">
            <a:avLst/>
          </a:prstGeom>
        </p:spPr>
      </p:pic>
      <p:pic>
        <p:nvPicPr>
          <p:cNvPr id="8" name="Image 6" descr="preencoded.png"/>
          <p:cNvPicPr>
            <a:picLocks noChangeAspect="1"/>
          </p:cNvPicPr>
          <p:nvPr/>
        </p:nvPicPr>
        <p:blipFill>
          <a:blip r:embed="rId8"/>
          <a:stretch>
            <a:fillRect/>
          </a:stretch>
        </p:blipFill>
        <p:spPr>
          <a:xfrm>
            <a:off x="6310858" y="2677815"/>
            <a:ext cx="364266" cy="482595"/>
          </a:xfrm>
          <a:prstGeom prst="rect">
            <a:avLst/>
          </a:prstGeom>
        </p:spPr>
      </p:pic>
      <p:pic>
        <p:nvPicPr>
          <p:cNvPr id="9" name="Image 7" descr="preencoded.png"/>
          <p:cNvPicPr>
            <a:picLocks noChangeAspect="1"/>
          </p:cNvPicPr>
          <p:nvPr/>
        </p:nvPicPr>
        <p:blipFill>
          <a:blip r:embed="rId9"/>
          <a:stretch>
            <a:fillRect/>
          </a:stretch>
        </p:blipFill>
        <p:spPr>
          <a:xfrm>
            <a:off x="6823615" y="2733499"/>
            <a:ext cx="167052" cy="148491"/>
          </a:xfrm>
          <a:prstGeom prst="rect">
            <a:avLst/>
          </a:prstGeom>
        </p:spPr>
      </p:pic>
      <p:pic>
        <p:nvPicPr>
          <p:cNvPr id="10" name="Image 8" descr="preencoded.png"/>
          <p:cNvPicPr>
            <a:picLocks noChangeAspect="1"/>
          </p:cNvPicPr>
          <p:nvPr/>
        </p:nvPicPr>
        <p:blipFill>
          <a:blip r:embed="rId5"/>
          <a:stretch>
            <a:fillRect/>
          </a:stretch>
        </p:blipFill>
        <p:spPr>
          <a:xfrm>
            <a:off x="445472" y="3754373"/>
            <a:ext cx="5345668" cy="1002313"/>
          </a:xfrm>
          <a:prstGeom prst="rect">
            <a:avLst/>
          </a:prstGeom>
        </p:spPr>
      </p:pic>
      <p:pic>
        <p:nvPicPr>
          <p:cNvPr id="11" name="Image 9" descr="preencoded.png"/>
          <p:cNvPicPr>
            <a:picLocks noChangeAspect="1"/>
          </p:cNvPicPr>
          <p:nvPr/>
        </p:nvPicPr>
        <p:blipFill>
          <a:blip r:embed="rId10"/>
          <a:stretch>
            <a:fillRect/>
          </a:stretch>
        </p:blipFill>
        <p:spPr>
          <a:xfrm>
            <a:off x="668208" y="3977109"/>
            <a:ext cx="359046" cy="482595"/>
          </a:xfrm>
          <a:prstGeom prst="rect">
            <a:avLst/>
          </a:prstGeom>
        </p:spPr>
      </p:pic>
      <p:pic>
        <p:nvPicPr>
          <p:cNvPr id="12" name="Image 10" descr="preencoded.png"/>
          <p:cNvPicPr>
            <a:picLocks noChangeAspect="1"/>
          </p:cNvPicPr>
          <p:nvPr/>
        </p:nvPicPr>
        <p:blipFill>
          <a:blip r:embed="rId11"/>
          <a:stretch>
            <a:fillRect/>
          </a:stretch>
        </p:blipFill>
        <p:spPr>
          <a:xfrm>
            <a:off x="1175745" y="4032793"/>
            <a:ext cx="185613" cy="148491"/>
          </a:xfrm>
          <a:prstGeom prst="rect">
            <a:avLst/>
          </a:prstGeom>
        </p:spPr>
      </p:pic>
      <p:pic>
        <p:nvPicPr>
          <p:cNvPr id="13" name="Image 11" descr="preencoded.png"/>
          <p:cNvPicPr>
            <a:picLocks noChangeAspect="1"/>
          </p:cNvPicPr>
          <p:nvPr/>
        </p:nvPicPr>
        <p:blipFill>
          <a:blip r:embed="rId5"/>
          <a:stretch>
            <a:fillRect/>
          </a:stretch>
        </p:blipFill>
        <p:spPr>
          <a:xfrm>
            <a:off x="6088122" y="3754373"/>
            <a:ext cx="5345668" cy="1002313"/>
          </a:xfrm>
          <a:prstGeom prst="rect">
            <a:avLst/>
          </a:prstGeom>
        </p:spPr>
      </p:pic>
      <p:pic>
        <p:nvPicPr>
          <p:cNvPr id="14" name="Image 12" descr="preencoded.png"/>
          <p:cNvPicPr>
            <a:picLocks noChangeAspect="1"/>
          </p:cNvPicPr>
          <p:nvPr/>
        </p:nvPicPr>
        <p:blipFill>
          <a:blip r:embed="rId12"/>
          <a:stretch>
            <a:fillRect/>
          </a:stretch>
        </p:blipFill>
        <p:spPr>
          <a:xfrm>
            <a:off x="6310858" y="3977109"/>
            <a:ext cx="376882" cy="482595"/>
          </a:xfrm>
          <a:prstGeom prst="rect">
            <a:avLst/>
          </a:prstGeom>
        </p:spPr>
      </p:pic>
      <p:pic>
        <p:nvPicPr>
          <p:cNvPr id="15" name="Image 13" descr="preencoded.png"/>
          <p:cNvPicPr>
            <a:picLocks noChangeAspect="1"/>
          </p:cNvPicPr>
          <p:nvPr/>
        </p:nvPicPr>
        <p:blipFill>
          <a:blip r:embed="rId13"/>
          <a:stretch>
            <a:fillRect/>
          </a:stretch>
        </p:blipFill>
        <p:spPr>
          <a:xfrm>
            <a:off x="6836231" y="4032793"/>
            <a:ext cx="148491" cy="148491"/>
          </a:xfrm>
          <a:prstGeom prst="rect">
            <a:avLst/>
          </a:prstGeom>
        </p:spPr>
      </p:pic>
      <p:sp>
        <p:nvSpPr>
          <p:cNvPr id="16"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7" name="Text 1"/>
          <p:cNvSpPr/>
          <p:nvPr/>
        </p:nvSpPr>
        <p:spPr>
          <a:xfrm>
            <a:off x="445472" y="1341398"/>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Which of the following best describes the primary financial model for an on-premises infrastructure?</a:t>
            </a:r>
            <a:endParaRPr lang="en-US" sz="1754" dirty="0"/>
          </a:p>
        </p:txBody>
      </p:sp>
      <p:sp>
        <p:nvSpPr>
          <p:cNvPr id="18" name="Text 2"/>
          <p:cNvSpPr/>
          <p:nvPr/>
        </p:nvSpPr>
        <p:spPr>
          <a:xfrm>
            <a:off x="779576" y="2807745"/>
            <a:ext cx="172446"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a:t>
            </a:r>
            <a:endParaRPr lang="en-US" sz="1461" dirty="0"/>
          </a:p>
        </p:txBody>
      </p:sp>
      <p:sp>
        <p:nvSpPr>
          <p:cNvPr id="19" name="Text 3"/>
          <p:cNvSpPr/>
          <p:nvPr/>
        </p:nvSpPr>
        <p:spPr>
          <a:xfrm>
            <a:off x="1405877" y="2677815"/>
            <a:ext cx="2950210"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Subscription-based model</a:t>
            </a:r>
            <a:endParaRPr lang="en-US" sz="1315" dirty="0"/>
          </a:p>
        </p:txBody>
      </p:sp>
      <p:sp>
        <p:nvSpPr>
          <p:cNvPr id="20" name="Text 4"/>
          <p:cNvSpPr/>
          <p:nvPr/>
        </p:nvSpPr>
        <p:spPr>
          <a:xfrm>
            <a:off x="1183141" y="3011919"/>
            <a:ext cx="321749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Monthly fees (OpEx)</a:t>
            </a:r>
            <a:endParaRPr lang="en-US" sz="1169" dirty="0"/>
          </a:p>
        </p:txBody>
      </p:sp>
      <p:sp>
        <p:nvSpPr>
          <p:cNvPr id="21" name="Text 5"/>
          <p:cNvSpPr/>
          <p:nvPr/>
        </p:nvSpPr>
        <p:spPr>
          <a:xfrm>
            <a:off x="6422226" y="2807745"/>
            <a:ext cx="169837"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
            </a:r>
            <a:endParaRPr lang="en-US" sz="1461" dirty="0"/>
          </a:p>
        </p:txBody>
      </p:sp>
      <p:sp>
        <p:nvSpPr>
          <p:cNvPr id="22" name="Text 6"/>
          <p:cNvSpPr/>
          <p:nvPr/>
        </p:nvSpPr>
        <p:spPr>
          <a:xfrm>
            <a:off x="7064912" y="2677815"/>
            <a:ext cx="2906185"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Large upfront investment</a:t>
            </a:r>
            <a:endParaRPr lang="en-US" sz="1315" dirty="0"/>
          </a:p>
        </p:txBody>
      </p:sp>
      <p:sp>
        <p:nvSpPr>
          <p:cNvPr id="23" name="Text 7"/>
          <p:cNvSpPr/>
          <p:nvPr/>
        </p:nvSpPr>
        <p:spPr>
          <a:xfrm>
            <a:off x="6823615" y="3011919"/>
            <a:ext cx="4504491"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Hardware, licenses, and data center costs (CapEx)</a:t>
            </a:r>
            <a:endParaRPr lang="en-US" sz="1169" dirty="0"/>
          </a:p>
        </p:txBody>
      </p:sp>
      <p:sp>
        <p:nvSpPr>
          <p:cNvPr id="24" name="Text 8"/>
          <p:cNvSpPr/>
          <p:nvPr/>
        </p:nvSpPr>
        <p:spPr>
          <a:xfrm>
            <a:off x="779576" y="4107039"/>
            <a:ext cx="163572"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t>
            </a:r>
            <a:endParaRPr lang="en-US" sz="1461" dirty="0"/>
          </a:p>
        </p:txBody>
      </p:sp>
      <p:sp>
        <p:nvSpPr>
          <p:cNvPr id="25" name="Text 9"/>
          <p:cNvSpPr/>
          <p:nvPr/>
        </p:nvSpPr>
        <p:spPr>
          <a:xfrm>
            <a:off x="1435604" y="3977109"/>
            <a:ext cx="2362396"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Pay-as-you-go model</a:t>
            </a:r>
            <a:endParaRPr lang="en-US" sz="1315" dirty="0"/>
          </a:p>
        </p:txBody>
      </p:sp>
      <p:sp>
        <p:nvSpPr>
          <p:cNvPr id="26" name="Text 10"/>
          <p:cNvSpPr/>
          <p:nvPr/>
        </p:nvSpPr>
        <p:spPr>
          <a:xfrm>
            <a:off x="1175745" y="4311214"/>
            <a:ext cx="286337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Based on resource consumption</a:t>
            </a:r>
            <a:endParaRPr lang="en-US" sz="1169" dirty="0"/>
          </a:p>
        </p:txBody>
      </p:sp>
      <p:sp>
        <p:nvSpPr>
          <p:cNvPr id="27" name="Text 11"/>
          <p:cNvSpPr/>
          <p:nvPr/>
        </p:nvSpPr>
        <p:spPr>
          <a:xfrm>
            <a:off x="6422227" y="4107039"/>
            <a:ext cx="184975"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
            </a:r>
            <a:endParaRPr lang="en-US" sz="1461" dirty="0"/>
          </a:p>
        </p:txBody>
      </p:sp>
      <p:sp>
        <p:nvSpPr>
          <p:cNvPr id="28" name="Text 12"/>
          <p:cNvSpPr/>
          <p:nvPr/>
        </p:nvSpPr>
        <p:spPr>
          <a:xfrm>
            <a:off x="7058967" y="3977109"/>
            <a:ext cx="2330029"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No initial cost model</a:t>
            </a:r>
            <a:endParaRPr lang="en-US" sz="1315" dirty="0"/>
          </a:p>
        </p:txBody>
      </p:sp>
      <p:sp>
        <p:nvSpPr>
          <p:cNvPr id="29" name="Text 13"/>
          <p:cNvSpPr/>
          <p:nvPr/>
        </p:nvSpPr>
        <p:spPr>
          <a:xfrm>
            <a:off x="6836231" y="4311214"/>
            <a:ext cx="259731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Fees based on data transfer</a:t>
            </a:r>
            <a:endParaRPr lang="en-US" sz="1169"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267153"/>
            <a:ext cx="10988318" cy="890945"/>
          </a:xfrm>
          <a:prstGeom prst="rect">
            <a:avLst/>
          </a:prstGeom>
        </p:spPr>
      </p:pic>
      <p:pic>
        <p:nvPicPr>
          <p:cNvPr id="5" name="Image 3" descr="preencoded.png"/>
          <p:cNvPicPr>
            <a:picLocks noChangeAspect="1"/>
          </p:cNvPicPr>
          <p:nvPr/>
        </p:nvPicPr>
        <p:blipFill>
          <a:blip r:embed="rId6"/>
          <a:stretch>
            <a:fillRect/>
          </a:stretch>
        </p:blipFill>
        <p:spPr>
          <a:xfrm>
            <a:off x="593963" y="1527012"/>
            <a:ext cx="296982" cy="371227"/>
          </a:xfrm>
          <a:prstGeom prst="rect">
            <a:avLst/>
          </a:prstGeom>
        </p:spPr>
      </p:pic>
      <p:pic>
        <p:nvPicPr>
          <p:cNvPr id="6" name="Image 4" descr="preencoded.png"/>
          <p:cNvPicPr>
            <a:picLocks noChangeAspect="1"/>
          </p:cNvPicPr>
          <p:nvPr/>
        </p:nvPicPr>
        <p:blipFill>
          <a:blip r:embed="rId7"/>
          <a:stretch>
            <a:fillRect/>
          </a:stretch>
        </p:blipFill>
        <p:spPr>
          <a:xfrm>
            <a:off x="668208" y="1629099"/>
            <a:ext cx="148491" cy="148491"/>
          </a:xfrm>
          <a:prstGeom prst="rect">
            <a:avLst/>
          </a:prstGeom>
        </p:spPr>
      </p:pic>
      <p:pic>
        <p:nvPicPr>
          <p:cNvPr id="7" name="Image 5" descr="preencoded.png"/>
          <p:cNvPicPr>
            <a:picLocks noChangeAspect="1"/>
          </p:cNvPicPr>
          <p:nvPr/>
        </p:nvPicPr>
        <p:blipFill>
          <a:blip r:embed="rId8"/>
          <a:stretch>
            <a:fillRect/>
          </a:stretch>
        </p:blipFill>
        <p:spPr>
          <a:xfrm>
            <a:off x="445472" y="2380834"/>
            <a:ext cx="10988318" cy="928067"/>
          </a:xfrm>
          <a:prstGeom prst="rect">
            <a:avLst/>
          </a:prstGeom>
        </p:spPr>
      </p:pic>
      <p:pic>
        <p:nvPicPr>
          <p:cNvPr id="8" name="Image 6" descr="preencoded.png"/>
          <p:cNvPicPr>
            <a:picLocks noChangeAspect="1"/>
          </p:cNvPicPr>
          <p:nvPr/>
        </p:nvPicPr>
        <p:blipFill>
          <a:blip r:embed="rId9"/>
          <a:stretch>
            <a:fillRect/>
          </a:stretch>
        </p:blipFill>
        <p:spPr>
          <a:xfrm>
            <a:off x="445472" y="3531637"/>
            <a:ext cx="5345668" cy="1522031"/>
          </a:xfrm>
          <a:prstGeom prst="rect">
            <a:avLst/>
          </a:prstGeom>
        </p:spPr>
      </p:pic>
      <p:pic>
        <p:nvPicPr>
          <p:cNvPr id="9" name="Image 7" descr="preencoded.png"/>
          <p:cNvPicPr>
            <a:picLocks noChangeAspect="1"/>
          </p:cNvPicPr>
          <p:nvPr/>
        </p:nvPicPr>
        <p:blipFill>
          <a:blip r:embed="rId10"/>
          <a:stretch>
            <a:fillRect/>
          </a:stretch>
        </p:blipFill>
        <p:spPr>
          <a:xfrm>
            <a:off x="593963" y="3680128"/>
            <a:ext cx="222736" cy="296982"/>
          </a:xfrm>
          <a:prstGeom prst="rect">
            <a:avLst/>
          </a:prstGeom>
        </p:spPr>
      </p:pic>
      <p:pic>
        <p:nvPicPr>
          <p:cNvPr id="10" name="Image 8" descr="preencoded.png"/>
          <p:cNvPicPr>
            <a:picLocks noChangeAspect="1"/>
          </p:cNvPicPr>
          <p:nvPr/>
        </p:nvPicPr>
        <p:blipFill>
          <a:blip r:embed="rId11"/>
          <a:stretch>
            <a:fillRect/>
          </a:stretch>
        </p:blipFill>
        <p:spPr>
          <a:xfrm>
            <a:off x="593963" y="4125600"/>
            <a:ext cx="167052" cy="148491"/>
          </a:xfrm>
          <a:prstGeom prst="rect">
            <a:avLst/>
          </a:prstGeom>
        </p:spPr>
      </p:pic>
      <p:pic>
        <p:nvPicPr>
          <p:cNvPr id="11" name="Image 9" descr="preencoded.png"/>
          <p:cNvPicPr>
            <a:picLocks noChangeAspect="1"/>
          </p:cNvPicPr>
          <p:nvPr/>
        </p:nvPicPr>
        <p:blipFill>
          <a:blip r:embed="rId12"/>
          <a:stretch>
            <a:fillRect/>
          </a:stretch>
        </p:blipFill>
        <p:spPr>
          <a:xfrm>
            <a:off x="593963" y="4422582"/>
            <a:ext cx="129929" cy="148491"/>
          </a:xfrm>
          <a:prstGeom prst="rect">
            <a:avLst/>
          </a:prstGeom>
        </p:spPr>
      </p:pic>
      <p:pic>
        <p:nvPicPr>
          <p:cNvPr id="12" name="Image 10" descr="preencoded.png"/>
          <p:cNvPicPr>
            <a:picLocks noChangeAspect="1"/>
          </p:cNvPicPr>
          <p:nvPr/>
        </p:nvPicPr>
        <p:blipFill>
          <a:blip r:embed="rId13"/>
          <a:stretch>
            <a:fillRect/>
          </a:stretch>
        </p:blipFill>
        <p:spPr>
          <a:xfrm>
            <a:off x="593963" y="4719563"/>
            <a:ext cx="111368" cy="148491"/>
          </a:xfrm>
          <a:prstGeom prst="rect">
            <a:avLst/>
          </a:prstGeom>
        </p:spPr>
      </p:pic>
      <p:pic>
        <p:nvPicPr>
          <p:cNvPr id="13" name="Image 11" descr="preencoded.png"/>
          <p:cNvPicPr>
            <a:picLocks noChangeAspect="1"/>
          </p:cNvPicPr>
          <p:nvPr/>
        </p:nvPicPr>
        <p:blipFill>
          <a:blip r:embed="rId14"/>
          <a:stretch>
            <a:fillRect/>
          </a:stretch>
        </p:blipFill>
        <p:spPr>
          <a:xfrm>
            <a:off x="6088122" y="3531637"/>
            <a:ext cx="5345668" cy="1522031"/>
          </a:xfrm>
          <a:prstGeom prst="rect">
            <a:avLst/>
          </a:prstGeom>
        </p:spPr>
      </p:pic>
      <p:pic>
        <p:nvPicPr>
          <p:cNvPr id="14" name="Image 12" descr="preencoded.png"/>
          <p:cNvPicPr>
            <a:picLocks noChangeAspect="1"/>
          </p:cNvPicPr>
          <p:nvPr/>
        </p:nvPicPr>
        <p:blipFill>
          <a:blip r:embed="rId15"/>
          <a:stretch>
            <a:fillRect/>
          </a:stretch>
        </p:blipFill>
        <p:spPr>
          <a:xfrm>
            <a:off x="6236613" y="3680128"/>
            <a:ext cx="278420" cy="296982"/>
          </a:xfrm>
          <a:prstGeom prst="rect">
            <a:avLst/>
          </a:prstGeom>
        </p:spPr>
      </p:pic>
      <p:pic>
        <p:nvPicPr>
          <p:cNvPr id="15" name="Image 13" descr="preencoded.png"/>
          <p:cNvPicPr>
            <a:picLocks noChangeAspect="1"/>
          </p:cNvPicPr>
          <p:nvPr/>
        </p:nvPicPr>
        <p:blipFill>
          <a:blip r:embed="rId16"/>
          <a:stretch>
            <a:fillRect/>
          </a:stretch>
        </p:blipFill>
        <p:spPr>
          <a:xfrm>
            <a:off x="6236612" y="4125600"/>
            <a:ext cx="148491" cy="148491"/>
          </a:xfrm>
          <a:prstGeom prst="rect">
            <a:avLst/>
          </a:prstGeom>
        </p:spPr>
      </p:pic>
      <p:pic>
        <p:nvPicPr>
          <p:cNvPr id="16" name="Image 14" descr="preencoded.png"/>
          <p:cNvPicPr>
            <a:picLocks noChangeAspect="1"/>
          </p:cNvPicPr>
          <p:nvPr/>
        </p:nvPicPr>
        <p:blipFill>
          <a:blip r:embed="rId17"/>
          <a:stretch>
            <a:fillRect/>
          </a:stretch>
        </p:blipFill>
        <p:spPr>
          <a:xfrm>
            <a:off x="6236612" y="4422582"/>
            <a:ext cx="148491" cy="148491"/>
          </a:xfrm>
          <a:prstGeom prst="rect">
            <a:avLst/>
          </a:prstGeom>
        </p:spPr>
      </p:pic>
      <p:pic>
        <p:nvPicPr>
          <p:cNvPr id="17" name="Image 15" descr="preencoded.png"/>
          <p:cNvPicPr>
            <a:picLocks noChangeAspect="1"/>
          </p:cNvPicPr>
          <p:nvPr/>
        </p:nvPicPr>
        <p:blipFill>
          <a:blip r:embed="rId18"/>
          <a:stretch>
            <a:fillRect/>
          </a:stretch>
        </p:blipFill>
        <p:spPr>
          <a:xfrm>
            <a:off x="6236613" y="4719563"/>
            <a:ext cx="167052" cy="148491"/>
          </a:xfrm>
          <a:prstGeom prst="rect">
            <a:avLst/>
          </a:prstGeom>
        </p:spPr>
      </p:pic>
      <p:sp>
        <p:nvSpPr>
          <p:cNvPr id="18"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1: Cost Structure</a:t>
            </a:r>
            <a:endParaRPr lang="en-US" sz="2631" dirty="0"/>
          </a:p>
        </p:txBody>
      </p:sp>
      <p:sp>
        <p:nvSpPr>
          <p:cNvPr id="19" name="Text 1"/>
          <p:cNvSpPr/>
          <p:nvPr/>
        </p:nvSpPr>
        <p:spPr>
          <a:xfrm>
            <a:off x="1002312" y="1415644"/>
            <a:ext cx="10282987" cy="593963"/>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Correct Answer: </a:t>
            </a:r>
            <a:r>
              <a:rPr lang="en-US" sz="1754" b="1" dirty="0">
                <a:solidFill>
                  <a:srgbClr val="16A34A"/>
                </a:solidFill>
                <a:latin typeface="ui-sans-serif" pitchFamily="34" charset="0"/>
                <a:ea typeface="ui-sans-serif" pitchFamily="34" charset="-122"/>
                <a:cs typeface="ui-sans-serif" pitchFamily="34" charset="-120"/>
              </a:rPr>
              <a:t>B</a:t>
            </a:r>
            <a:r>
              <a:rPr lang="en-US" sz="1754" b="1" dirty="0">
                <a:solidFill>
                  <a:srgbClr val="1F2937"/>
                </a:solidFill>
                <a:latin typeface="ui-sans-serif" pitchFamily="34" charset="0"/>
                <a:ea typeface="ui-sans-serif" pitchFamily="34" charset="-122"/>
                <a:cs typeface="ui-sans-serif" pitchFamily="34" charset="-120"/>
              </a:rPr>
              <a:t>) A large upfront capital investment in hardware and licenses (CapEx)</a:t>
            </a:r>
            <a:endParaRPr lang="en-US" sz="1754" dirty="0"/>
          </a:p>
        </p:txBody>
      </p:sp>
      <p:sp>
        <p:nvSpPr>
          <p:cNvPr id="20" name="Text 2"/>
          <p:cNvSpPr/>
          <p:nvPr/>
        </p:nvSpPr>
        <p:spPr>
          <a:xfrm>
            <a:off x="593963" y="2380833"/>
            <a:ext cx="10839827"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On-premises infrastructure necessitates a significant initial outlay, categorized as Capital Expenditure (CapEx). This includes the direct purchase of physical servers, networking equipment, storage devices, and software licenses, along with the costs associated with data center facilities such as space, power, and cooling.</a:t>
            </a:r>
            <a:endParaRPr lang="en-US" sz="1315" dirty="0"/>
          </a:p>
        </p:txBody>
      </p:sp>
      <p:sp>
        <p:nvSpPr>
          <p:cNvPr id="21" name="Text 3"/>
          <p:cNvSpPr/>
          <p:nvPr/>
        </p:nvSpPr>
        <p:spPr>
          <a:xfrm>
            <a:off x="928067" y="3698689"/>
            <a:ext cx="263942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On-Premises (CapEx)</a:t>
            </a:r>
            <a:endParaRPr lang="en-US" sz="1461" dirty="0"/>
          </a:p>
        </p:txBody>
      </p:sp>
      <p:sp>
        <p:nvSpPr>
          <p:cNvPr id="22" name="Text 4"/>
          <p:cNvSpPr/>
          <p:nvPr/>
        </p:nvSpPr>
        <p:spPr>
          <a:xfrm>
            <a:off x="835261" y="4088478"/>
            <a:ext cx="307132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Large upfront hardware purchases</a:t>
            </a:r>
            <a:endParaRPr lang="en-US" sz="1169" dirty="0"/>
          </a:p>
        </p:txBody>
      </p:sp>
      <p:sp>
        <p:nvSpPr>
          <p:cNvPr id="23" name="Text 5"/>
          <p:cNvSpPr/>
          <p:nvPr/>
        </p:nvSpPr>
        <p:spPr>
          <a:xfrm>
            <a:off x="798138" y="4385459"/>
            <a:ext cx="290096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Software licenses as direct costs</a:t>
            </a:r>
            <a:endParaRPr lang="en-US" sz="1169" dirty="0"/>
          </a:p>
        </p:txBody>
      </p:sp>
      <p:sp>
        <p:nvSpPr>
          <p:cNvPr id="24" name="Text 6"/>
          <p:cNvSpPr/>
          <p:nvPr/>
        </p:nvSpPr>
        <p:spPr>
          <a:xfrm>
            <a:off x="779576" y="4682441"/>
            <a:ext cx="222492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Data center facility costs</a:t>
            </a:r>
            <a:endParaRPr lang="en-US" sz="1169" dirty="0"/>
          </a:p>
        </p:txBody>
      </p:sp>
      <p:sp>
        <p:nvSpPr>
          <p:cNvPr id="25" name="Text 7"/>
          <p:cNvSpPr/>
          <p:nvPr/>
        </p:nvSpPr>
        <p:spPr>
          <a:xfrm>
            <a:off x="6626401" y="3698689"/>
            <a:ext cx="163658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Cloud (OpEx)</a:t>
            </a:r>
            <a:endParaRPr lang="en-US" sz="1461" dirty="0"/>
          </a:p>
        </p:txBody>
      </p:sp>
      <p:sp>
        <p:nvSpPr>
          <p:cNvPr id="26" name="Text 8"/>
          <p:cNvSpPr/>
          <p:nvPr/>
        </p:nvSpPr>
        <p:spPr>
          <a:xfrm>
            <a:off x="6459349" y="4088478"/>
            <a:ext cx="2930721"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Subscription-based monthly fees</a:t>
            </a:r>
            <a:endParaRPr lang="en-US" sz="1169" dirty="0"/>
          </a:p>
        </p:txBody>
      </p:sp>
      <p:sp>
        <p:nvSpPr>
          <p:cNvPr id="27" name="Text 9"/>
          <p:cNvSpPr/>
          <p:nvPr/>
        </p:nvSpPr>
        <p:spPr>
          <a:xfrm>
            <a:off x="6459349" y="4385459"/>
            <a:ext cx="271981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Pay-as-you-go based on usage</a:t>
            </a:r>
            <a:endParaRPr lang="en-US" sz="1169" dirty="0"/>
          </a:p>
        </p:txBody>
      </p:sp>
      <p:sp>
        <p:nvSpPr>
          <p:cNvPr id="28" name="Text 10"/>
          <p:cNvSpPr/>
          <p:nvPr/>
        </p:nvSpPr>
        <p:spPr>
          <a:xfrm>
            <a:off x="6477911" y="4682441"/>
            <a:ext cx="3338432"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Converts fixed costs to variable costs</a:t>
            </a:r>
            <a:endParaRPr lang="en-US" sz="1169"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2232343"/>
            <a:ext cx="10988318" cy="593963"/>
          </a:xfrm>
          <a:prstGeom prst="rect">
            <a:avLst/>
          </a:prstGeom>
        </p:spPr>
      </p:pic>
      <p:pic>
        <p:nvPicPr>
          <p:cNvPr id="5" name="Image 3" descr="preencoded.png"/>
          <p:cNvPicPr>
            <a:picLocks noChangeAspect="1"/>
          </p:cNvPicPr>
          <p:nvPr/>
        </p:nvPicPr>
        <p:blipFill>
          <a:blip r:embed="rId6"/>
          <a:stretch>
            <a:fillRect/>
          </a:stretch>
        </p:blipFill>
        <p:spPr>
          <a:xfrm>
            <a:off x="445472" y="3049042"/>
            <a:ext cx="5345668" cy="1002313"/>
          </a:xfrm>
          <a:prstGeom prst="rect">
            <a:avLst/>
          </a:prstGeom>
        </p:spPr>
      </p:pic>
      <p:pic>
        <p:nvPicPr>
          <p:cNvPr id="6" name="Image 4" descr="preencoded.png"/>
          <p:cNvPicPr>
            <a:picLocks noChangeAspect="1"/>
          </p:cNvPicPr>
          <p:nvPr/>
        </p:nvPicPr>
        <p:blipFill>
          <a:blip r:embed="rId7"/>
          <a:stretch>
            <a:fillRect/>
          </a:stretch>
        </p:blipFill>
        <p:spPr>
          <a:xfrm>
            <a:off x="668209" y="3271778"/>
            <a:ext cx="366442" cy="482595"/>
          </a:xfrm>
          <a:prstGeom prst="rect">
            <a:avLst/>
          </a:prstGeom>
        </p:spPr>
      </p:pic>
      <p:pic>
        <p:nvPicPr>
          <p:cNvPr id="7" name="Image 5" descr="preencoded.png"/>
          <p:cNvPicPr>
            <a:picLocks noChangeAspect="1"/>
          </p:cNvPicPr>
          <p:nvPr/>
        </p:nvPicPr>
        <p:blipFill>
          <a:blip r:embed="rId8"/>
          <a:stretch>
            <a:fillRect/>
          </a:stretch>
        </p:blipFill>
        <p:spPr>
          <a:xfrm>
            <a:off x="1183141" y="3327462"/>
            <a:ext cx="148491" cy="148491"/>
          </a:xfrm>
          <a:prstGeom prst="rect">
            <a:avLst/>
          </a:prstGeom>
        </p:spPr>
      </p:pic>
      <p:pic>
        <p:nvPicPr>
          <p:cNvPr id="8" name="Image 6" descr="preencoded.png"/>
          <p:cNvPicPr>
            <a:picLocks noChangeAspect="1"/>
          </p:cNvPicPr>
          <p:nvPr/>
        </p:nvPicPr>
        <p:blipFill>
          <a:blip r:embed="rId6"/>
          <a:stretch>
            <a:fillRect/>
          </a:stretch>
        </p:blipFill>
        <p:spPr>
          <a:xfrm>
            <a:off x="6088122" y="3049042"/>
            <a:ext cx="5345668" cy="1002313"/>
          </a:xfrm>
          <a:prstGeom prst="rect">
            <a:avLst/>
          </a:prstGeom>
        </p:spPr>
      </p:pic>
      <p:pic>
        <p:nvPicPr>
          <p:cNvPr id="9" name="Image 7" descr="preencoded.png"/>
          <p:cNvPicPr>
            <a:picLocks noChangeAspect="1"/>
          </p:cNvPicPr>
          <p:nvPr/>
        </p:nvPicPr>
        <p:blipFill>
          <a:blip r:embed="rId9"/>
          <a:stretch>
            <a:fillRect/>
          </a:stretch>
        </p:blipFill>
        <p:spPr>
          <a:xfrm>
            <a:off x="6310858" y="3271778"/>
            <a:ext cx="364266" cy="482595"/>
          </a:xfrm>
          <a:prstGeom prst="rect">
            <a:avLst/>
          </a:prstGeom>
        </p:spPr>
      </p:pic>
      <p:pic>
        <p:nvPicPr>
          <p:cNvPr id="10" name="Image 8" descr="Cloud outline"/>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842176" y="3327462"/>
            <a:ext cx="241298" cy="241298"/>
          </a:xfrm>
          <a:prstGeom prst="rect">
            <a:avLst/>
          </a:prstGeom>
        </p:spPr>
      </p:pic>
      <p:pic>
        <p:nvPicPr>
          <p:cNvPr id="11" name="Image 9" descr="preencoded.png"/>
          <p:cNvPicPr>
            <a:picLocks noChangeAspect="1"/>
          </p:cNvPicPr>
          <p:nvPr/>
        </p:nvPicPr>
        <p:blipFill>
          <a:blip r:embed="rId12"/>
          <a:stretch>
            <a:fillRect/>
          </a:stretch>
        </p:blipFill>
        <p:spPr>
          <a:xfrm>
            <a:off x="445472" y="4348336"/>
            <a:ext cx="5345668" cy="1002313"/>
          </a:xfrm>
          <a:prstGeom prst="rect">
            <a:avLst/>
          </a:prstGeom>
        </p:spPr>
      </p:pic>
      <p:pic>
        <p:nvPicPr>
          <p:cNvPr id="12" name="Image 10" descr="preencoded.png"/>
          <p:cNvPicPr>
            <a:picLocks noChangeAspect="1"/>
          </p:cNvPicPr>
          <p:nvPr/>
        </p:nvPicPr>
        <p:blipFill>
          <a:blip r:embed="rId13"/>
          <a:stretch>
            <a:fillRect/>
          </a:stretch>
        </p:blipFill>
        <p:spPr>
          <a:xfrm>
            <a:off x="668208" y="4571073"/>
            <a:ext cx="359046" cy="482595"/>
          </a:xfrm>
          <a:prstGeom prst="rect">
            <a:avLst/>
          </a:prstGeom>
        </p:spPr>
      </p:pic>
      <p:pic>
        <p:nvPicPr>
          <p:cNvPr id="13" name="Image 11" descr="preencoded.png"/>
          <p:cNvPicPr>
            <a:picLocks noChangeAspect="1"/>
          </p:cNvPicPr>
          <p:nvPr/>
        </p:nvPicPr>
        <p:blipFill>
          <a:blip r:embed="rId8"/>
          <a:stretch>
            <a:fillRect/>
          </a:stretch>
        </p:blipFill>
        <p:spPr>
          <a:xfrm>
            <a:off x="1175745" y="4626756"/>
            <a:ext cx="148491" cy="148491"/>
          </a:xfrm>
          <a:prstGeom prst="rect">
            <a:avLst/>
          </a:prstGeom>
        </p:spPr>
      </p:pic>
      <p:pic>
        <p:nvPicPr>
          <p:cNvPr id="14" name="Image 12" descr="preencoded.png"/>
          <p:cNvPicPr>
            <a:picLocks noChangeAspect="1"/>
          </p:cNvPicPr>
          <p:nvPr/>
        </p:nvPicPr>
        <p:blipFill>
          <a:blip r:embed="rId12"/>
          <a:stretch>
            <a:fillRect/>
          </a:stretch>
        </p:blipFill>
        <p:spPr>
          <a:xfrm>
            <a:off x="6088122" y="4348336"/>
            <a:ext cx="5345668" cy="1002313"/>
          </a:xfrm>
          <a:prstGeom prst="rect">
            <a:avLst/>
          </a:prstGeom>
        </p:spPr>
      </p:pic>
      <p:pic>
        <p:nvPicPr>
          <p:cNvPr id="15" name="Image 13" descr="preencoded.png"/>
          <p:cNvPicPr>
            <a:picLocks noChangeAspect="1"/>
          </p:cNvPicPr>
          <p:nvPr/>
        </p:nvPicPr>
        <p:blipFill>
          <a:blip r:embed="rId14"/>
          <a:stretch>
            <a:fillRect/>
          </a:stretch>
        </p:blipFill>
        <p:spPr>
          <a:xfrm>
            <a:off x="6310858" y="4571073"/>
            <a:ext cx="376882" cy="482595"/>
          </a:xfrm>
          <a:prstGeom prst="rect">
            <a:avLst/>
          </a:prstGeom>
        </p:spPr>
      </p:pic>
      <p:pic>
        <p:nvPicPr>
          <p:cNvPr id="16" name="Image 14" descr="preencoded.png"/>
          <p:cNvPicPr>
            <a:picLocks noChangeAspect="1"/>
          </p:cNvPicPr>
          <p:nvPr/>
        </p:nvPicPr>
        <p:blipFill>
          <a:blip r:embed="rId15"/>
          <a:stretch>
            <a:fillRect/>
          </a:stretch>
        </p:blipFill>
        <p:spPr>
          <a:xfrm>
            <a:off x="6836231" y="4626756"/>
            <a:ext cx="139210" cy="148491"/>
          </a:xfrm>
          <a:prstGeom prst="rect">
            <a:avLst/>
          </a:prstGeom>
        </p:spPr>
      </p:pic>
      <p:sp>
        <p:nvSpPr>
          <p:cNvPr id="17"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18" name="Text 1"/>
          <p:cNvSpPr/>
          <p:nvPr/>
        </p:nvSpPr>
        <p:spPr>
          <a:xfrm>
            <a:off x="445472" y="1341398"/>
            <a:ext cx="10988318"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An e-commerce company expects a massive, temporary surge in traffic for a holiday sale. Which environment offers the most efficient way to handle this spike?</a:t>
            </a:r>
            <a:endParaRPr lang="en-US" sz="1754" dirty="0"/>
          </a:p>
        </p:txBody>
      </p:sp>
      <p:sp>
        <p:nvSpPr>
          <p:cNvPr id="19" name="Text 2"/>
          <p:cNvSpPr/>
          <p:nvPr/>
        </p:nvSpPr>
        <p:spPr>
          <a:xfrm>
            <a:off x="779576" y="3401708"/>
            <a:ext cx="172446"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a:t>
            </a:r>
            <a:endParaRPr lang="en-US" sz="1461" dirty="0"/>
          </a:p>
        </p:txBody>
      </p:sp>
      <p:sp>
        <p:nvSpPr>
          <p:cNvPr id="20" name="Text 3"/>
          <p:cNvSpPr/>
          <p:nvPr/>
        </p:nvSpPr>
        <p:spPr>
          <a:xfrm>
            <a:off x="1405878" y="3271778"/>
            <a:ext cx="142690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On-premises</a:t>
            </a:r>
            <a:endParaRPr lang="en-US" sz="1315" dirty="0"/>
          </a:p>
        </p:txBody>
      </p:sp>
      <p:sp>
        <p:nvSpPr>
          <p:cNvPr id="21" name="Text 4"/>
          <p:cNvSpPr/>
          <p:nvPr/>
        </p:nvSpPr>
        <p:spPr>
          <a:xfrm>
            <a:off x="1183141" y="3605883"/>
            <a:ext cx="345832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Pre-purchasing hardware for peak load</a:t>
            </a:r>
            <a:endParaRPr lang="en-US" sz="1169" dirty="0"/>
          </a:p>
        </p:txBody>
      </p:sp>
      <p:sp>
        <p:nvSpPr>
          <p:cNvPr id="22" name="Text 5"/>
          <p:cNvSpPr/>
          <p:nvPr/>
        </p:nvSpPr>
        <p:spPr>
          <a:xfrm>
            <a:off x="6422226" y="3401708"/>
            <a:ext cx="169837"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B</a:t>
            </a:r>
            <a:endParaRPr lang="en-US" sz="1461" dirty="0"/>
          </a:p>
        </p:txBody>
      </p:sp>
      <p:sp>
        <p:nvSpPr>
          <p:cNvPr id="23" name="Text 6"/>
          <p:cNvSpPr/>
          <p:nvPr/>
        </p:nvSpPr>
        <p:spPr>
          <a:xfrm>
            <a:off x="7083474" y="3271778"/>
            <a:ext cx="63984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Cloud</a:t>
            </a:r>
            <a:endParaRPr lang="en-US" sz="1315" dirty="0"/>
          </a:p>
        </p:txBody>
      </p:sp>
      <p:sp>
        <p:nvSpPr>
          <p:cNvPr id="24" name="Text 7"/>
          <p:cNvSpPr/>
          <p:nvPr/>
        </p:nvSpPr>
        <p:spPr>
          <a:xfrm>
            <a:off x="6823616" y="3605883"/>
            <a:ext cx="386308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Rapid provisioning of resources on demand</a:t>
            </a:r>
            <a:endParaRPr lang="en-US" sz="1169" dirty="0"/>
          </a:p>
        </p:txBody>
      </p:sp>
      <p:sp>
        <p:nvSpPr>
          <p:cNvPr id="25" name="Text 8"/>
          <p:cNvSpPr/>
          <p:nvPr/>
        </p:nvSpPr>
        <p:spPr>
          <a:xfrm>
            <a:off x="779576" y="4701002"/>
            <a:ext cx="163572"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a:t>
            </a:r>
            <a:endParaRPr lang="en-US" sz="1461" dirty="0"/>
          </a:p>
        </p:txBody>
      </p:sp>
      <p:sp>
        <p:nvSpPr>
          <p:cNvPr id="26" name="Text 9"/>
          <p:cNvSpPr/>
          <p:nvPr/>
        </p:nvSpPr>
        <p:spPr>
          <a:xfrm>
            <a:off x="1398481" y="4571072"/>
            <a:ext cx="1426904"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On-premises</a:t>
            </a:r>
            <a:endParaRPr lang="en-US" sz="1315" dirty="0"/>
          </a:p>
        </p:txBody>
      </p:sp>
      <p:sp>
        <p:nvSpPr>
          <p:cNvPr id="27" name="Text 10"/>
          <p:cNvSpPr/>
          <p:nvPr/>
        </p:nvSpPr>
        <p:spPr>
          <a:xfrm>
            <a:off x="1175745" y="4905177"/>
            <a:ext cx="308646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Manual installation during the sale</a:t>
            </a:r>
            <a:endParaRPr lang="en-US" sz="1169" dirty="0"/>
          </a:p>
        </p:txBody>
      </p:sp>
      <p:sp>
        <p:nvSpPr>
          <p:cNvPr id="28" name="Text 11"/>
          <p:cNvSpPr/>
          <p:nvPr/>
        </p:nvSpPr>
        <p:spPr>
          <a:xfrm>
            <a:off x="6422227" y="4701002"/>
            <a:ext cx="184975" cy="222736"/>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a:t>
            </a:r>
            <a:endParaRPr lang="en-US" sz="1461" dirty="0"/>
          </a:p>
        </p:txBody>
      </p:sp>
      <p:sp>
        <p:nvSpPr>
          <p:cNvPr id="29" name="Text 12"/>
          <p:cNvSpPr/>
          <p:nvPr/>
        </p:nvSpPr>
        <p:spPr>
          <a:xfrm>
            <a:off x="7049687" y="4571072"/>
            <a:ext cx="2415817"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ui-sans-serif" pitchFamily="34" charset="0"/>
                <a:ea typeface="ui-sans-serif" pitchFamily="34" charset="-122"/>
                <a:cs typeface="ui-sans-serif" pitchFamily="34" charset="-120"/>
              </a:rPr>
              <a:t>Both equally efficient</a:t>
            </a:r>
            <a:endParaRPr lang="en-US" sz="1315" dirty="0"/>
          </a:p>
        </p:txBody>
      </p:sp>
      <p:sp>
        <p:nvSpPr>
          <p:cNvPr id="30" name="Text 13"/>
          <p:cNvSpPr/>
          <p:nvPr/>
        </p:nvSpPr>
        <p:spPr>
          <a:xfrm>
            <a:off x="6836231" y="4905177"/>
            <a:ext cx="2671964"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For handling traffic spikes</a:t>
            </a:r>
            <a:endParaRPr lang="en-US" sz="1169"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1007294"/>
            <a:ext cx="742454" cy="37123"/>
          </a:xfrm>
          <a:prstGeom prst="rect">
            <a:avLst/>
          </a:prstGeom>
        </p:spPr>
      </p:pic>
      <p:pic>
        <p:nvPicPr>
          <p:cNvPr id="4" name="Image 2" descr="preencoded.png"/>
          <p:cNvPicPr>
            <a:picLocks noChangeAspect="1"/>
          </p:cNvPicPr>
          <p:nvPr/>
        </p:nvPicPr>
        <p:blipFill>
          <a:blip r:embed="rId5"/>
          <a:stretch>
            <a:fillRect/>
          </a:stretch>
        </p:blipFill>
        <p:spPr>
          <a:xfrm>
            <a:off x="445472" y="1267153"/>
            <a:ext cx="10988318" cy="742454"/>
          </a:xfrm>
          <a:prstGeom prst="rect">
            <a:avLst/>
          </a:prstGeom>
        </p:spPr>
      </p:pic>
      <p:pic>
        <p:nvPicPr>
          <p:cNvPr id="5" name="Image 3" descr="preencoded.png"/>
          <p:cNvPicPr>
            <a:picLocks noChangeAspect="1"/>
          </p:cNvPicPr>
          <p:nvPr/>
        </p:nvPicPr>
        <p:blipFill>
          <a:blip r:embed="rId6"/>
          <a:stretch>
            <a:fillRect/>
          </a:stretch>
        </p:blipFill>
        <p:spPr>
          <a:xfrm>
            <a:off x="7965863" y="3132568"/>
            <a:ext cx="445472" cy="445472"/>
          </a:xfrm>
          <a:prstGeom prst="rect">
            <a:avLst/>
          </a:prstGeom>
        </p:spPr>
      </p:pic>
      <p:pic>
        <p:nvPicPr>
          <p:cNvPr id="6" name="Image 4" descr="preencoded.png"/>
          <p:cNvPicPr>
            <a:picLocks noChangeAspect="1"/>
          </p:cNvPicPr>
          <p:nvPr/>
        </p:nvPicPr>
        <p:blipFill>
          <a:blip r:embed="rId7"/>
          <a:stretch>
            <a:fillRect/>
          </a:stretch>
        </p:blipFill>
        <p:spPr>
          <a:xfrm>
            <a:off x="9085345" y="3383146"/>
            <a:ext cx="334104" cy="334104"/>
          </a:xfrm>
          <a:prstGeom prst="rect">
            <a:avLst/>
          </a:prstGeom>
        </p:spPr>
      </p:pic>
      <p:pic>
        <p:nvPicPr>
          <p:cNvPr id="7" name="Image 5" descr="preencoded.png"/>
          <p:cNvPicPr>
            <a:picLocks noChangeAspect="1"/>
          </p:cNvPicPr>
          <p:nvPr/>
        </p:nvPicPr>
        <p:blipFill>
          <a:blip r:embed="rId8"/>
          <a:stretch>
            <a:fillRect/>
          </a:stretch>
        </p:blipFill>
        <p:spPr>
          <a:xfrm>
            <a:off x="9716431" y="3132568"/>
            <a:ext cx="556840" cy="445472"/>
          </a:xfrm>
          <a:prstGeom prst="rect">
            <a:avLst/>
          </a:prstGeom>
        </p:spPr>
      </p:pic>
      <p:pic>
        <p:nvPicPr>
          <p:cNvPr id="8" name="Image 6" descr="preencoded.png"/>
          <p:cNvPicPr>
            <a:picLocks noChangeAspect="1"/>
          </p:cNvPicPr>
          <p:nvPr/>
        </p:nvPicPr>
        <p:blipFill>
          <a:blip r:embed="rId9"/>
          <a:stretch>
            <a:fillRect/>
          </a:stretch>
        </p:blipFill>
        <p:spPr>
          <a:xfrm>
            <a:off x="7038376" y="4227688"/>
            <a:ext cx="4395269" cy="1187926"/>
          </a:xfrm>
          <a:prstGeom prst="rect">
            <a:avLst/>
          </a:prstGeom>
        </p:spPr>
      </p:pic>
      <p:pic>
        <p:nvPicPr>
          <p:cNvPr id="9" name="Image 7" descr="preencoded.png"/>
          <p:cNvPicPr>
            <a:picLocks noChangeAspect="1"/>
          </p:cNvPicPr>
          <p:nvPr/>
        </p:nvPicPr>
        <p:blipFill>
          <a:blip r:embed="rId10"/>
          <a:stretch>
            <a:fillRect/>
          </a:stretch>
        </p:blipFill>
        <p:spPr>
          <a:xfrm>
            <a:off x="7186867" y="4636037"/>
            <a:ext cx="4098287" cy="445472"/>
          </a:xfrm>
          <a:prstGeom prst="rect">
            <a:avLst/>
          </a:prstGeom>
        </p:spPr>
      </p:pic>
      <p:pic>
        <p:nvPicPr>
          <p:cNvPr id="10" name="Image 8" descr="preencoded.png"/>
          <p:cNvPicPr>
            <a:picLocks noChangeAspect="1"/>
          </p:cNvPicPr>
          <p:nvPr/>
        </p:nvPicPr>
        <p:blipFill>
          <a:blip r:embed="rId11"/>
          <a:stretch>
            <a:fillRect/>
          </a:stretch>
        </p:blipFill>
        <p:spPr>
          <a:xfrm>
            <a:off x="7186867" y="4636037"/>
            <a:ext cx="1024500" cy="445472"/>
          </a:xfrm>
          <a:prstGeom prst="rect">
            <a:avLst/>
          </a:prstGeom>
        </p:spPr>
      </p:pic>
      <p:pic>
        <p:nvPicPr>
          <p:cNvPr id="11" name="Image 9" descr="preencoded.png"/>
          <p:cNvPicPr>
            <a:picLocks noChangeAspect="1"/>
          </p:cNvPicPr>
          <p:nvPr/>
        </p:nvPicPr>
        <p:blipFill>
          <a:blip r:embed="rId12"/>
          <a:stretch>
            <a:fillRect/>
          </a:stretch>
        </p:blipFill>
        <p:spPr>
          <a:xfrm>
            <a:off x="8211366" y="4636037"/>
            <a:ext cx="1024500" cy="445472"/>
          </a:xfrm>
          <a:prstGeom prst="rect">
            <a:avLst/>
          </a:prstGeom>
        </p:spPr>
      </p:pic>
      <p:pic>
        <p:nvPicPr>
          <p:cNvPr id="12" name="Image 10" descr="preencoded.png"/>
          <p:cNvPicPr>
            <a:picLocks noChangeAspect="1"/>
          </p:cNvPicPr>
          <p:nvPr/>
        </p:nvPicPr>
        <p:blipFill>
          <a:blip r:embed="rId13"/>
          <a:stretch>
            <a:fillRect/>
          </a:stretch>
        </p:blipFill>
        <p:spPr>
          <a:xfrm>
            <a:off x="9236011" y="4636037"/>
            <a:ext cx="1024500" cy="445472"/>
          </a:xfrm>
          <a:prstGeom prst="rect">
            <a:avLst/>
          </a:prstGeom>
        </p:spPr>
      </p:pic>
      <p:pic>
        <p:nvPicPr>
          <p:cNvPr id="13" name="Image 11" descr="preencoded.png"/>
          <p:cNvPicPr>
            <a:picLocks noChangeAspect="1"/>
          </p:cNvPicPr>
          <p:nvPr/>
        </p:nvPicPr>
        <p:blipFill>
          <a:blip r:embed="rId14"/>
          <a:stretch>
            <a:fillRect/>
          </a:stretch>
        </p:blipFill>
        <p:spPr>
          <a:xfrm>
            <a:off x="10260510" y="4636037"/>
            <a:ext cx="1024500" cy="445472"/>
          </a:xfrm>
          <a:prstGeom prst="rect">
            <a:avLst/>
          </a:prstGeom>
        </p:spPr>
      </p:pic>
      <p:sp>
        <p:nvSpPr>
          <p:cNvPr id="14"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2</a:t>
            </a:r>
            <a:endParaRPr lang="en-US" sz="2631" dirty="0"/>
          </a:p>
        </p:txBody>
      </p:sp>
      <p:sp>
        <p:nvSpPr>
          <p:cNvPr id="15" name="Text 1"/>
          <p:cNvSpPr/>
          <p:nvPr/>
        </p:nvSpPr>
        <p:spPr>
          <a:xfrm>
            <a:off x="593963" y="1378521"/>
            <a:ext cx="1592505"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The correct answer is:</a:t>
            </a:r>
            <a:endParaRPr lang="en-US" sz="1461" dirty="0"/>
          </a:p>
        </p:txBody>
      </p:sp>
      <p:sp>
        <p:nvSpPr>
          <p:cNvPr id="16" name="Text 2"/>
          <p:cNvSpPr/>
          <p:nvPr/>
        </p:nvSpPr>
        <p:spPr>
          <a:xfrm>
            <a:off x="2260714" y="1341398"/>
            <a:ext cx="9173076" cy="593963"/>
          </a:xfrm>
          <a:prstGeom prst="rect">
            <a:avLst/>
          </a:prstGeom>
          <a:noFill/>
          <a:ln/>
        </p:spPr>
        <p:txBody>
          <a:bodyPr vert="horz" wrap="square" lIns="0" tIns="0" rIns="0" bIns="0" rtlCol="0" anchor="t"/>
          <a:lstStyle/>
          <a:p>
            <a:pPr>
              <a:lnSpc>
                <a:spcPts val="2338"/>
              </a:lnSpc>
            </a:pPr>
            <a:r>
              <a:rPr lang="en-US" sz="1754" b="1" dirty="0">
                <a:solidFill>
                  <a:srgbClr val="16A34A"/>
                </a:solidFill>
                <a:latin typeface="ui-sans-serif" pitchFamily="34" charset="0"/>
                <a:ea typeface="ui-sans-serif" pitchFamily="34" charset="-122"/>
                <a:cs typeface="ui-sans-serif" pitchFamily="34" charset="-120"/>
              </a:rPr>
              <a:t>B) Cloud, by rapidly provisioning additional resources on demand and scaling down afterward</a:t>
            </a:r>
            <a:endParaRPr lang="en-US" sz="1754" dirty="0"/>
          </a:p>
        </p:txBody>
      </p:sp>
      <p:sp>
        <p:nvSpPr>
          <p:cNvPr id="17" name="Text 3"/>
          <p:cNvSpPr/>
          <p:nvPr/>
        </p:nvSpPr>
        <p:spPr>
          <a:xfrm>
            <a:off x="445472" y="2232343"/>
            <a:ext cx="7555107"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Why Cloud Wins for Scalability:</a:t>
            </a:r>
            <a:endParaRPr lang="en-US" sz="1754" dirty="0"/>
          </a:p>
        </p:txBody>
      </p:sp>
      <p:sp>
        <p:nvSpPr>
          <p:cNvPr id="18" name="Text 4"/>
          <p:cNvSpPr/>
          <p:nvPr/>
        </p:nvSpPr>
        <p:spPr>
          <a:xfrm>
            <a:off x="705332" y="2677815"/>
            <a:ext cx="629592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Unparalleled Elasticity: Cloud platforms can scale resources up or down in response to fluctuating demand.</a:t>
            </a:r>
            <a:endParaRPr lang="en-US" sz="1315" dirty="0"/>
          </a:p>
        </p:txBody>
      </p:sp>
      <p:sp>
        <p:nvSpPr>
          <p:cNvPr id="19" name="Text 5"/>
          <p:cNvSpPr/>
          <p:nvPr/>
        </p:nvSpPr>
        <p:spPr>
          <a:xfrm>
            <a:off x="705332" y="3346023"/>
            <a:ext cx="629592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Instant Provisioning: Additional servers, storage, and bandwidth can be provisioned almost instantly during peak demand.</a:t>
            </a:r>
            <a:endParaRPr lang="en-US" sz="1315" dirty="0"/>
          </a:p>
        </p:txBody>
      </p:sp>
      <p:sp>
        <p:nvSpPr>
          <p:cNvPr id="20" name="Text 6"/>
          <p:cNvSpPr/>
          <p:nvPr/>
        </p:nvSpPr>
        <p:spPr>
          <a:xfrm>
            <a:off x="705332" y="4014232"/>
            <a:ext cx="6295922"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Efficiency: Resources can be scaled back down after peak demand, ensuring you only pay for what is used.</a:t>
            </a:r>
            <a:endParaRPr lang="en-US" sz="1315" dirty="0"/>
          </a:p>
        </p:txBody>
      </p:sp>
      <p:sp>
        <p:nvSpPr>
          <p:cNvPr id="21" name="Text 7"/>
          <p:cNvSpPr/>
          <p:nvPr/>
        </p:nvSpPr>
        <p:spPr>
          <a:xfrm>
            <a:off x="705332" y="4682440"/>
            <a:ext cx="6295922"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On-premises Limitation: Requires significant upfront investment in hardware to accommodate potential peak loads, leading to underutilized resources during off-peak times.</a:t>
            </a:r>
            <a:endParaRPr lang="en-US" sz="1315" dirty="0"/>
          </a:p>
        </p:txBody>
      </p:sp>
      <p:sp>
        <p:nvSpPr>
          <p:cNvPr id="22" name="Text 8"/>
          <p:cNvSpPr/>
          <p:nvPr/>
        </p:nvSpPr>
        <p:spPr>
          <a:xfrm>
            <a:off x="7965863" y="3670847"/>
            <a:ext cx="987000"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ui-sans-serif" pitchFamily="34" charset="0"/>
                <a:ea typeface="ui-sans-serif" pitchFamily="34" charset="-122"/>
                <a:cs typeface="ui-sans-serif" pitchFamily="34" charset="-120"/>
              </a:rPr>
              <a:t>On-premises</a:t>
            </a:r>
            <a:endParaRPr lang="en-US" sz="1023" dirty="0"/>
          </a:p>
        </p:txBody>
      </p:sp>
      <p:sp>
        <p:nvSpPr>
          <p:cNvPr id="23" name="Text 9"/>
          <p:cNvSpPr/>
          <p:nvPr/>
        </p:nvSpPr>
        <p:spPr>
          <a:xfrm>
            <a:off x="7965863" y="3856461"/>
            <a:ext cx="987000"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Fixed capacity</a:t>
            </a:r>
            <a:endParaRPr lang="en-US" sz="877" dirty="0"/>
          </a:p>
        </p:txBody>
      </p:sp>
      <p:sp>
        <p:nvSpPr>
          <p:cNvPr id="24" name="Text 10"/>
          <p:cNvSpPr/>
          <p:nvPr/>
        </p:nvSpPr>
        <p:spPr>
          <a:xfrm>
            <a:off x="9716431" y="3670847"/>
            <a:ext cx="789582" cy="185613"/>
          </a:xfrm>
          <a:prstGeom prst="rect">
            <a:avLst/>
          </a:prstGeom>
          <a:noFill/>
          <a:ln/>
        </p:spPr>
        <p:txBody>
          <a:bodyPr vert="horz" wrap="square" lIns="0" tIns="0" rIns="0" bIns="0" rtlCol="0" anchor="t"/>
          <a:lstStyle/>
          <a:p>
            <a:pPr>
              <a:lnSpc>
                <a:spcPts val="1461"/>
              </a:lnSpc>
            </a:pPr>
            <a:r>
              <a:rPr lang="en-US" sz="1023" dirty="0">
                <a:solidFill>
                  <a:srgbClr val="16A34A"/>
                </a:solidFill>
                <a:latin typeface="ui-sans-serif" pitchFamily="34" charset="0"/>
                <a:ea typeface="ui-sans-serif" pitchFamily="34" charset="-122"/>
                <a:cs typeface="ui-sans-serif" pitchFamily="34" charset="-120"/>
              </a:rPr>
              <a:t>Cloud</a:t>
            </a:r>
            <a:endParaRPr lang="en-US" sz="1023" dirty="0"/>
          </a:p>
        </p:txBody>
      </p:sp>
      <p:sp>
        <p:nvSpPr>
          <p:cNvPr id="25" name="Text 11"/>
          <p:cNvSpPr/>
          <p:nvPr/>
        </p:nvSpPr>
        <p:spPr>
          <a:xfrm>
            <a:off x="9716431" y="3856461"/>
            <a:ext cx="947499"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Elastic scaling</a:t>
            </a:r>
            <a:endParaRPr lang="en-US" sz="877" dirty="0"/>
          </a:p>
        </p:txBody>
      </p:sp>
      <p:sp>
        <p:nvSpPr>
          <p:cNvPr id="26" name="Text 12"/>
          <p:cNvSpPr/>
          <p:nvPr/>
        </p:nvSpPr>
        <p:spPr>
          <a:xfrm>
            <a:off x="7186867" y="4376179"/>
            <a:ext cx="148746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Holiday Sale Traffic</a:t>
            </a:r>
            <a:endParaRPr lang="en-US" sz="1023" dirty="0"/>
          </a:p>
        </p:txBody>
      </p:sp>
      <p:sp>
        <p:nvSpPr>
          <p:cNvPr id="27" name="Text 13"/>
          <p:cNvSpPr/>
          <p:nvPr/>
        </p:nvSpPr>
        <p:spPr>
          <a:xfrm>
            <a:off x="10320979" y="4376179"/>
            <a:ext cx="1157010" cy="185613"/>
          </a:xfrm>
          <a:prstGeom prst="rect">
            <a:avLst/>
          </a:prstGeom>
          <a:noFill/>
          <a:ln/>
        </p:spPr>
        <p:txBody>
          <a:bodyPr vert="horz" wrap="square" lIns="0" tIns="0" rIns="0" bIns="0" rtlCol="0" anchor="t"/>
          <a:lstStyle/>
          <a:p>
            <a:pPr>
              <a:lnSpc>
                <a:spcPts val="1461"/>
              </a:lnSpc>
            </a:pPr>
            <a:r>
              <a:rPr lang="en-US" sz="1023" dirty="0">
                <a:solidFill>
                  <a:srgbClr val="000000"/>
                </a:solidFill>
                <a:latin typeface="ui-sans-serif" pitchFamily="34" charset="0"/>
                <a:ea typeface="ui-sans-serif" pitchFamily="34" charset="-122"/>
                <a:cs typeface="ui-sans-serif" pitchFamily="34" charset="-120"/>
              </a:rPr>
              <a:t>Instant Scaling</a:t>
            </a:r>
            <a:endParaRPr lang="en-US" sz="1023" dirty="0"/>
          </a:p>
        </p:txBody>
      </p:sp>
      <p:sp>
        <p:nvSpPr>
          <p:cNvPr id="28" name="Text 14"/>
          <p:cNvSpPr/>
          <p:nvPr/>
        </p:nvSpPr>
        <p:spPr>
          <a:xfrm>
            <a:off x="7186867" y="5118632"/>
            <a:ext cx="483581" cy="148491"/>
          </a:xfrm>
          <a:prstGeom prst="rect">
            <a:avLst/>
          </a:prstGeom>
          <a:noFill/>
          <a:ln/>
        </p:spPr>
        <p:txBody>
          <a:bodyPr vert="horz" wrap="square" lIns="0" tIns="0" rIns="0" bIns="0" rtlCol="0" anchor="t"/>
          <a:lstStyle/>
          <a:p>
            <a:pPr>
              <a:lnSpc>
                <a:spcPts val="1169"/>
              </a:lnSpc>
            </a:pPr>
            <a:r>
              <a:rPr lang="en-US" sz="877" dirty="0">
                <a:solidFill>
                  <a:srgbClr val="4B5563"/>
                </a:solidFill>
                <a:latin typeface="ui-sans-serif" pitchFamily="34" charset="0"/>
                <a:ea typeface="ui-sans-serif" pitchFamily="34" charset="-122"/>
                <a:cs typeface="ui-sans-serif" pitchFamily="34" charset="-120"/>
              </a:rPr>
              <a:t>Normal</a:t>
            </a:r>
            <a:endParaRPr lang="en-US" sz="877" dirty="0"/>
          </a:p>
        </p:txBody>
      </p:sp>
      <p:sp>
        <p:nvSpPr>
          <p:cNvPr id="29" name="Text 15"/>
          <p:cNvSpPr/>
          <p:nvPr/>
        </p:nvSpPr>
        <p:spPr>
          <a:xfrm>
            <a:off x="9036332" y="5118632"/>
            <a:ext cx="317399" cy="148491"/>
          </a:xfrm>
          <a:prstGeom prst="rect">
            <a:avLst/>
          </a:prstGeom>
          <a:noFill/>
          <a:ln/>
        </p:spPr>
        <p:txBody>
          <a:bodyPr vert="horz" wrap="square" lIns="0" tIns="0" rIns="0" bIns="0" rtlCol="0" anchor="t"/>
          <a:lstStyle/>
          <a:p>
            <a:pPr>
              <a:lnSpc>
                <a:spcPts val="1169"/>
              </a:lnSpc>
            </a:pPr>
            <a:r>
              <a:rPr lang="en-US" sz="877" dirty="0">
                <a:solidFill>
                  <a:srgbClr val="4B5563"/>
                </a:solidFill>
                <a:latin typeface="ui-sans-serif" pitchFamily="34" charset="0"/>
                <a:ea typeface="ui-sans-serif" pitchFamily="34" charset="-122"/>
                <a:cs typeface="ui-sans-serif" pitchFamily="34" charset="-120"/>
              </a:rPr>
              <a:t>Peak</a:t>
            </a:r>
            <a:endParaRPr lang="en-US" sz="877" dirty="0"/>
          </a:p>
        </p:txBody>
      </p:sp>
      <p:sp>
        <p:nvSpPr>
          <p:cNvPr id="30" name="Text 16"/>
          <p:cNvSpPr/>
          <p:nvPr/>
        </p:nvSpPr>
        <p:spPr>
          <a:xfrm>
            <a:off x="10747311" y="5118632"/>
            <a:ext cx="645239" cy="148491"/>
          </a:xfrm>
          <a:prstGeom prst="rect">
            <a:avLst/>
          </a:prstGeom>
          <a:noFill/>
          <a:ln/>
        </p:spPr>
        <p:txBody>
          <a:bodyPr vert="horz" wrap="square" lIns="0" tIns="0" rIns="0" bIns="0" rtlCol="0" anchor="t"/>
          <a:lstStyle/>
          <a:p>
            <a:pPr>
              <a:lnSpc>
                <a:spcPts val="1169"/>
              </a:lnSpc>
            </a:pPr>
            <a:r>
              <a:rPr lang="en-US" sz="877" dirty="0">
                <a:solidFill>
                  <a:srgbClr val="4B5563"/>
                </a:solidFill>
                <a:latin typeface="ui-sans-serif" pitchFamily="34" charset="0"/>
                <a:ea typeface="ui-sans-serif" pitchFamily="34" charset="-122"/>
                <a:cs typeface="ui-sans-serif" pitchFamily="34" charset="-120"/>
              </a:rPr>
              <a:t>Post-Peak</a:t>
            </a:r>
            <a:endParaRPr lang="en-US" sz="877"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2BE17-2E35-5B04-27BB-F0B34F0FC5B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96F2E8A-581A-1B7E-7177-722A5AE289E3}"/>
              </a:ext>
            </a:extLst>
          </p:cNvPr>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a:extLst>
              <a:ext uri="{FF2B5EF4-FFF2-40B4-BE49-F238E27FC236}">
                <a16:creationId xmlns:a16="http://schemas.microsoft.com/office/drawing/2014/main" id="{6EAFA0FF-011D-EA2C-0010-39367AD6D3B9}"/>
              </a:ext>
            </a:extLst>
          </p:cNvPr>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a:extLst>
              <a:ext uri="{FF2B5EF4-FFF2-40B4-BE49-F238E27FC236}">
                <a16:creationId xmlns:a16="http://schemas.microsoft.com/office/drawing/2014/main" id="{E23C68C1-66F9-64EF-4E5C-CF3E83536DAE}"/>
              </a:ext>
            </a:extLst>
          </p:cNvPr>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a:extLst>
              <a:ext uri="{FF2B5EF4-FFF2-40B4-BE49-F238E27FC236}">
                <a16:creationId xmlns:a16="http://schemas.microsoft.com/office/drawing/2014/main" id="{CCD434F6-76C2-8252-CF84-975D6AAC23BF}"/>
              </a:ext>
            </a:extLst>
          </p:cNvPr>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a:extLst>
              <a:ext uri="{FF2B5EF4-FFF2-40B4-BE49-F238E27FC236}">
                <a16:creationId xmlns:a16="http://schemas.microsoft.com/office/drawing/2014/main" id="{D52E3184-60FD-E666-E3C4-41C355832415}"/>
              </a:ext>
            </a:extLst>
          </p:cNvPr>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a:extLst>
              <a:ext uri="{FF2B5EF4-FFF2-40B4-BE49-F238E27FC236}">
                <a16:creationId xmlns:a16="http://schemas.microsoft.com/office/drawing/2014/main" id="{CEA29FE2-BD5D-E632-E343-632B53812CE7}"/>
              </a:ext>
            </a:extLst>
          </p:cNvPr>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a:extLst>
              <a:ext uri="{FF2B5EF4-FFF2-40B4-BE49-F238E27FC236}">
                <a16:creationId xmlns:a16="http://schemas.microsoft.com/office/drawing/2014/main" id="{8136FF35-C412-EB51-39BD-21C427E5C7C2}"/>
              </a:ext>
            </a:extLst>
          </p:cNvPr>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a:extLst>
              <a:ext uri="{FF2B5EF4-FFF2-40B4-BE49-F238E27FC236}">
                <a16:creationId xmlns:a16="http://schemas.microsoft.com/office/drawing/2014/main" id="{26BD27FE-834E-5A8D-24A9-21FDF505DF50}"/>
              </a:ext>
            </a:extLst>
          </p:cNvPr>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a:extLst>
              <a:ext uri="{FF2B5EF4-FFF2-40B4-BE49-F238E27FC236}">
                <a16:creationId xmlns:a16="http://schemas.microsoft.com/office/drawing/2014/main" id="{784803FF-17C8-ABD4-C714-6931F8DB4B27}"/>
              </a:ext>
            </a:extLst>
          </p:cNvPr>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a:extLst>
              <a:ext uri="{FF2B5EF4-FFF2-40B4-BE49-F238E27FC236}">
                <a16:creationId xmlns:a16="http://schemas.microsoft.com/office/drawing/2014/main" id="{42B15AA0-62F6-E3BA-B5F5-D48C47A63410}"/>
              </a:ext>
            </a:extLst>
          </p:cNvPr>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a:extLst>
              <a:ext uri="{FF2B5EF4-FFF2-40B4-BE49-F238E27FC236}">
                <a16:creationId xmlns:a16="http://schemas.microsoft.com/office/drawing/2014/main" id="{FCDDDBF3-EF77-844A-7838-C396AA0B4E7A}"/>
              </a:ext>
            </a:extLst>
          </p:cNvPr>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a:extLst>
              <a:ext uri="{FF2B5EF4-FFF2-40B4-BE49-F238E27FC236}">
                <a16:creationId xmlns:a16="http://schemas.microsoft.com/office/drawing/2014/main" id="{FF87C164-46E9-2ACB-D710-113508725459}"/>
              </a:ext>
            </a:extLst>
          </p:cNvPr>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a:extLst>
              <a:ext uri="{FF2B5EF4-FFF2-40B4-BE49-F238E27FC236}">
                <a16:creationId xmlns:a16="http://schemas.microsoft.com/office/drawing/2014/main" id="{72FCD0A8-E3F5-EC84-8B57-8980DB386506}"/>
              </a:ext>
            </a:extLst>
          </p:cNvPr>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a:extLst>
              <a:ext uri="{FF2B5EF4-FFF2-40B4-BE49-F238E27FC236}">
                <a16:creationId xmlns:a16="http://schemas.microsoft.com/office/drawing/2014/main" id="{CBBBA248-2434-F811-E6CE-B6E2666D3B99}"/>
              </a:ext>
            </a:extLst>
          </p:cNvPr>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a:extLst>
              <a:ext uri="{FF2B5EF4-FFF2-40B4-BE49-F238E27FC236}">
                <a16:creationId xmlns:a16="http://schemas.microsoft.com/office/drawing/2014/main" id="{1E4EF22F-4CB4-9B3A-BEB2-D2F32E609310}"/>
              </a:ext>
            </a:extLst>
          </p:cNvPr>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a:extLst>
              <a:ext uri="{FF2B5EF4-FFF2-40B4-BE49-F238E27FC236}">
                <a16:creationId xmlns:a16="http://schemas.microsoft.com/office/drawing/2014/main" id="{3B177025-5BA2-741F-50F5-C842835C7DFB}"/>
              </a:ext>
            </a:extLst>
          </p:cNvPr>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a:extLst>
              <a:ext uri="{FF2B5EF4-FFF2-40B4-BE49-F238E27FC236}">
                <a16:creationId xmlns:a16="http://schemas.microsoft.com/office/drawing/2014/main" id="{CCA8C677-F4FA-CE2E-49E8-38BDA03E5F66}"/>
              </a:ext>
            </a:extLst>
          </p:cNvPr>
          <p:cNvPicPr>
            <a:picLocks noChangeAspect="1"/>
          </p:cNvPicPr>
          <p:nvPr/>
        </p:nvPicPr>
        <p:blipFill>
          <a:blip r:embed="rId19"/>
          <a:stretch>
            <a:fillRect/>
          </a:stretch>
        </p:blipFill>
        <p:spPr>
          <a:xfrm>
            <a:off x="6125245" y="5053668"/>
            <a:ext cx="185613" cy="259859"/>
          </a:xfrm>
          <a:prstGeom prst="rect">
            <a:avLst/>
          </a:prstGeom>
        </p:spPr>
      </p:pic>
      <p:sp>
        <p:nvSpPr>
          <p:cNvPr id="24" name="Text 0">
            <a:extLst>
              <a:ext uri="{FF2B5EF4-FFF2-40B4-BE49-F238E27FC236}">
                <a16:creationId xmlns:a16="http://schemas.microsoft.com/office/drawing/2014/main" id="{45AA6BE4-E79D-D69D-A897-E54DCAAB471A}"/>
              </a:ext>
            </a:extLst>
          </p:cNvPr>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a:extLst>
              <a:ext uri="{FF2B5EF4-FFF2-40B4-BE49-F238E27FC236}">
                <a16:creationId xmlns:a16="http://schemas.microsoft.com/office/drawing/2014/main" id="{9998E48F-CD96-2F20-8825-5A915148B63F}"/>
              </a:ext>
            </a:extLst>
          </p:cNvPr>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a:extLst>
              <a:ext uri="{FF2B5EF4-FFF2-40B4-BE49-F238E27FC236}">
                <a16:creationId xmlns:a16="http://schemas.microsoft.com/office/drawing/2014/main" id="{5E6EB6BC-6CC2-E6FE-D02D-EB20661DD79A}"/>
              </a:ext>
            </a:extLst>
          </p:cNvPr>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a:extLst>
              <a:ext uri="{FF2B5EF4-FFF2-40B4-BE49-F238E27FC236}">
                <a16:creationId xmlns:a16="http://schemas.microsoft.com/office/drawing/2014/main" id="{9C96F73B-2F59-13A5-1807-5C6636911748}"/>
              </a:ext>
            </a:extLst>
          </p:cNvPr>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a:extLst>
              <a:ext uri="{FF2B5EF4-FFF2-40B4-BE49-F238E27FC236}">
                <a16:creationId xmlns:a16="http://schemas.microsoft.com/office/drawing/2014/main" id="{8565785B-4733-289C-E31F-E5DC537C53FC}"/>
              </a:ext>
            </a:extLst>
          </p:cNvPr>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a:extLst>
              <a:ext uri="{FF2B5EF4-FFF2-40B4-BE49-F238E27FC236}">
                <a16:creationId xmlns:a16="http://schemas.microsoft.com/office/drawing/2014/main" id="{9CC38C07-FFF7-018D-49F3-4287E026D218}"/>
              </a:ext>
            </a:extLst>
          </p:cNvPr>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a:extLst>
              <a:ext uri="{FF2B5EF4-FFF2-40B4-BE49-F238E27FC236}">
                <a16:creationId xmlns:a16="http://schemas.microsoft.com/office/drawing/2014/main" id="{645F1602-0E74-5EDA-BB1A-C9D73692C3D6}"/>
              </a:ext>
            </a:extLst>
          </p:cNvPr>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a:extLst>
              <a:ext uri="{FF2B5EF4-FFF2-40B4-BE49-F238E27FC236}">
                <a16:creationId xmlns:a16="http://schemas.microsoft.com/office/drawing/2014/main" id="{88724B3E-5755-215D-238A-A5DB97B62BBB}"/>
              </a:ext>
            </a:extLst>
          </p:cNvPr>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a:extLst>
              <a:ext uri="{FF2B5EF4-FFF2-40B4-BE49-F238E27FC236}">
                <a16:creationId xmlns:a16="http://schemas.microsoft.com/office/drawing/2014/main" id="{2EA92AAB-A954-A1DB-5506-F82B4E5747B2}"/>
              </a:ext>
            </a:extLst>
          </p:cNvPr>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89F4C475-2348-68A3-8FE5-BE44D429ADC9}"/>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20066095-5AC7-F4F0-6652-A5CB122CCE51}"/>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extLst>
      <p:ext uri="{BB962C8B-B14F-4D97-AF65-F5344CB8AC3E}">
        <p14:creationId xmlns:p14="http://schemas.microsoft.com/office/powerpoint/2010/main" val="1179174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812015"/>
          </a:xfrm>
          <a:prstGeom prst="rect">
            <a:avLst/>
          </a:prstGeom>
        </p:spPr>
      </p:pic>
      <p:pic>
        <p:nvPicPr>
          <p:cNvPr id="3" name="Image 1" descr="preencoded.png"/>
          <p:cNvPicPr>
            <a:picLocks noChangeAspect="1"/>
          </p:cNvPicPr>
          <p:nvPr/>
        </p:nvPicPr>
        <p:blipFill>
          <a:blip r:embed="rId4"/>
          <a:stretch>
            <a:fillRect/>
          </a:stretch>
        </p:blipFill>
        <p:spPr>
          <a:xfrm>
            <a:off x="-1" y="79226"/>
            <a:ext cx="11879263" cy="835261"/>
          </a:xfrm>
          <a:prstGeom prst="rect">
            <a:avLst/>
          </a:prstGeom>
        </p:spPr>
      </p:pic>
      <p:pic>
        <p:nvPicPr>
          <p:cNvPr id="4" name="Image 2" descr="preencoded.png"/>
          <p:cNvPicPr>
            <a:picLocks noChangeAspect="1"/>
          </p:cNvPicPr>
          <p:nvPr/>
        </p:nvPicPr>
        <p:blipFill>
          <a:blip r:embed="rId5"/>
          <a:stretch>
            <a:fillRect/>
          </a:stretch>
        </p:blipFill>
        <p:spPr>
          <a:xfrm>
            <a:off x="371227" y="2102413"/>
            <a:ext cx="3248236" cy="1670521"/>
          </a:xfrm>
          <a:prstGeom prst="rect">
            <a:avLst/>
          </a:prstGeom>
        </p:spPr>
      </p:pic>
      <p:pic>
        <p:nvPicPr>
          <p:cNvPr id="5" name="Image 3" descr="preencoded.png"/>
          <p:cNvPicPr>
            <a:picLocks noChangeAspect="1"/>
          </p:cNvPicPr>
          <p:nvPr/>
        </p:nvPicPr>
        <p:blipFill>
          <a:blip r:embed="rId6"/>
          <a:stretch>
            <a:fillRect/>
          </a:stretch>
        </p:blipFill>
        <p:spPr>
          <a:xfrm>
            <a:off x="556840" y="2288027"/>
            <a:ext cx="296982" cy="296982"/>
          </a:xfrm>
          <a:prstGeom prst="rect">
            <a:avLst/>
          </a:prstGeom>
        </p:spPr>
      </p:pic>
      <p:pic>
        <p:nvPicPr>
          <p:cNvPr id="6" name="Image 4" descr="preencoded.png"/>
          <p:cNvPicPr>
            <a:picLocks noChangeAspect="1"/>
          </p:cNvPicPr>
          <p:nvPr/>
        </p:nvPicPr>
        <p:blipFill>
          <a:blip r:embed="rId5"/>
          <a:stretch>
            <a:fillRect/>
          </a:stretch>
        </p:blipFill>
        <p:spPr>
          <a:xfrm>
            <a:off x="4157742" y="2102413"/>
            <a:ext cx="3248236" cy="1670521"/>
          </a:xfrm>
          <a:prstGeom prst="rect">
            <a:avLst/>
          </a:prstGeom>
        </p:spPr>
      </p:pic>
      <p:pic>
        <p:nvPicPr>
          <p:cNvPr id="7" name="Image 5" descr="preencoded.png"/>
          <p:cNvPicPr>
            <a:picLocks noChangeAspect="1"/>
          </p:cNvPicPr>
          <p:nvPr/>
        </p:nvPicPr>
        <p:blipFill>
          <a:blip r:embed="rId7"/>
          <a:stretch>
            <a:fillRect/>
          </a:stretch>
        </p:blipFill>
        <p:spPr>
          <a:xfrm>
            <a:off x="4343355" y="2288027"/>
            <a:ext cx="259859" cy="296982"/>
          </a:xfrm>
          <a:prstGeom prst="rect">
            <a:avLst/>
          </a:prstGeom>
        </p:spPr>
      </p:pic>
      <p:pic>
        <p:nvPicPr>
          <p:cNvPr id="8" name="Image 6" descr="preencoded.png"/>
          <p:cNvPicPr>
            <a:picLocks noChangeAspect="1"/>
          </p:cNvPicPr>
          <p:nvPr/>
        </p:nvPicPr>
        <p:blipFill>
          <a:blip r:embed="rId5"/>
          <a:stretch>
            <a:fillRect/>
          </a:stretch>
        </p:blipFill>
        <p:spPr>
          <a:xfrm>
            <a:off x="7944256" y="2102413"/>
            <a:ext cx="3248236" cy="1670521"/>
          </a:xfrm>
          <a:prstGeom prst="rect">
            <a:avLst/>
          </a:prstGeom>
        </p:spPr>
      </p:pic>
      <p:pic>
        <p:nvPicPr>
          <p:cNvPr id="9" name="Image 7" descr="preencoded.png"/>
          <p:cNvPicPr>
            <a:picLocks noChangeAspect="1"/>
          </p:cNvPicPr>
          <p:nvPr/>
        </p:nvPicPr>
        <p:blipFill>
          <a:blip r:embed="rId8"/>
          <a:stretch>
            <a:fillRect/>
          </a:stretch>
        </p:blipFill>
        <p:spPr>
          <a:xfrm>
            <a:off x="8129870" y="2288027"/>
            <a:ext cx="296982" cy="296982"/>
          </a:xfrm>
          <a:prstGeom prst="rect">
            <a:avLst/>
          </a:prstGeom>
        </p:spPr>
      </p:pic>
      <p:pic>
        <p:nvPicPr>
          <p:cNvPr id="10" name="Image 8" descr="preencoded.png"/>
          <p:cNvPicPr>
            <a:picLocks noChangeAspect="1"/>
          </p:cNvPicPr>
          <p:nvPr/>
        </p:nvPicPr>
        <p:blipFill>
          <a:blip r:embed="rId5"/>
          <a:stretch>
            <a:fillRect/>
          </a:stretch>
        </p:blipFill>
        <p:spPr>
          <a:xfrm>
            <a:off x="371227" y="4181284"/>
            <a:ext cx="3248236" cy="1670521"/>
          </a:xfrm>
          <a:prstGeom prst="rect">
            <a:avLst/>
          </a:prstGeom>
        </p:spPr>
      </p:pic>
      <p:pic>
        <p:nvPicPr>
          <p:cNvPr id="11" name="Image 9" descr="preencoded.png"/>
          <p:cNvPicPr>
            <a:picLocks noChangeAspect="1"/>
          </p:cNvPicPr>
          <p:nvPr/>
        </p:nvPicPr>
        <p:blipFill>
          <a:blip r:embed="rId9"/>
          <a:stretch>
            <a:fillRect/>
          </a:stretch>
        </p:blipFill>
        <p:spPr>
          <a:xfrm>
            <a:off x="556840" y="4366898"/>
            <a:ext cx="296982" cy="296982"/>
          </a:xfrm>
          <a:prstGeom prst="rect">
            <a:avLst/>
          </a:prstGeom>
        </p:spPr>
      </p:pic>
      <p:pic>
        <p:nvPicPr>
          <p:cNvPr id="12" name="Image 10" descr="preencoded.png"/>
          <p:cNvPicPr>
            <a:picLocks noChangeAspect="1"/>
          </p:cNvPicPr>
          <p:nvPr/>
        </p:nvPicPr>
        <p:blipFill>
          <a:blip r:embed="rId5"/>
          <a:stretch>
            <a:fillRect/>
          </a:stretch>
        </p:blipFill>
        <p:spPr>
          <a:xfrm>
            <a:off x="4157742" y="4181284"/>
            <a:ext cx="3248236" cy="1670521"/>
          </a:xfrm>
          <a:prstGeom prst="rect">
            <a:avLst/>
          </a:prstGeom>
        </p:spPr>
      </p:pic>
      <p:pic>
        <p:nvPicPr>
          <p:cNvPr id="13" name="Image 11" descr="preencoded.png"/>
          <p:cNvPicPr>
            <a:picLocks noChangeAspect="1"/>
          </p:cNvPicPr>
          <p:nvPr/>
        </p:nvPicPr>
        <p:blipFill>
          <a:blip r:embed="rId10"/>
          <a:stretch>
            <a:fillRect/>
          </a:stretch>
        </p:blipFill>
        <p:spPr>
          <a:xfrm>
            <a:off x="4343355" y="4366898"/>
            <a:ext cx="296982" cy="296982"/>
          </a:xfrm>
          <a:prstGeom prst="rect">
            <a:avLst/>
          </a:prstGeom>
        </p:spPr>
      </p:pic>
      <p:pic>
        <p:nvPicPr>
          <p:cNvPr id="14" name="Image 12" descr="preencoded.png"/>
          <p:cNvPicPr>
            <a:picLocks noChangeAspect="1"/>
          </p:cNvPicPr>
          <p:nvPr/>
        </p:nvPicPr>
        <p:blipFill>
          <a:blip r:embed="rId5"/>
          <a:stretch>
            <a:fillRect/>
          </a:stretch>
        </p:blipFill>
        <p:spPr>
          <a:xfrm>
            <a:off x="7944256" y="4181284"/>
            <a:ext cx="3248236" cy="1670521"/>
          </a:xfrm>
          <a:prstGeom prst="rect">
            <a:avLst/>
          </a:prstGeom>
        </p:spPr>
      </p:pic>
      <p:pic>
        <p:nvPicPr>
          <p:cNvPr id="15" name="Image 13" descr="preencoded.png"/>
          <p:cNvPicPr>
            <a:picLocks noChangeAspect="1"/>
          </p:cNvPicPr>
          <p:nvPr/>
        </p:nvPicPr>
        <p:blipFill>
          <a:blip r:embed="rId11"/>
          <a:stretch>
            <a:fillRect/>
          </a:stretch>
        </p:blipFill>
        <p:spPr>
          <a:xfrm>
            <a:off x="8129870" y="4366898"/>
            <a:ext cx="259859" cy="296982"/>
          </a:xfrm>
          <a:prstGeom prst="rect">
            <a:avLst/>
          </a:prstGeom>
        </p:spPr>
      </p:pic>
      <p:sp>
        <p:nvSpPr>
          <p:cNvPr id="16" name="Text 0"/>
          <p:cNvSpPr/>
          <p:nvPr/>
        </p:nvSpPr>
        <p:spPr>
          <a:xfrm>
            <a:off x="445472" y="311243"/>
            <a:ext cx="7154529" cy="371227"/>
          </a:xfrm>
          <a:prstGeom prst="rect">
            <a:avLst/>
          </a:prstGeom>
          <a:noFill/>
          <a:ln/>
        </p:spPr>
        <p:txBody>
          <a:bodyPr vert="horz" wrap="square" lIns="0" tIns="0" rIns="0" bIns="0" rtlCol="0" anchor="t"/>
          <a:lstStyle/>
          <a:p>
            <a:pPr>
              <a:lnSpc>
                <a:spcPts val="2923"/>
              </a:lnSpc>
            </a:pPr>
            <a:r>
              <a:rPr lang="en-US" sz="2631" b="1" dirty="0">
                <a:solidFill>
                  <a:srgbClr val="FFFFFF"/>
                </a:solidFill>
                <a:latin typeface="ui-sans-serif" pitchFamily="34" charset="0"/>
                <a:ea typeface="ui-sans-serif" pitchFamily="34" charset="-122"/>
                <a:cs typeface="ui-sans-serif" pitchFamily="34" charset="-120"/>
              </a:rPr>
              <a:t>Why We Need Cloud Computing</a:t>
            </a:r>
            <a:endParaRPr lang="en-US" sz="2631" dirty="0"/>
          </a:p>
        </p:txBody>
      </p:sp>
      <p:sp>
        <p:nvSpPr>
          <p:cNvPr id="17" name="Text 1"/>
          <p:cNvSpPr/>
          <p:nvPr/>
        </p:nvSpPr>
        <p:spPr>
          <a:xfrm>
            <a:off x="371227" y="1285714"/>
            <a:ext cx="11136809" cy="519718"/>
          </a:xfrm>
          <a:prstGeom prst="rect">
            <a:avLst/>
          </a:prstGeom>
          <a:noFill/>
          <a:ln/>
        </p:spPr>
        <p:txBody>
          <a:bodyPr vert="horz" wrap="square" lIns="0" tIns="0" rIns="0" bIns="0" rtlCol="0" anchor="t"/>
          <a:lstStyle/>
          <a:p>
            <a:pPr algn="ctr">
              <a:lnSpc>
                <a:spcPts val="2046"/>
              </a:lnSpc>
            </a:pPr>
            <a:r>
              <a:rPr lang="en-US" sz="1461" dirty="0">
                <a:solidFill>
                  <a:srgbClr val="374151"/>
                </a:solidFill>
                <a:latin typeface="ui-sans-serif" pitchFamily="34" charset="0"/>
                <a:ea typeface="ui-sans-serif" pitchFamily="34" charset="-122"/>
                <a:cs typeface="ui-sans-serif" pitchFamily="34" charset="-120"/>
              </a:rPr>
              <a:t>Cloud computing addresses traditional IT challenges by offering a modern, flexible, and efficient approach to technology resources.</a:t>
            </a:r>
            <a:endParaRPr lang="en-US" sz="1461" dirty="0"/>
          </a:p>
        </p:txBody>
      </p:sp>
      <p:sp>
        <p:nvSpPr>
          <p:cNvPr id="18" name="Text 2"/>
          <p:cNvSpPr/>
          <p:nvPr/>
        </p:nvSpPr>
        <p:spPr>
          <a:xfrm>
            <a:off x="1002312" y="2288027"/>
            <a:ext cx="2917844"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ui-sans-serif" pitchFamily="34" charset="0"/>
                <a:ea typeface="ui-sans-serif" pitchFamily="34" charset="-122"/>
                <a:cs typeface="ui-sans-serif" pitchFamily="34" charset="-120"/>
              </a:rPr>
              <a:t>Cost Efficiency</a:t>
            </a:r>
            <a:endParaRPr lang="en-US" sz="1461" dirty="0"/>
          </a:p>
        </p:txBody>
      </p:sp>
      <p:sp>
        <p:nvSpPr>
          <p:cNvPr id="19" name="Text 3"/>
          <p:cNvSpPr/>
          <p:nvPr/>
        </p:nvSpPr>
        <p:spPr>
          <a:xfrm>
            <a:off x="1002312" y="2622131"/>
            <a:ext cx="2431537"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Shifts IT spending from CapEx to OpEx. Pay-as-you-go model eliminates large upfront costs for hardware and infrastructure.</a:t>
            </a:r>
            <a:endParaRPr lang="en-US" sz="1169" dirty="0"/>
          </a:p>
        </p:txBody>
      </p:sp>
      <p:sp>
        <p:nvSpPr>
          <p:cNvPr id="20" name="Text 4"/>
          <p:cNvSpPr/>
          <p:nvPr/>
        </p:nvSpPr>
        <p:spPr>
          <a:xfrm>
            <a:off x="4751705" y="2288027"/>
            <a:ext cx="2962391"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ui-sans-serif" pitchFamily="34" charset="0"/>
                <a:ea typeface="ui-sans-serif" pitchFamily="34" charset="-122"/>
              </a:rPr>
              <a:t>Scalability &amp; Flexibility</a:t>
            </a:r>
          </a:p>
          <a:p>
            <a:pPr>
              <a:lnSpc>
                <a:spcPts val="2046"/>
              </a:lnSpc>
            </a:pPr>
            <a:r>
              <a:rPr lang="en-US" sz="1461" b="1" dirty="0">
                <a:solidFill>
                  <a:srgbClr val="0F766E"/>
                </a:solidFill>
                <a:latin typeface="ui-sans-serif" pitchFamily="34" charset="0"/>
                <a:ea typeface="ui-sans-serif" pitchFamily="34" charset="-122"/>
                <a:cs typeface="ui-sans-serif" pitchFamily="34" charset="-120"/>
              </a:rPr>
              <a:t> </a:t>
            </a:r>
            <a:endParaRPr lang="en-US" sz="1461" dirty="0"/>
          </a:p>
        </p:txBody>
      </p:sp>
      <p:sp>
        <p:nvSpPr>
          <p:cNvPr id="21" name="Text 5"/>
          <p:cNvSpPr/>
          <p:nvPr/>
        </p:nvSpPr>
        <p:spPr>
          <a:xfrm>
            <a:off x="4751705" y="2622131"/>
            <a:ext cx="2468659" cy="1113681"/>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Rapidly scale resources up or down to meet fluctuating demands, ensuring optimal performance during peak periods.</a:t>
            </a:r>
            <a:endParaRPr lang="en-US" sz="1169" dirty="0"/>
          </a:p>
        </p:txBody>
      </p:sp>
      <p:sp>
        <p:nvSpPr>
          <p:cNvPr id="22" name="Text 6"/>
          <p:cNvSpPr/>
          <p:nvPr/>
        </p:nvSpPr>
        <p:spPr>
          <a:xfrm>
            <a:off x="8575342" y="2288027"/>
            <a:ext cx="2917844"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ui-sans-serif" pitchFamily="34" charset="0"/>
                <a:ea typeface="ui-sans-serif" pitchFamily="34" charset="-122"/>
                <a:cs typeface="ui-sans-serif" pitchFamily="34" charset="-120"/>
              </a:rPr>
              <a:t>Reliability</a:t>
            </a:r>
            <a:endParaRPr lang="en-US" sz="1461" dirty="0"/>
          </a:p>
        </p:txBody>
      </p:sp>
      <p:sp>
        <p:nvSpPr>
          <p:cNvPr id="23" name="Text 7"/>
          <p:cNvSpPr/>
          <p:nvPr/>
        </p:nvSpPr>
        <p:spPr>
          <a:xfrm>
            <a:off x="8575342" y="2596253"/>
            <a:ext cx="2431537" cy="1113681"/>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Globally distributed data centers with redundant infrastructure ensure high availability and consistent performance.</a:t>
            </a:r>
            <a:endParaRPr lang="en-US" sz="1169" dirty="0"/>
          </a:p>
        </p:txBody>
      </p:sp>
      <p:sp>
        <p:nvSpPr>
          <p:cNvPr id="24" name="Text 8"/>
          <p:cNvSpPr/>
          <p:nvPr/>
        </p:nvSpPr>
        <p:spPr>
          <a:xfrm>
            <a:off x="1002312" y="4366898"/>
            <a:ext cx="2431537" cy="519718"/>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ui-sans-serif" pitchFamily="34" charset="0"/>
                <a:ea typeface="ui-sans-serif" pitchFamily="34" charset="-122"/>
                <a:cs typeface="ui-sans-serif" pitchFamily="34" charset="-120"/>
              </a:rPr>
              <a:t>Simplified Management</a:t>
            </a:r>
            <a:endParaRPr lang="en-US" sz="1461" dirty="0"/>
          </a:p>
        </p:txBody>
      </p:sp>
      <p:sp>
        <p:nvSpPr>
          <p:cNvPr id="25" name="Text 9"/>
          <p:cNvSpPr/>
          <p:nvPr/>
        </p:nvSpPr>
        <p:spPr>
          <a:xfrm>
            <a:off x="1002311" y="4727554"/>
            <a:ext cx="2431537"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Offloads routine operational tasks to cloud providers, allowing IT teams to focus on strategic initiatives.</a:t>
            </a:r>
            <a:endParaRPr lang="en-US" sz="1169" dirty="0"/>
          </a:p>
        </p:txBody>
      </p:sp>
      <p:sp>
        <p:nvSpPr>
          <p:cNvPr id="26" name="Text 10"/>
          <p:cNvSpPr/>
          <p:nvPr/>
        </p:nvSpPr>
        <p:spPr>
          <a:xfrm>
            <a:off x="4788827" y="4366898"/>
            <a:ext cx="2917844"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ui-sans-serif" pitchFamily="34" charset="0"/>
                <a:ea typeface="ui-sans-serif" pitchFamily="34" charset="-122"/>
                <a:cs typeface="ui-sans-serif" pitchFamily="34" charset="-120"/>
              </a:rPr>
              <a:t>Global Accessibility</a:t>
            </a:r>
            <a:endParaRPr lang="en-US" sz="1461" dirty="0"/>
          </a:p>
        </p:txBody>
      </p:sp>
      <p:sp>
        <p:nvSpPr>
          <p:cNvPr id="27" name="Text 11"/>
          <p:cNvSpPr/>
          <p:nvPr/>
        </p:nvSpPr>
        <p:spPr>
          <a:xfrm>
            <a:off x="4788827" y="4701002"/>
            <a:ext cx="2431537"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Enable employees to access applications and data from anywhere, facilitating remote work and global collaboration.</a:t>
            </a:r>
            <a:endParaRPr lang="en-US" sz="1169" dirty="0"/>
          </a:p>
        </p:txBody>
      </p:sp>
      <p:sp>
        <p:nvSpPr>
          <p:cNvPr id="28" name="Text 12"/>
          <p:cNvSpPr/>
          <p:nvPr/>
        </p:nvSpPr>
        <p:spPr>
          <a:xfrm>
            <a:off x="8538220" y="4366898"/>
            <a:ext cx="2962391" cy="259859"/>
          </a:xfrm>
          <a:prstGeom prst="rect">
            <a:avLst/>
          </a:prstGeom>
          <a:noFill/>
          <a:ln/>
        </p:spPr>
        <p:txBody>
          <a:bodyPr vert="horz" wrap="square" lIns="0" tIns="0" rIns="0" bIns="0" rtlCol="0" anchor="t"/>
          <a:lstStyle/>
          <a:p>
            <a:pPr>
              <a:lnSpc>
                <a:spcPts val="2046"/>
              </a:lnSpc>
            </a:pPr>
            <a:r>
              <a:rPr lang="en-IN" sz="1461" b="1" dirty="0">
                <a:solidFill>
                  <a:srgbClr val="0F766E"/>
                </a:solidFill>
                <a:latin typeface="ui-sans-serif" pitchFamily="34" charset="0"/>
                <a:ea typeface="ui-sans-serif" pitchFamily="34" charset="-122"/>
              </a:rPr>
              <a:t>Faster innovation</a:t>
            </a:r>
            <a:endParaRPr lang="en-US" sz="1461" b="1" dirty="0">
              <a:solidFill>
                <a:srgbClr val="0F766E"/>
              </a:solidFill>
              <a:latin typeface="ui-sans-serif" pitchFamily="34" charset="0"/>
              <a:ea typeface="ui-sans-serif" pitchFamily="34" charset="-122"/>
            </a:endParaRPr>
          </a:p>
        </p:txBody>
      </p:sp>
      <p:sp>
        <p:nvSpPr>
          <p:cNvPr id="29" name="Text 13"/>
          <p:cNvSpPr/>
          <p:nvPr/>
        </p:nvSpPr>
        <p:spPr>
          <a:xfrm>
            <a:off x="8538220" y="4701002"/>
            <a:ext cx="2468659"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rPr>
              <a:t>Spin up new services in seconds and easily test new ideas without hardware limitations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779517" y="79227"/>
            <a:ext cx="3099745" cy="2635711"/>
          </a:xfrm>
          <a:prstGeom prst="rect">
            <a:avLst/>
          </a:prstGeom>
        </p:spPr>
      </p:pic>
      <p:pic>
        <p:nvPicPr>
          <p:cNvPr id="4" name="Image 2" descr="preencoded.png"/>
          <p:cNvPicPr>
            <a:picLocks noChangeAspect="1"/>
          </p:cNvPicPr>
          <p:nvPr/>
        </p:nvPicPr>
        <p:blipFill>
          <a:blip r:embed="rId5"/>
          <a:stretch>
            <a:fillRect/>
          </a:stretch>
        </p:blipFill>
        <p:spPr>
          <a:xfrm>
            <a:off x="0" y="4255529"/>
            <a:ext cx="2691395" cy="2969816"/>
          </a:xfrm>
          <a:prstGeom prst="rect">
            <a:avLst/>
          </a:prstGeom>
        </p:spPr>
      </p:pic>
      <p:pic>
        <p:nvPicPr>
          <p:cNvPr id="5" name="Image 3" descr="preencoded.png"/>
          <p:cNvPicPr>
            <a:picLocks noChangeAspect="1"/>
          </p:cNvPicPr>
          <p:nvPr/>
        </p:nvPicPr>
        <p:blipFill>
          <a:blip r:embed="rId6"/>
          <a:stretch>
            <a:fillRect/>
          </a:stretch>
        </p:blipFill>
        <p:spPr>
          <a:xfrm>
            <a:off x="1187926" y="1415643"/>
            <a:ext cx="2375853" cy="2375853"/>
          </a:xfrm>
          <a:prstGeom prst="rect">
            <a:avLst/>
          </a:prstGeom>
        </p:spPr>
      </p:pic>
      <p:pic>
        <p:nvPicPr>
          <p:cNvPr id="6" name="Image 4" descr="preencoded.png"/>
          <p:cNvPicPr>
            <a:picLocks noChangeAspect="1"/>
          </p:cNvPicPr>
          <p:nvPr/>
        </p:nvPicPr>
        <p:blipFill>
          <a:blip r:embed="rId7"/>
          <a:stretch>
            <a:fillRect/>
          </a:stretch>
        </p:blipFill>
        <p:spPr>
          <a:xfrm>
            <a:off x="5382645" y="1879677"/>
            <a:ext cx="1113681" cy="890945"/>
          </a:xfrm>
          <a:prstGeom prst="rect">
            <a:avLst/>
          </a:prstGeom>
        </p:spPr>
      </p:pic>
      <p:pic>
        <p:nvPicPr>
          <p:cNvPr id="7" name="Image 5" descr="preencoded.png"/>
          <p:cNvPicPr>
            <a:picLocks noChangeAspect="1"/>
          </p:cNvPicPr>
          <p:nvPr/>
        </p:nvPicPr>
        <p:blipFill>
          <a:blip r:embed="rId8"/>
          <a:stretch>
            <a:fillRect/>
          </a:stretch>
        </p:blipFill>
        <p:spPr>
          <a:xfrm>
            <a:off x="5345523" y="4218407"/>
            <a:ext cx="1187926" cy="37123"/>
          </a:xfrm>
          <a:prstGeom prst="rect">
            <a:avLst/>
          </a:prstGeom>
        </p:spPr>
      </p:pic>
      <p:sp>
        <p:nvSpPr>
          <p:cNvPr id="11" name="Text 0"/>
          <p:cNvSpPr/>
          <p:nvPr/>
        </p:nvSpPr>
        <p:spPr>
          <a:xfrm>
            <a:off x="1750814" y="2993358"/>
            <a:ext cx="8377490" cy="445472"/>
          </a:xfrm>
          <a:prstGeom prst="rect">
            <a:avLst/>
          </a:prstGeom>
          <a:noFill/>
          <a:ln/>
        </p:spPr>
        <p:txBody>
          <a:bodyPr vert="horz" wrap="square" lIns="0" tIns="0" rIns="0" bIns="0" rtlCol="0" anchor="t"/>
          <a:lstStyle/>
          <a:p>
            <a:pPr algn="ctr">
              <a:lnSpc>
                <a:spcPts val="3507"/>
              </a:lnSpc>
            </a:pPr>
            <a:r>
              <a:rPr lang="en-US" sz="3507" b="1" dirty="0">
                <a:solidFill>
                  <a:srgbClr val="0F766E"/>
                </a:solidFill>
                <a:latin typeface="Arial" pitchFamily="34" charset="0"/>
                <a:ea typeface="Arial" pitchFamily="34" charset="-122"/>
                <a:cs typeface="Arial" pitchFamily="34" charset="-120"/>
              </a:rPr>
              <a:t>Leading Cloud Service Providers</a:t>
            </a:r>
            <a:endParaRPr lang="en-US" sz="3507" dirty="0"/>
          </a:p>
        </p:txBody>
      </p:sp>
      <p:sp>
        <p:nvSpPr>
          <p:cNvPr id="12" name="Text 1"/>
          <p:cNvSpPr/>
          <p:nvPr/>
        </p:nvSpPr>
        <p:spPr>
          <a:xfrm>
            <a:off x="1750814" y="3587321"/>
            <a:ext cx="8377490" cy="334104"/>
          </a:xfrm>
          <a:prstGeom prst="rect">
            <a:avLst/>
          </a:prstGeom>
          <a:noFill/>
          <a:ln/>
        </p:spPr>
        <p:txBody>
          <a:bodyPr vert="horz" wrap="square" lIns="0" tIns="0" rIns="0" bIns="0" rtlCol="0" anchor="t"/>
          <a:lstStyle/>
          <a:p>
            <a:pPr algn="ctr">
              <a:lnSpc>
                <a:spcPts val="2631"/>
              </a:lnSpc>
            </a:pPr>
            <a:r>
              <a:rPr lang="en-US" sz="2192" dirty="0">
                <a:solidFill>
                  <a:srgbClr val="4B5563"/>
                </a:solidFill>
                <a:latin typeface="Arial" pitchFamily="34" charset="0"/>
                <a:ea typeface="Arial" pitchFamily="34" charset="-122"/>
                <a:cs typeface="Arial" pitchFamily="34" charset="-120"/>
              </a:rPr>
              <a:t>Global Cloud Market Overview</a:t>
            </a:r>
            <a:endParaRPr lang="en-US" sz="2192" dirty="0"/>
          </a:p>
        </p:txBody>
      </p:sp>
      <p:sp>
        <p:nvSpPr>
          <p:cNvPr id="15" name="Text 4"/>
          <p:cNvSpPr/>
          <p:nvPr/>
        </p:nvSpPr>
        <p:spPr>
          <a:xfrm>
            <a:off x="5484444" y="6334401"/>
            <a:ext cx="2027769" cy="259859"/>
          </a:xfrm>
          <a:prstGeom prst="rect">
            <a:avLst/>
          </a:prstGeom>
          <a:noFill/>
          <a:ln/>
        </p:spPr>
        <p:txBody>
          <a:bodyPr vert="horz" wrap="square" lIns="0" tIns="0" rIns="0" bIns="0" rtlCol="0" anchor="t"/>
          <a:lstStyle/>
          <a:p>
            <a:pPr>
              <a:lnSpc>
                <a:spcPts val="2046"/>
              </a:lnSpc>
            </a:pPr>
            <a:r>
              <a:rPr lang="en-US" sz="1315" dirty="0">
                <a:solidFill>
                  <a:srgbClr val="FFFFFF"/>
                </a:solidFill>
                <a:latin typeface="Arial" pitchFamily="34" charset="0"/>
                <a:ea typeface="Arial" pitchFamily="34" charset="-122"/>
                <a:cs typeface="Arial" pitchFamily="34" charset="-120"/>
              </a:rPr>
              <a:t> Global Perspective</a:t>
            </a:r>
            <a:endParaRPr lang="en-US" sz="1315" dirty="0"/>
          </a:p>
        </p:txBody>
      </p:sp>
      <p:sp>
        <p:nvSpPr>
          <p:cNvPr id="16" name="Text 5"/>
          <p:cNvSpPr/>
          <p:nvPr/>
        </p:nvSpPr>
        <p:spPr>
          <a:xfrm>
            <a:off x="10421617" y="6334401"/>
            <a:ext cx="1392797" cy="259859"/>
          </a:xfrm>
          <a:prstGeom prst="rect">
            <a:avLst/>
          </a:prstGeom>
          <a:noFill/>
          <a:ln/>
        </p:spPr>
        <p:txBody>
          <a:bodyPr vert="horz" wrap="square" lIns="0" tIns="0" rIns="0" bIns="0" rtlCol="0" anchor="t"/>
          <a:lstStyle/>
          <a:p>
            <a:pPr>
              <a:lnSpc>
                <a:spcPts val="2046"/>
              </a:lnSpc>
            </a:pPr>
            <a:r>
              <a:rPr lang="en-US" sz="1315" dirty="0">
                <a:solidFill>
                  <a:srgbClr val="FFFFFF"/>
                </a:solidFill>
                <a:latin typeface="Arial" pitchFamily="34" charset="0"/>
                <a:ea typeface="Arial" pitchFamily="34" charset="-122"/>
                <a:cs typeface="Arial" pitchFamily="34" charset="-120"/>
              </a:rPr>
              <a:t> Future Trends</a:t>
            </a:r>
            <a:endParaRPr lang="en-US" sz="131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8779517" y="79227"/>
            <a:ext cx="3099745" cy="2635711"/>
          </a:xfrm>
          <a:prstGeom prst="rect">
            <a:avLst/>
          </a:prstGeom>
        </p:spPr>
      </p:pic>
      <p:pic>
        <p:nvPicPr>
          <p:cNvPr id="4" name="Image 2" descr="preencoded.png"/>
          <p:cNvPicPr>
            <a:picLocks noChangeAspect="1"/>
          </p:cNvPicPr>
          <p:nvPr/>
        </p:nvPicPr>
        <p:blipFill>
          <a:blip r:embed="rId5"/>
          <a:stretch>
            <a:fillRect/>
          </a:stretch>
        </p:blipFill>
        <p:spPr>
          <a:xfrm>
            <a:off x="0" y="4255529"/>
            <a:ext cx="2691395" cy="2969816"/>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1155785"/>
            <a:ext cx="4640337" cy="4157742"/>
          </a:xfrm>
          <a:prstGeom prst="rect">
            <a:avLst/>
          </a:prstGeom>
        </p:spPr>
      </p:pic>
      <p:pic>
        <p:nvPicPr>
          <p:cNvPr id="7" name="Image 5" descr="preencoded.png"/>
          <p:cNvPicPr>
            <a:picLocks noChangeAspect="1"/>
          </p:cNvPicPr>
          <p:nvPr/>
        </p:nvPicPr>
        <p:blipFill>
          <a:blip r:embed="rId8"/>
          <a:stretch>
            <a:fillRect/>
          </a:stretch>
        </p:blipFill>
        <p:spPr>
          <a:xfrm>
            <a:off x="593964" y="1406363"/>
            <a:ext cx="213455" cy="185613"/>
          </a:xfrm>
          <a:prstGeom prst="rect">
            <a:avLst/>
          </a:prstGeom>
        </p:spPr>
      </p:pic>
      <p:pic>
        <p:nvPicPr>
          <p:cNvPr id="8" name="Image 6" descr="preencoded.png"/>
          <p:cNvPicPr>
            <a:picLocks noChangeAspect="1"/>
          </p:cNvPicPr>
          <p:nvPr/>
        </p:nvPicPr>
        <p:blipFill>
          <a:blip r:embed="rId9"/>
          <a:stretch>
            <a:fillRect/>
          </a:stretch>
        </p:blipFill>
        <p:spPr>
          <a:xfrm>
            <a:off x="593963" y="1786870"/>
            <a:ext cx="2969816" cy="2969816"/>
          </a:xfrm>
          <a:prstGeom prst="rect">
            <a:avLst/>
          </a:prstGeom>
        </p:spPr>
      </p:pic>
      <p:pic>
        <p:nvPicPr>
          <p:cNvPr id="9" name="Image 7" descr="preencoded.png"/>
          <p:cNvPicPr>
            <a:picLocks noChangeAspect="1"/>
          </p:cNvPicPr>
          <p:nvPr/>
        </p:nvPicPr>
        <p:blipFill>
          <a:blip r:embed="rId10"/>
          <a:stretch>
            <a:fillRect/>
          </a:stretch>
        </p:blipFill>
        <p:spPr>
          <a:xfrm>
            <a:off x="1161244" y="4942300"/>
            <a:ext cx="111368" cy="111368"/>
          </a:xfrm>
          <a:prstGeom prst="rect">
            <a:avLst/>
          </a:prstGeom>
        </p:spPr>
      </p:pic>
      <p:pic>
        <p:nvPicPr>
          <p:cNvPr id="10" name="Image 8" descr="preencoded.png"/>
          <p:cNvPicPr>
            <a:picLocks noChangeAspect="1"/>
          </p:cNvPicPr>
          <p:nvPr/>
        </p:nvPicPr>
        <p:blipFill>
          <a:blip r:embed="rId11"/>
          <a:stretch>
            <a:fillRect/>
          </a:stretch>
        </p:blipFill>
        <p:spPr>
          <a:xfrm>
            <a:off x="2243458" y="4942300"/>
            <a:ext cx="111368" cy="111368"/>
          </a:xfrm>
          <a:prstGeom prst="rect">
            <a:avLst/>
          </a:prstGeom>
        </p:spPr>
      </p:pic>
      <p:pic>
        <p:nvPicPr>
          <p:cNvPr id="11" name="Image 9" descr="preencoded.png"/>
          <p:cNvPicPr>
            <a:picLocks noChangeAspect="1"/>
          </p:cNvPicPr>
          <p:nvPr/>
        </p:nvPicPr>
        <p:blipFill>
          <a:blip r:embed="rId12"/>
          <a:stretch>
            <a:fillRect/>
          </a:stretch>
        </p:blipFill>
        <p:spPr>
          <a:xfrm>
            <a:off x="3373960" y="4942300"/>
            <a:ext cx="111368" cy="111368"/>
          </a:xfrm>
          <a:prstGeom prst="rect">
            <a:avLst/>
          </a:prstGeom>
        </p:spPr>
      </p:pic>
      <p:pic>
        <p:nvPicPr>
          <p:cNvPr id="12" name="Image 10" descr="preencoded.png"/>
          <p:cNvPicPr>
            <a:picLocks noChangeAspect="1"/>
          </p:cNvPicPr>
          <p:nvPr/>
        </p:nvPicPr>
        <p:blipFill>
          <a:blip r:embed="rId13"/>
          <a:stretch>
            <a:fillRect/>
          </a:stretch>
        </p:blipFill>
        <p:spPr>
          <a:xfrm>
            <a:off x="5011564" y="1155785"/>
            <a:ext cx="2066400" cy="3489533"/>
          </a:xfrm>
          <a:prstGeom prst="rect">
            <a:avLst/>
          </a:prstGeom>
        </p:spPr>
      </p:pic>
      <p:pic>
        <p:nvPicPr>
          <p:cNvPr id="13" name="Image 11" descr="preencoded.png"/>
          <p:cNvPicPr>
            <a:picLocks noChangeAspect="1"/>
          </p:cNvPicPr>
          <p:nvPr/>
        </p:nvPicPr>
        <p:blipFill>
          <a:blip r:embed="rId14"/>
          <a:stretch>
            <a:fillRect/>
          </a:stretch>
        </p:blipFill>
        <p:spPr>
          <a:xfrm>
            <a:off x="6613930" y="1341398"/>
            <a:ext cx="278420" cy="296982"/>
          </a:xfrm>
          <a:prstGeom prst="rect">
            <a:avLst/>
          </a:prstGeom>
        </p:spPr>
      </p:pic>
      <p:pic>
        <p:nvPicPr>
          <p:cNvPr id="14" name="Image 12" descr="preencoded.png"/>
          <p:cNvPicPr>
            <a:picLocks noChangeAspect="1"/>
          </p:cNvPicPr>
          <p:nvPr/>
        </p:nvPicPr>
        <p:blipFill>
          <a:blip r:embed="rId15"/>
          <a:stretch>
            <a:fillRect/>
          </a:stretch>
        </p:blipFill>
        <p:spPr>
          <a:xfrm>
            <a:off x="5197177" y="3197533"/>
            <a:ext cx="129929" cy="129929"/>
          </a:xfrm>
          <a:prstGeom prst="rect">
            <a:avLst/>
          </a:prstGeom>
        </p:spPr>
      </p:pic>
      <p:pic>
        <p:nvPicPr>
          <p:cNvPr id="15" name="Image 13" descr="preencoded.png"/>
          <p:cNvPicPr>
            <a:picLocks noChangeAspect="1"/>
          </p:cNvPicPr>
          <p:nvPr/>
        </p:nvPicPr>
        <p:blipFill>
          <a:blip r:embed="rId15"/>
          <a:stretch>
            <a:fillRect/>
          </a:stretch>
        </p:blipFill>
        <p:spPr>
          <a:xfrm>
            <a:off x="5197177" y="3605883"/>
            <a:ext cx="129929" cy="129929"/>
          </a:xfrm>
          <a:prstGeom prst="rect">
            <a:avLst/>
          </a:prstGeom>
        </p:spPr>
      </p:pic>
      <p:pic>
        <p:nvPicPr>
          <p:cNvPr id="16" name="Image 14" descr="preencoded.png"/>
          <p:cNvPicPr>
            <a:picLocks noChangeAspect="1"/>
          </p:cNvPicPr>
          <p:nvPr/>
        </p:nvPicPr>
        <p:blipFill>
          <a:blip r:embed="rId15"/>
          <a:stretch>
            <a:fillRect/>
          </a:stretch>
        </p:blipFill>
        <p:spPr>
          <a:xfrm>
            <a:off x="5197177" y="4014232"/>
            <a:ext cx="129929" cy="129929"/>
          </a:xfrm>
          <a:prstGeom prst="rect">
            <a:avLst/>
          </a:prstGeom>
        </p:spPr>
      </p:pic>
      <p:pic>
        <p:nvPicPr>
          <p:cNvPr id="17" name="Image 15" descr="preencoded.png"/>
          <p:cNvPicPr>
            <a:picLocks noChangeAspect="1"/>
          </p:cNvPicPr>
          <p:nvPr/>
        </p:nvPicPr>
        <p:blipFill>
          <a:blip r:embed="rId16"/>
          <a:stretch>
            <a:fillRect/>
          </a:stretch>
        </p:blipFill>
        <p:spPr>
          <a:xfrm>
            <a:off x="7226455" y="1155785"/>
            <a:ext cx="2066545" cy="3489533"/>
          </a:xfrm>
          <a:prstGeom prst="rect">
            <a:avLst/>
          </a:prstGeom>
        </p:spPr>
      </p:pic>
      <p:pic>
        <p:nvPicPr>
          <p:cNvPr id="18" name="Image 16" descr="preencoded.png"/>
          <p:cNvPicPr>
            <a:picLocks noChangeAspect="1"/>
          </p:cNvPicPr>
          <p:nvPr/>
        </p:nvPicPr>
        <p:blipFill>
          <a:blip r:embed="rId17"/>
          <a:stretch>
            <a:fillRect/>
          </a:stretch>
        </p:blipFill>
        <p:spPr>
          <a:xfrm>
            <a:off x="8912492" y="1341398"/>
            <a:ext cx="194894" cy="296982"/>
          </a:xfrm>
          <a:prstGeom prst="rect">
            <a:avLst/>
          </a:prstGeom>
        </p:spPr>
      </p:pic>
      <p:pic>
        <p:nvPicPr>
          <p:cNvPr id="19" name="Image 17" descr="preencoded.png"/>
          <p:cNvPicPr>
            <a:picLocks noChangeAspect="1"/>
          </p:cNvPicPr>
          <p:nvPr/>
        </p:nvPicPr>
        <p:blipFill>
          <a:blip r:embed="rId18"/>
          <a:stretch>
            <a:fillRect/>
          </a:stretch>
        </p:blipFill>
        <p:spPr>
          <a:xfrm>
            <a:off x="7412068" y="2974797"/>
            <a:ext cx="129929" cy="129929"/>
          </a:xfrm>
          <a:prstGeom prst="rect">
            <a:avLst/>
          </a:prstGeom>
        </p:spPr>
      </p:pic>
      <p:pic>
        <p:nvPicPr>
          <p:cNvPr id="20" name="Image 18" descr="preencoded.png"/>
          <p:cNvPicPr>
            <a:picLocks noChangeAspect="1"/>
          </p:cNvPicPr>
          <p:nvPr/>
        </p:nvPicPr>
        <p:blipFill>
          <a:blip r:embed="rId18"/>
          <a:stretch>
            <a:fillRect/>
          </a:stretch>
        </p:blipFill>
        <p:spPr>
          <a:xfrm>
            <a:off x="7412068" y="3383147"/>
            <a:ext cx="129929" cy="129929"/>
          </a:xfrm>
          <a:prstGeom prst="rect">
            <a:avLst/>
          </a:prstGeom>
        </p:spPr>
      </p:pic>
      <p:pic>
        <p:nvPicPr>
          <p:cNvPr id="21" name="Image 19" descr="preencoded.png"/>
          <p:cNvPicPr>
            <a:picLocks noChangeAspect="1"/>
          </p:cNvPicPr>
          <p:nvPr/>
        </p:nvPicPr>
        <p:blipFill>
          <a:blip r:embed="rId18"/>
          <a:stretch>
            <a:fillRect/>
          </a:stretch>
        </p:blipFill>
        <p:spPr>
          <a:xfrm>
            <a:off x="7412068" y="3791496"/>
            <a:ext cx="129929" cy="129929"/>
          </a:xfrm>
          <a:prstGeom prst="rect">
            <a:avLst/>
          </a:prstGeom>
        </p:spPr>
      </p:pic>
      <p:pic>
        <p:nvPicPr>
          <p:cNvPr id="22" name="Image 20" descr="preencoded.png"/>
          <p:cNvPicPr>
            <a:picLocks noChangeAspect="1"/>
          </p:cNvPicPr>
          <p:nvPr/>
        </p:nvPicPr>
        <p:blipFill>
          <a:blip r:embed="rId19"/>
          <a:stretch>
            <a:fillRect/>
          </a:stretch>
        </p:blipFill>
        <p:spPr>
          <a:xfrm>
            <a:off x="9441490" y="1155785"/>
            <a:ext cx="2066545" cy="3489533"/>
          </a:xfrm>
          <a:prstGeom prst="rect">
            <a:avLst/>
          </a:prstGeom>
        </p:spPr>
      </p:pic>
      <p:pic>
        <p:nvPicPr>
          <p:cNvPr id="23" name="Image 21" descr="preencoded.png"/>
          <p:cNvPicPr>
            <a:picLocks noChangeAspect="1"/>
          </p:cNvPicPr>
          <p:nvPr/>
        </p:nvPicPr>
        <p:blipFill>
          <a:blip r:embed="rId20"/>
          <a:stretch>
            <a:fillRect/>
          </a:stretch>
        </p:blipFill>
        <p:spPr>
          <a:xfrm>
            <a:off x="11108967" y="1341398"/>
            <a:ext cx="213455" cy="296982"/>
          </a:xfrm>
          <a:prstGeom prst="rect">
            <a:avLst/>
          </a:prstGeom>
        </p:spPr>
      </p:pic>
      <p:pic>
        <p:nvPicPr>
          <p:cNvPr id="24" name="Image 22" descr="preencoded.png"/>
          <p:cNvPicPr>
            <a:picLocks noChangeAspect="1"/>
          </p:cNvPicPr>
          <p:nvPr/>
        </p:nvPicPr>
        <p:blipFill>
          <a:blip r:embed="rId21"/>
          <a:stretch>
            <a:fillRect/>
          </a:stretch>
        </p:blipFill>
        <p:spPr>
          <a:xfrm>
            <a:off x="9627104" y="2974797"/>
            <a:ext cx="129929" cy="129929"/>
          </a:xfrm>
          <a:prstGeom prst="rect">
            <a:avLst/>
          </a:prstGeom>
        </p:spPr>
      </p:pic>
      <p:pic>
        <p:nvPicPr>
          <p:cNvPr id="25" name="Image 23" descr="preencoded.png"/>
          <p:cNvPicPr>
            <a:picLocks noChangeAspect="1"/>
          </p:cNvPicPr>
          <p:nvPr/>
        </p:nvPicPr>
        <p:blipFill>
          <a:blip r:embed="rId21"/>
          <a:stretch>
            <a:fillRect/>
          </a:stretch>
        </p:blipFill>
        <p:spPr>
          <a:xfrm>
            <a:off x="9627104" y="3383147"/>
            <a:ext cx="129929" cy="129929"/>
          </a:xfrm>
          <a:prstGeom prst="rect">
            <a:avLst/>
          </a:prstGeom>
        </p:spPr>
      </p:pic>
      <p:pic>
        <p:nvPicPr>
          <p:cNvPr id="26" name="Image 24" descr="preencoded.png"/>
          <p:cNvPicPr>
            <a:picLocks noChangeAspect="1"/>
          </p:cNvPicPr>
          <p:nvPr/>
        </p:nvPicPr>
        <p:blipFill>
          <a:blip r:embed="rId21"/>
          <a:stretch>
            <a:fillRect/>
          </a:stretch>
        </p:blipFill>
        <p:spPr>
          <a:xfrm>
            <a:off x="9627104" y="3791496"/>
            <a:ext cx="129929" cy="129929"/>
          </a:xfrm>
          <a:prstGeom prst="rect">
            <a:avLst/>
          </a:prstGeom>
        </p:spPr>
      </p:pic>
      <p:sp>
        <p:nvSpPr>
          <p:cNvPr id="27"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Arial" pitchFamily="34" charset="0"/>
                <a:ea typeface="Arial" pitchFamily="34" charset="-122"/>
                <a:cs typeface="Arial" pitchFamily="34" charset="-120"/>
              </a:rPr>
              <a:t>The "Big Three" Cloud Providers</a:t>
            </a:r>
            <a:endParaRPr lang="en-US" sz="2631" dirty="0"/>
          </a:p>
        </p:txBody>
      </p:sp>
      <p:sp>
        <p:nvSpPr>
          <p:cNvPr id="29" name="Text 2"/>
          <p:cNvSpPr/>
          <p:nvPr/>
        </p:nvSpPr>
        <p:spPr>
          <a:xfrm>
            <a:off x="1346858" y="4905177"/>
            <a:ext cx="808637"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AWS (30%)</a:t>
            </a:r>
            <a:endParaRPr lang="en-US" sz="1023" dirty="0"/>
          </a:p>
        </p:txBody>
      </p:sp>
      <p:sp>
        <p:nvSpPr>
          <p:cNvPr id="30" name="Text 3"/>
          <p:cNvSpPr/>
          <p:nvPr/>
        </p:nvSpPr>
        <p:spPr>
          <a:xfrm>
            <a:off x="2429072" y="4905177"/>
            <a:ext cx="86658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Azure (20%)</a:t>
            </a:r>
            <a:endParaRPr lang="en-US" sz="1023" dirty="0"/>
          </a:p>
        </p:txBody>
      </p:sp>
      <p:sp>
        <p:nvSpPr>
          <p:cNvPr id="31" name="Text 4"/>
          <p:cNvSpPr/>
          <p:nvPr/>
        </p:nvSpPr>
        <p:spPr>
          <a:xfrm>
            <a:off x="3559573" y="4905177"/>
            <a:ext cx="794367"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GCP (13%)</a:t>
            </a:r>
            <a:endParaRPr lang="en-US" sz="1023" dirty="0"/>
          </a:p>
        </p:txBody>
      </p:sp>
      <p:sp>
        <p:nvSpPr>
          <p:cNvPr id="32" name="Text 5"/>
          <p:cNvSpPr/>
          <p:nvPr/>
        </p:nvSpPr>
        <p:spPr>
          <a:xfrm>
            <a:off x="5197178" y="1341398"/>
            <a:ext cx="1416753"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Amazon Web Services</a:t>
            </a:r>
            <a:endParaRPr lang="en-US" sz="1461" dirty="0"/>
          </a:p>
        </p:txBody>
      </p:sp>
      <p:sp>
        <p:nvSpPr>
          <p:cNvPr id="33" name="Text 6"/>
          <p:cNvSpPr/>
          <p:nvPr/>
        </p:nvSpPr>
        <p:spPr>
          <a:xfrm>
            <a:off x="5197178" y="2037448"/>
            <a:ext cx="1031199"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Market Share:</a:t>
            </a:r>
            <a:endParaRPr lang="en-US" sz="1023" dirty="0"/>
          </a:p>
        </p:txBody>
      </p:sp>
      <p:sp>
        <p:nvSpPr>
          <p:cNvPr id="34" name="Text 7"/>
          <p:cNvSpPr/>
          <p:nvPr/>
        </p:nvSpPr>
        <p:spPr>
          <a:xfrm>
            <a:off x="6103783" y="2000326"/>
            <a:ext cx="445820" cy="204175"/>
          </a:xfrm>
          <a:prstGeom prst="rect">
            <a:avLst/>
          </a:prstGeom>
          <a:noFill/>
          <a:ln/>
        </p:spPr>
        <p:txBody>
          <a:bodyPr vert="horz" wrap="square" lIns="0" tIns="0" rIns="0" bIns="0" rtlCol="0" anchor="t"/>
          <a:lstStyle/>
          <a:p>
            <a:pPr>
              <a:lnSpc>
                <a:spcPts val="2046"/>
              </a:lnSpc>
            </a:pPr>
            <a:r>
              <a:rPr lang="en-US" sz="1461" b="1" dirty="0">
                <a:solidFill>
                  <a:srgbClr val="FF9900"/>
                </a:solidFill>
                <a:latin typeface="Arial" pitchFamily="34" charset="0"/>
                <a:ea typeface="Arial" pitchFamily="34" charset="-122"/>
                <a:cs typeface="Arial" pitchFamily="34" charset="-120"/>
              </a:rPr>
              <a:t>29%</a:t>
            </a:r>
            <a:endParaRPr lang="en-US" sz="1461" dirty="0"/>
          </a:p>
        </p:txBody>
      </p:sp>
      <p:sp>
        <p:nvSpPr>
          <p:cNvPr id="35" name="Text 8"/>
          <p:cNvSpPr/>
          <p:nvPr/>
        </p:nvSpPr>
        <p:spPr>
          <a:xfrm>
            <a:off x="5197178" y="2380833"/>
            <a:ext cx="1438563"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Quarterly Revenue:</a:t>
            </a:r>
            <a:endParaRPr lang="en-US" sz="1023" dirty="0"/>
          </a:p>
        </p:txBody>
      </p:sp>
      <p:sp>
        <p:nvSpPr>
          <p:cNvPr id="36" name="Text 9"/>
          <p:cNvSpPr/>
          <p:nvPr/>
        </p:nvSpPr>
        <p:spPr>
          <a:xfrm>
            <a:off x="5197178" y="2594289"/>
            <a:ext cx="718324" cy="204175"/>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$30.9B</a:t>
            </a:r>
            <a:endParaRPr lang="en-US" sz="1461" dirty="0"/>
          </a:p>
        </p:txBody>
      </p:sp>
      <p:sp>
        <p:nvSpPr>
          <p:cNvPr id="37" name="Text 10"/>
          <p:cNvSpPr/>
          <p:nvPr/>
        </p:nvSpPr>
        <p:spPr>
          <a:xfrm>
            <a:off x="5197177" y="2937674"/>
            <a:ext cx="2034208" cy="185613"/>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Key Strengths:</a:t>
            </a:r>
            <a:endParaRPr lang="en-US" sz="1023" dirty="0"/>
          </a:p>
        </p:txBody>
      </p:sp>
      <p:sp>
        <p:nvSpPr>
          <p:cNvPr id="38" name="Text 11"/>
          <p:cNvSpPr/>
          <p:nvPr/>
        </p:nvSpPr>
        <p:spPr>
          <a:xfrm>
            <a:off x="5401353" y="3160410"/>
            <a:ext cx="1490998"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Broadest service range (200+ services)</a:t>
            </a:r>
            <a:endParaRPr lang="en-US" sz="1023" dirty="0"/>
          </a:p>
        </p:txBody>
      </p:sp>
      <p:sp>
        <p:nvSpPr>
          <p:cNvPr id="39" name="Text 12"/>
          <p:cNvSpPr/>
          <p:nvPr/>
        </p:nvSpPr>
        <p:spPr>
          <a:xfrm>
            <a:off x="5401353" y="3568760"/>
            <a:ext cx="1490998"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Global reach (36 regions, 114 availability zones)</a:t>
            </a:r>
            <a:endParaRPr lang="en-US" sz="1023" dirty="0"/>
          </a:p>
        </p:txBody>
      </p:sp>
      <p:sp>
        <p:nvSpPr>
          <p:cNvPr id="40" name="Text 13"/>
          <p:cNvSpPr/>
          <p:nvPr/>
        </p:nvSpPr>
        <p:spPr>
          <a:xfrm>
            <a:off x="5401353" y="3977109"/>
            <a:ext cx="1490998"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Mature ecosystem &amp; reliability</a:t>
            </a:r>
            <a:endParaRPr lang="en-US" sz="1023" dirty="0"/>
          </a:p>
        </p:txBody>
      </p:sp>
      <p:sp>
        <p:nvSpPr>
          <p:cNvPr id="41" name="Text 14"/>
          <p:cNvSpPr/>
          <p:nvPr/>
        </p:nvSpPr>
        <p:spPr>
          <a:xfrm>
            <a:off x="7412068" y="1341398"/>
            <a:ext cx="167487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Microsoft Azure</a:t>
            </a:r>
            <a:endParaRPr lang="en-US" sz="1461" dirty="0"/>
          </a:p>
        </p:txBody>
      </p:sp>
      <p:sp>
        <p:nvSpPr>
          <p:cNvPr id="42" name="Text 15"/>
          <p:cNvSpPr/>
          <p:nvPr/>
        </p:nvSpPr>
        <p:spPr>
          <a:xfrm>
            <a:off x="7412069" y="1814712"/>
            <a:ext cx="1031199"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Market Share:</a:t>
            </a:r>
            <a:endParaRPr lang="en-US" sz="1023" dirty="0"/>
          </a:p>
        </p:txBody>
      </p:sp>
      <p:sp>
        <p:nvSpPr>
          <p:cNvPr id="43" name="Text 16"/>
          <p:cNvSpPr/>
          <p:nvPr/>
        </p:nvSpPr>
        <p:spPr>
          <a:xfrm>
            <a:off x="8318674" y="1777590"/>
            <a:ext cx="445820" cy="204175"/>
          </a:xfrm>
          <a:prstGeom prst="rect">
            <a:avLst/>
          </a:prstGeom>
          <a:noFill/>
          <a:ln/>
        </p:spPr>
        <p:txBody>
          <a:bodyPr vert="horz" wrap="square" lIns="0" tIns="0" rIns="0" bIns="0" rtlCol="0" anchor="t"/>
          <a:lstStyle/>
          <a:p>
            <a:pPr>
              <a:lnSpc>
                <a:spcPts val="2046"/>
              </a:lnSpc>
            </a:pPr>
            <a:r>
              <a:rPr lang="en-US" sz="1461" b="1" dirty="0">
                <a:solidFill>
                  <a:srgbClr val="00BCF2"/>
                </a:solidFill>
                <a:latin typeface="Arial" pitchFamily="34" charset="0"/>
                <a:ea typeface="Arial" pitchFamily="34" charset="-122"/>
                <a:cs typeface="Arial" pitchFamily="34" charset="-120"/>
              </a:rPr>
              <a:t>23%</a:t>
            </a:r>
            <a:endParaRPr lang="en-US" sz="1461" dirty="0"/>
          </a:p>
        </p:txBody>
      </p:sp>
      <p:sp>
        <p:nvSpPr>
          <p:cNvPr id="44" name="Text 17"/>
          <p:cNvSpPr/>
          <p:nvPr/>
        </p:nvSpPr>
        <p:spPr>
          <a:xfrm>
            <a:off x="7412069" y="2158097"/>
            <a:ext cx="1438563"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Quarterly Revenue:</a:t>
            </a:r>
            <a:endParaRPr lang="en-US" sz="1023" dirty="0"/>
          </a:p>
        </p:txBody>
      </p:sp>
      <p:sp>
        <p:nvSpPr>
          <p:cNvPr id="45" name="Text 18"/>
          <p:cNvSpPr/>
          <p:nvPr/>
        </p:nvSpPr>
        <p:spPr>
          <a:xfrm>
            <a:off x="7412069" y="2371553"/>
            <a:ext cx="718324" cy="204175"/>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$29.9B</a:t>
            </a:r>
            <a:endParaRPr lang="en-US" sz="1461" dirty="0"/>
          </a:p>
        </p:txBody>
      </p:sp>
      <p:sp>
        <p:nvSpPr>
          <p:cNvPr id="46" name="Text 19"/>
          <p:cNvSpPr/>
          <p:nvPr/>
        </p:nvSpPr>
        <p:spPr>
          <a:xfrm>
            <a:off x="7412068" y="2714938"/>
            <a:ext cx="2034382" cy="185613"/>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Key Strengths:</a:t>
            </a:r>
            <a:endParaRPr lang="en-US" sz="1023" dirty="0"/>
          </a:p>
        </p:txBody>
      </p:sp>
      <p:sp>
        <p:nvSpPr>
          <p:cNvPr id="47" name="Text 20"/>
          <p:cNvSpPr/>
          <p:nvPr/>
        </p:nvSpPr>
        <p:spPr>
          <a:xfrm>
            <a:off x="7616243" y="2937674"/>
            <a:ext cx="1491144"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Enterprise integration &amp; Microsoft ecosystem</a:t>
            </a:r>
            <a:endParaRPr lang="en-US" sz="1023" dirty="0"/>
          </a:p>
        </p:txBody>
      </p:sp>
      <p:sp>
        <p:nvSpPr>
          <p:cNvPr id="48" name="Text 21"/>
          <p:cNvSpPr/>
          <p:nvPr/>
        </p:nvSpPr>
        <p:spPr>
          <a:xfrm>
            <a:off x="7616243" y="3346024"/>
            <a:ext cx="1491144"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Robust hybrid cloud capabilities</a:t>
            </a:r>
            <a:endParaRPr lang="en-US" sz="1023" dirty="0"/>
          </a:p>
        </p:txBody>
      </p:sp>
      <p:sp>
        <p:nvSpPr>
          <p:cNvPr id="49" name="Text 22"/>
          <p:cNvSpPr/>
          <p:nvPr/>
        </p:nvSpPr>
        <p:spPr>
          <a:xfrm>
            <a:off x="7616243" y="3754373"/>
            <a:ext cx="172481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Strong PaaS/SaaS focus</a:t>
            </a:r>
            <a:endParaRPr lang="en-US" sz="1023" dirty="0"/>
          </a:p>
        </p:txBody>
      </p:sp>
      <p:sp>
        <p:nvSpPr>
          <p:cNvPr id="50" name="Text 23"/>
          <p:cNvSpPr/>
          <p:nvPr/>
        </p:nvSpPr>
        <p:spPr>
          <a:xfrm>
            <a:off x="9627104" y="1341398"/>
            <a:ext cx="1459966"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Google Cloud</a:t>
            </a:r>
            <a:endParaRPr lang="en-US" sz="1461" dirty="0"/>
          </a:p>
        </p:txBody>
      </p:sp>
      <p:sp>
        <p:nvSpPr>
          <p:cNvPr id="51" name="Text 24"/>
          <p:cNvSpPr/>
          <p:nvPr/>
        </p:nvSpPr>
        <p:spPr>
          <a:xfrm>
            <a:off x="9627104" y="1814712"/>
            <a:ext cx="1031199"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Market Share:</a:t>
            </a:r>
            <a:endParaRPr lang="en-US" sz="1023" dirty="0"/>
          </a:p>
        </p:txBody>
      </p:sp>
      <p:sp>
        <p:nvSpPr>
          <p:cNvPr id="52" name="Text 25"/>
          <p:cNvSpPr/>
          <p:nvPr/>
        </p:nvSpPr>
        <p:spPr>
          <a:xfrm>
            <a:off x="10533710" y="1777590"/>
            <a:ext cx="445820" cy="204175"/>
          </a:xfrm>
          <a:prstGeom prst="rect">
            <a:avLst/>
          </a:prstGeom>
          <a:noFill/>
          <a:ln/>
        </p:spPr>
        <p:txBody>
          <a:bodyPr vert="horz" wrap="square" lIns="0" tIns="0" rIns="0" bIns="0" rtlCol="0" anchor="t"/>
          <a:lstStyle/>
          <a:p>
            <a:pPr>
              <a:lnSpc>
                <a:spcPts val="2046"/>
              </a:lnSpc>
            </a:pPr>
            <a:r>
              <a:rPr lang="en-US" sz="1461" b="1" dirty="0">
                <a:solidFill>
                  <a:srgbClr val="4285F4"/>
                </a:solidFill>
                <a:latin typeface="Arial" pitchFamily="34" charset="0"/>
                <a:ea typeface="Arial" pitchFamily="34" charset="-122"/>
                <a:cs typeface="Arial" pitchFamily="34" charset="-120"/>
              </a:rPr>
              <a:t>13%</a:t>
            </a:r>
            <a:endParaRPr lang="en-US" sz="1461" dirty="0"/>
          </a:p>
        </p:txBody>
      </p:sp>
      <p:sp>
        <p:nvSpPr>
          <p:cNvPr id="53" name="Text 26"/>
          <p:cNvSpPr/>
          <p:nvPr/>
        </p:nvSpPr>
        <p:spPr>
          <a:xfrm>
            <a:off x="9627104" y="2158097"/>
            <a:ext cx="1438563" cy="148491"/>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Quarterly Revenue:</a:t>
            </a:r>
            <a:endParaRPr lang="en-US" sz="1023" dirty="0"/>
          </a:p>
        </p:txBody>
      </p:sp>
      <p:sp>
        <p:nvSpPr>
          <p:cNvPr id="54" name="Text 27"/>
          <p:cNvSpPr/>
          <p:nvPr/>
        </p:nvSpPr>
        <p:spPr>
          <a:xfrm>
            <a:off x="9627104" y="2371553"/>
            <a:ext cx="718324" cy="204175"/>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$13.6B</a:t>
            </a:r>
            <a:endParaRPr lang="en-US" sz="1461" dirty="0"/>
          </a:p>
        </p:txBody>
      </p:sp>
      <p:sp>
        <p:nvSpPr>
          <p:cNvPr id="55" name="Text 28"/>
          <p:cNvSpPr/>
          <p:nvPr/>
        </p:nvSpPr>
        <p:spPr>
          <a:xfrm>
            <a:off x="9627103" y="2714938"/>
            <a:ext cx="2034382" cy="185613"/>
          </a:xfrm>
          <a:prstGeom prst="rect">
            <a:avLst/>
          </a:prstGeom>
          <a:noFill/>
          <a:ln/>
        </p:spPr>
        <p:txBody>
          <a:bodyPr vert="horz" wrap="square" lIns="0" tIns="0" rIns="0" bIns="0" rtlCol="0" anchor="t"/>
          <a:lstStyle/>
          <a:p>
            <a:pPr>
              <a:lnSpc>
                <a:spcPts val="1461"/>
              </a:lnSpc>
            </a:pPr>
            <a:r>
              <a:rPr lang="en-US" sz="1023" b="1" dirty="0">
                <a:solidFill>
                  <a:srgbClr val="4B5563"/>
                </a:solidFill>
                <a:latin typeface="Arial" pitchFamily="34" charset="0"/>
                <a:ea typeface="Arial" pitchFamily="34" charset="-122"/>
                <a:cs typeface="Arial" pitchFamily="34" charset="-120"/>
              </a:rPr>
              <a:t>Key Strengths:</a:t>
            </a:r>
            <a:endParaRPr lang="en-US" sz="1023" dirty="0"/>
          </a:p>
        </p:txBody>
      </p:sp>
      <p:sp>
        <p:nvSpPr>
          <p:cNvPr id="56" name="Text 29"/>
          <p:cNvSpPr/>
          <p:nvPr/>
        </p:nvSpPr>
        <p:spPr>
          <a:xfrm>
            <a:off x="9831278" y="2937674"/>
            <a:ext cx="1491144"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AI/ML leadership &amp; advanced analytics</a:t>
            </a:r>
            <a:endParaRPr lang="en-US" sz="1023" dirty="0"/>
          </a:p>
        </p:txBody>
      </p:sp>
      <p:sp>
        <p:nvSpPr>
          <p:cNvPr id="57" name="Text 30"/>
          <p:cNvSpPr/>
          <p:nvPr/>
        </p:nvSpPr>
        <p:spPr>
          <a:xfrm>
            <a:off x="9831278" y="3346024"/>
            <a:ext cx="1491144"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Strong open-source support (Kubernetes)</a:t>
            </a:r>
            <a:endParaRPr lang="en-US" sz="1023" dirty="0"/>
          </a:p>
        </p:txBody>
      </p:sp>
      <p:sp>
        <p:nvSpPr>
          <p:cNvPr id="58" name="Text 31"/>
          <p:cNvSpPr/>
          <p:nvPr/>
        </p:nvSpPr>
        <p:spPr>
          <a:xfrm>
            <a:off x="9831278" y="3754373"/>
            <a:ext cx="1491144"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Competitive pricing &amp; global network</a:t>
            </a:r>
            <a:endParaRPr lang="en-US" sz="102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66998"/>
          </a:xfrm>
          <a:prstGeom prst="rect">
            <a:avLst/>
          </a:prstGeom>
        </p:spPr>
      </p:pic>
      <p:pic>
        <p:nvPicPr>
          <p:cNvPr id="3" name="Image 1" descr="preencoded.png"/>
          <p:cNvPicPr>
            <a:picLocks noChangeAspect="1"/>
          </p:cNvPicPr>
          <p:nvPr/>
        </p:nvPicPr>
        <p:blipFill>
          <a:blip r:embed="rId4"/>
          <a:stretch>
            <a:fillRect/>
          </a:stretch>
        </p:blipFill>
        <p:spPr>
          <a:xfrm>
            <a:off x="8779517" y="79227"/>
            <a:ext cx="3099745" cy="2635711"/>
          </a:xfrm>
          <a:prstGeom prst="rect">
            <a:avLst/>
          </a:prstGeom>
        </p:spPr>
      </p:pic>
      <p:pic>
        <p:nvPicPr>
          <p:cNvPr id="4" name="Image 2" descr="preencoded.png"/>
          <p:cNvPicPr>
            <a:picLocks noChangeAspect="1"/>
          </p:cNvPicPr>
          <p:nvPr/>
        </p:nvPicPr>
        <p:blipFill>
          <a:blip r:embed="rId5"/>
          <a:stretch>
            <a:fillRect/>
          </a:stretch>
        </p:blipFill>
        <p:spPr>
          <a:xfrm>
            <a:off x="0" y="4663879"/>
            <a:ext cx="2691395" cy="2969816"/>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6" y="1155784"/>
            <a:ext cx="3712270" cy="5642650"/>
          </a:xfrm>
          <a:prstGeom prst="rect">
            <a:avLst/>
          </a:prstGeom>
        </p:spPr>
      </p:pic>
      <p:pic>
        <p:nvPicPr>
          <p:cNvPr id="7" name="Image 5" descr="preencoded.png"/>
          <p:cNvPicPr>
            <a:picLocks noChangeAspect="1"/>
          </p:cNvPicPr>
          <p:nvPr/>
        </p:nvPicPr>
        <p:blipFill>
          <a:blip r:embed="rId8"/>
          <a:stretch>
            <a:fillRect/>
          </a:stretch>
        </p:blipFill>
        <p:spPr>
          <a:xfrm>
            <a:off x="593964" y="1406363"/>
            <a:ext cx="213455" cy="185613"/>
          </a:xfrm>
          <a:prstGeom prst="rect">
            <a:avLst/>
          </a:prstGeom>
        </p:spPr>
      </p:pic>
      <p:pic>
        <p:nvPicPr>
          <p:cNvPr id="8" name="Image 6" descr="preencoded.png"/>
          <p:cNvPicPr>
            <a:picLocks noChangeAspect="1"/>
          </p:cNvPicPr>
          <p:nvPr/>
        </p:nvPicPr>
        <p:blipFill>
          <a:blip r:embed="rId9"/>
          <a:stretch>
            <a:fillRect/>
          </a:stretch>
        </p:blipFill>
        <p:spPr>
          <a:xfrm>
            <a:off x="835260" y="2529324"/>
            <a:ext cx="2784202" cy="2784202"/>
          </a:xfrm>
          <a:prstGeom prst="rect">
            <a:avLst/>
          </a:prstGeom>
        </p:spPr>
      </p:pic>
      <p:pic>
        <p:nvPicPr>
          <p:cNvPr id="10" name="Image 8" descr="preencoded.png"/>
          <p:cNvPicPr>
            <a:picLocks noChangeAspect="1"/>
          </p:cNvPicPr>
          <p:nvPr/>
        </p:nvPicPr>
        <p:blipFill>
          <a:blip r:embed="rId10"/>
          <a:stretch>
            <a:fillRect/>
          </a:stretch>
        </p:blipFill>
        <p:spPr>
          <a:xfrm>
            <a:off x="4306232" y="1155785"/>
            <a:ext cx="3526656" cy="1781889"/>
          </a:xfrm>
          <a:prstGeom prst="rect">
            <a:avLst/>
          </a:prstGeom>
        </p:spPr>
      </p:pic>
      <p:pic>
        <p:nvPicPr>
          <p:cNvPr id="11" name="Image 9" descr="preencoded.png"/>
          <p:cNvPicPr>
            <a:picLocks noChangeAspect="1"/>
          </p:cNvPicPr>
          <p:nvPr/>
        </p:nvPicPr>
        <p:blipFill>
          <a:blip r:embed="rId11"/>
          <a:stretch>
            <a:fillRect/>
          </a:stretch>
        </p:blipFill>
        <p:spPr>
          <a:xfrm>
            <a:off x="7294609" y="1341398"/>
            <a:ext cx="352666" cy="334104"/>
          </a:xfrm>
          <a:prstGeom prst="rect">
            <a:avLst/>
          </a:prstGeom>
        </p:spPr>
      </p:pic>
      <p:pic>
        <p:nvPicPr>
          <p:cNvPr id="12" name="Image 10" descr="preencoded.png"/>
          <p:cNvPicPr>
            <a:picLocks noChangeAspect="1"/>
          </p:cNvPicPr>
          <p:nvPr/>
        </p:nvPicPr>
        <p:blipFill>
          <a:blip r:embed="rId12"/>
          <a:stretch>
            <a:fillRect/>
          </a:stretch>
        </p:blipFill>
        <p:spPr>
          <a:xfrm>
            <a:off x="4491846" y="1972484"/>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4491846" y="2417956"/>
            <a:ext cx="148491" cy="148491"/>
          </a:xfrm>
          <a:prstGeom prst="rect">
            <a:avLst/>
          </a:prstGeom>
        </p:spPr>
      </p:pic>
      <p:pic>
        <p:nvPicPr>
          <p:cNvPr id="14" name="Image 12" descr="preencoded.png"/>
          <p:cNvPicPr>
            <a:picLocks noChangeAspect="1"/>
          </p:cNvPicPr>
          <p:nvPr/>
        </p:nvPicPr>
        <p:blipFill>
          <a:blip r:embed="rId14"/>
          <a:stretch>
            <a:fillRect/>
          </a:stretch>
        </p:blipFill>
        <p:spPr>
          <a:xfrm>
            <a:off x="7981379" y="1155785"/>
            <a:ext cx="3526656" cy="1781889"/>
          </a:xfrm>
          <a:prstGeom prst="rect">
            <a:avLst/>
          </a:prstGeom>
        </p:spPr>
      </p:pic>
      <p:pic>
        <p:nvPicPr>
          <p:cNvPr id="15" name="Image 13" descr="preencoded.png"/>
          <p:cNvPicPr>
            <a:picLocks noChangeAspect="1"/>
          </p:cNvPicPr>
          <p:nvPr/>
        </p:nvPicPr>
        <p:blipFill>
          <a:blip r:embed="rId15"/>
          <a:stretch>
            <a:fillRect/>
          </a:stretch>
        </p:blipFill>
        <p:spPr>
          <a:xfrm>
            <a:off x="11081124" y="1341398"/>
            <a:ext cx="241298" cy="334104"/>
          </a:xfrm>
          <a:prstGeom prst="rect">
            <a:avLst/>
          </a:prstGeom>
        </p:spPr>
      </p:pic>
      <p:pic>
        <p:nvPicPr>
          <p:cNvPr id="16" name="Image 14" descr="preencoded.png"/>
          <p:cNvPicPr>
            <a:picLocks noChangeAspect="1"/>
          </p:cNvPicPr>
          <p:nvPr/>
        </p:nvPicPr>
        <p:blipFill>
          <a:blip r:embed="rId12"/>
          <a:stretch>
            <a:fillRect/>
          </a:stretch>
        </p:blipFill>
        <p:spPr>
          <a:xfrm>
            <a:off x="8166993" y="1972484"/>
            <a:ext cx="148491" cy="148491"/>
          </a:xfrm>
          <a:prstGeom prst="rect">
            <a:avLst/>
          </a:prstGeom>
        </p:spPr>
      </p:pic>
      <p:pic>
        <p:nvPicPr>
          <p:cNvPr id="17" name="Image 15" descr="preencoded.png"/>
          <p:cNvPicPr>
            <a:picLocks noChangeAspect="1"/>
          </p:cNvPicPr>
          <p:nvPr/>
        </p:nvPicPr>
        <p:blipFill>
          <a:blip r:embed="rId16"/>
          <a:stretch>
            <a:fillRect/>
          </a:stretch>
        </p:blipFill>
        <p:spPr>
          <a:xfrm>
            <a:off x="8166993" y="2417956"/>
            <a:ext cx="167052" cy="148491"/>
          </a:xfrm>
          <a:prstGeom prst="rect">
            <a:avLst/>
          </a:prstGeom>
        </p:spPr>
      </p:pic>
      <p:pic>
        <p:nvPicPr>
          <p:cNvPr id="18" name="Image 16" descr="preencoded.png"/>
          <p:cNvPicPr>
            <a:picLocks noChangeAspect="1"/>
          </p:cNvPicPr>
          <p:nvPr/>
        </p:nvPicPr>
        <p:blipFill>
          <a:blip r:embed="rId17"/>
          <a:stretch>
            <a:fillRect/>
          </a:stretch>
        </p:blipFill>
        <p:spPr>
          <a:xfrm>
            <a:off x="4306232" y="3086165"/>
            <a:ext cx="3526656" cy="1781889"/>
          </a:xfrm>
          <a:prstGeom prst="rect">
            <a:avLst/>
          </a:prstGeom>
        </p:spPr>
      </p:pic>
      <p:pic>
        <p:nvPicPr>
          <p:cNvPr id="19" name="Image 17" descr="preencoded.png"/>
          <p:cNvPicPr>
            <a:picLocks noChangeAspect="1"/>
          </p:cNvPicPr>
          <p:nvPr/>
        </p:nvPicPr>
        <p:blipFill>
          <a:blip r:embed="rId18"/>
          <a:stretch>
            <a:fillRect/>
          </a:stretch>
        </p:blipFill>
        <p:spPr>
          <a:xfrm>
            <a:off x="7368855" y="3271778"/>
            <a:ext cx="278420" cy="334104"/>
          </a:xfrm>
          <a:prstGeom prst="rect">
            <a:avLst/>
          </a:prstGeom>
        </p:spPr>
      </p:pic>
      <p:pic>
        <p:nvPicPr>
          <p:cNvPr id="20" name="Image 18" descr="preencoded.png"/>
          <p:cNvPicPr>
            <a:picLocks noChangeAspect="1"/>
          </p:cNvPicPr>
          <p:nvPr/>
        </p:nvPicPr>
        <p:blipFill>
          <a:blip r:embed="rId12"/>
          <a:stretch>
            <a:fillRect/>
          </a:stretch>
        </p:blipFill>
        <p:spPr>
          <a:xfrm>
            <a:off x="4491846" y="3902864"/>
            <a:ext cx="148491" cy="148491"/>
          </a:xfrm>
          <a:prstGeom prst="rect">
            <a:avLst/>
          </a:prstGeom>
        </p:spPr>
      </p:pic>
      <p:pic>
        <p:nvPicPr>
          <p:cNvPr id="21" name="Image 19" descr="preencoded.png"/>
          <p:cNvPicPr>
            <a:picLocks noChangeAspect="1"/>
          </p:cNvPicPr>
          <p:nvPr/>
        </p:nvPicPr>
        <p:blipFill>
          <a:blip r:embed="rId19"/>
          <a:stretch>
            <a:fillRect/>
          </a:stretch>
        </p:blipFill>
        <p:spPr>
          <a:xfrm>
            <a:off x="4491846" y="4348336"/>
            <a:ext cx="148491" cy="148491"/>
          </a:xfrm>
          <a:prstGeom prst="rect">
            <a:avLst/>
          </a:prstGeom>
        </p:spPr>
      </p:pic>
      <p:pic>
        <p:nvPicPr>
          <p:cNvPr id="22" name="Image 20" descr="preencoded.png"/>
          <p:cNvPicPr>
            <a:picLocks noChangeAspect="1"/>
          </p:cNvPicPr>
          <p:nvPr/>
        </p:nvPicPr>
        <p:blipFill>
          <a:blip r:embed="rId20"/>
          <a:stretch>
            <a:fillRect/>
          </a:stretch>
        </p:blipFill>
        <p:spPr>
          <a:xfrm>
            <a:off x="7981379" y="3086165"/>
            <a:ext cx="3526656" cy="1781889"/>
          </a:xfrm>
          <a:prstGeom prst="rect">
            <a:avLst/>
          </a:prstGeom>
        </p:spPr>
      </p:pic>
      <p:pic>
        <p:nvPicPr>
          <p:cNvPr id="23" name="Image 21" descr="preencoded.png"/>
          <p:cNvPicPr>
            <a:picLocks noChangeAspect="1"/>
          </p:cNvPicPr>
          <p:nvPr/>
        </p:nvPicPr>
        <p:blipFill>
          <a:blip r:embed="rId21"/>
          <a:stretch>
            <a:fillRect/>
          </a:stretch>
        </p:blipFill>
        <p:spPr>
          <a:xfrm>
            <a:off x="10969756" y="3271778"/>
            <a:ext cx="352666" cy="334104"/>
          </a:xfrm>
          <a:prstGeom prst="rect">
            <a:avLst/>
          </a:prstGeom>
        </p:spPr>
      </p:pic>
      <p:pic>
        <p:nvPicPr>
          <p:cNvPr id="24" name="Image 22" descr="preencoded.png"/>
          <p:cNvPicPr>
            <a:picLocks noChangeAspect="1"/>
          </p:cNvPicPr>
          <p:nvPr/>
        </p:nvPicPr>
        <p:blipFill>
          <a:blip r:embed="rId12"/>
          <a:stretch>
            <a:fillRect/>
          </a:stretch>
        </p:blipFill>
        <p:spPr>
          <a:xfrm>
            <a:off x="8166993" y="3902864"/>
            <a:ext cx="148491" cy="148491"/>
          </a:xfrm>
          <a:prstGeom prst="rect">
            <a:avLst/>
          </a:prstGeom>
        </p:spPr>
      </p:pic>
      <p:pic>
        <p:nvPicPr>
          <p:cNvPr id="25" name="Image 23" descr="preencoded.png"/>
          <p:cNvPicPr>
            <a:picLocks noChangeAspect="1"/>
          </p:cNvPicPr>
          <p:nvPr/>
        </p:nvPicPr>
        <p:blipFill>
          <a:blip r:embed="rId13"/>
          <a:stretch>
            <a:fillRect/>
          </a:stretch>
        </p:blipFill>
        <p:spPr>
          <a:xfrm>
            <a:off x="8166993" y="4348336"/>
            <a:ext cx="148491" cy="148491"/>
          </a:xfrm>
          <a:prstGeom prst="rect">
            <a:avLst/>
          </a:prstGeom>
        </p:spPr>
      </p:pic>
      <p:pic>
        <p:nvPicPr>
          <p:cNvPr id="26" name="Image 24" descr="preencoded.png"/>
          <p:cNvPicPr>
            <a:picLocks noChangeAspect="1"/>
          </p:cNvPicPr>
          <p:nvPr/>
        </p:nvPicPr>
        <p:blipFill>
          <a:blip r:embed="rId10"/>
          <a:stretch>
            <a:fillRect/>
          </a:stretch>
        </p:blipFill>
        <p:spPr>
          <a:xfrm>
            <a:off x="4306232" y="5016545"/>
            <a:ext cx="3526656" cy="1781889"/>
          </a:xfrm>
          <a:prstGeom prst="rect">
            <a:avLst/>
          </a:prstGeom>
        </p:spPr>
      </p:pic>
      <p:pic>
        <p:nvPicPr>
          <p:cNvPr id="27" name="Image 25" descr="preencoded.png"/>
          <p:cNvPicPr>
            <a:picLocks noChangeAspect="1"/>
          </p:cNvPicPr>
          <p:nvPr/>
        </p:nvPicPr>
        <p:blipFill>
          <a:blip r:embed="rId22"/>
          <a:stretch>
            <a:fillRect/>
          </a:stretch>
        </p:blipFill>
        <p:spPr>
          <a:xfrm>
            <a:off x="7294609" y="5202159"/>
            <a:ext cx="352666" cy="334104"/>
          </a:xfrm>
          <a:prstGeom prst="rect">
            <a:avLst/>
          </a:prstGeom>
        </p:spPr>
      </p:pic>
      <p:pic>
        <p:nvPicPr>
          <p:cNvPr id="30" name="Image 28" descr="preencoded.png"/>
          <p:cNvPicPr>
            <a:picLocks noChangeAspect="1"/>
          </p:cNvPicPr>
          <p:nvPr/>
        </p:nvPicPr>
        <p:blipFill>
          <a:blip r:embed="rId14"/>
          <a:stretch>
            <a:fillRect/>
          </a:stretch>
        </p:blipFill>
        <p:spPr>
          <a:xfrm>
            <a:off x="7981379" y="5016545"/>
            <a:ext cx="3526656" cy="1781889"/>
          </a:xfrm>
          <a:prstGeom prst="rect">
            <a:avLst/>
          </a:prstGeom>
        </p:spPr>
      </p:pic>
      <p:pic>
        <p:nvPicPr>
          <p:cNvPr id="31" name="Image 29" descr="preencoded.png"/>
          <p:cNvPicPr>
            <a:picLocks noChangeAspect="1"/>
          </p:cNvPicPr>
          <p:nvPr/>
        </p:nvPicPr>
        <p:blipFill>
          <a:blip r:embed="rId23"/>
          <a:stretch>
            <a:fillRect/>
          </a:stretch>
        </p:blipFill>
        <p:spPr>
          <a:xfrm>
            <a:off x="10969756" y="5202159"/>
            <a:ext cx="352666" cy="334104"/>
          </a:xfrm>
          <a:prstGeom prst="rect">
            <a:avLst/>
          </a:prstGeom>
        </p:spPr>
      </p:pic>
      <p:sp>
        <p:nvSpPr>
          <p:cNvPr id="34"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Arial" pitchFamily="34" charset="0"/>
                <a:ea typeface="Arial" pitchFamily="34" charset="-122"/>
                <a:cs typeface="Arial" pitchFamily="34" charset="-120"/>
              </a:rPr>
              <a:t>Other Significant Players</a:t>
            </a:r>
            <a:endParaRPr lang="en-US" sz="2631" dirty="0"/>
          </a:p>
        </p:txBody>
      </p:sp>
      <p:sp>
        <p:nvSpPr>
          <p:cNvPr id="35" name="Text 1"/>
          <p:cNvSpPr/>
          <p:nvPr/>
        </p:nvSpPr>
        <p:spPr>
          <a:xfrm>
            <a:off x="881664" y="1378521"/>
            <a:ext cx="3266797"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Arial" pitchFamily="34" charset="0"/>
                <a:ea typeface="Arial" pitchFamily="34" charset="-122"/>
                <a:cs typeface="Arial" pitchFamily="34" charset="-120"/>
              </a:rPr>
              <a:t> Market Share</a:t>
            </a:r>
            <a:endParaRPr lang="en-US" sz="1461" dirty="0"/>
          </a:p>
        </p:txBody>
      </p:sp>
      <p:sp>
        <p:nvSpPr>
          <p:cNvPr id="36" name="Text 2"/>
          <p:cNvSpPr/>
          <p:nvPr/>
        </p:nvSpPr>
        <p:spPr>
          <a:xfrm>
            <a:off x="761015" y="6204471"/>
            <a:ext cx="3266797"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Arial" pitchFamily="34" charset="0"/>
                <a:ea typeface="Arial" pitchFamily="34" charset="-122"/>
                <a:cs typeface="Arial" pitchFamily="34" charset="-120"/>
              </a:rPr>
              <a:t> These providers hold the remaining market share after the "Big Three"</a:t>
            </a:r>
            <a:endParaRPr lang="en-US" sz="1023" dirty="0"/>
          </a:p>
        </p:txBody>
      </p:sp>
      <p:sp>
        <p:nvSpPr>
          <p:cNvPr id="37" name="Text 3"/>
          <p:cNvSpPr/>
          <p:nvPr/>
        </p:nvSpPr>
        <p:spPr>
          <a:xfrm>
            <a:off x="4491846" y="1341398"/>
            <a:ext cx="149737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Alibaba Cloud</a:t>
            </a:r>
            <a:endParaRPr lang="en-US" sz="1461" dirty="0"/>
          </a:p>
        </p:txBody>
      </p:sp>
      <p:sp>
        <p:nvSpPr>
          <p:cNvPr id="38" name="Text 4"/>
          <p:cNvSpPr/>
          <p:nvPr/>
        </p:nvSpPr>
        <p:spPr>
          <a:xfrm>
            <a:off x="4491846" y="1601257"/>
            <a:ext cx="1497379"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Arial" pitchFamily="34" charset="0"/>
                <a:ea typeface="Arial" pitchFamily="34" charset="-122"/>
                <a:cs typeface="Arial" pitchFamily="34" charset="-120"/>
              </a:rPr>
              <a:t>4% Market Share</a:t>
            </a:r>
            <a:endParaRPr lang="en-US" sz="1169" dirty="0"/>
          </a:p>
        </p:txBody>
      </p:sp>
      <p:sp>
        <p:nvSpPr>
          <p:cNvPr id="39" name="Text 5"/>
          <p:cNvSpPr/>
          <p:nvPr/>
        </p:nvSpPr>
        <p:spPr>
          <a:xfrm>
            <a:off x="4714582" y="1935361"/>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Elastic computing services, localized support</a:t>
            </a:r>
            <a:endParaRPr lang="en-US" sz="1169" dirty="0"/>
          </a:p>
        </p:txBody>
      </p:sp>
      <p:sp>
        <p:nvSpPr>
          <p:cNvPr id="40" name="Text 6"/>
          <p:cNvSpPr/>
          <p:nvPr/>
        </p:nvSpPr>
        <p:spPr>
          <a:xfrm>
            <a:off x="4714582" y="2380834"/>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Region: Strong in Asia-Pacific, especially Southeast Asia</a:t>
            </a:r>
            <a:endParaRPr lang="en-US" sz="1169" dirty="0"/>
          </a:p>
        </p:txBody>
      </p:sp>
      <p:sp>
        <p:nvSpPr>
          <p:cNvPr id="41" name="Text 7"/>
          <p:cNvSpPr/>
          <p:nvPr/>
        </p:nvSpPr>
        <p:spPr>
          <a:xfrm>
            <a:off x="8166993" y="1341398"/>
            <a:ext cx="14262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Oracle Cloud</a:t>
            </a:r>
            <a:endParaRPr lang="en-US" sz="1461" dirty="0"/>
          </a:p>
        </p:txBody>
      </p:sp>
      <p:sp>
        <p:nvSpPr>
          <p:cNvPr id="42" name="Text 8"/>
          <p:cNvSpPr/>
          <p:nvPr/>
        </p:nvSpPr>
        <p:spPr>
          <a:xfrm>
            <a:off x="8166993" y="1601257"/>
            <a:ext cx="1426207" cy="222736"/>
          </a:xfrm>
          <a:prstGeom prst="rect">
            <a:avLst/>
          </a:prstGeom>
          <a:noFill/>
          <a:ln/>
        </p:spPr>
        <p:txBody>
          <a:bodyPr vert="horz" wrap="square" lIns="0" tIns="0" rIns="0" bIns="0" rtlCol="0" anchor="t"/>
          <a:lstStyle/>
          <a:p>
            <a:pPr>
              <a:lnSpc>
                <a:spcPts val="1754"/>
              </a:lnSpc>
            </a:pPr>
            <a:r>
              <a:rPr lang="en-US" sz="1169" b="1" dirty="0">
                <a:solidFill>
                  <a:srgbClr val="0F766E"/>
                </a:solidFill>
                <a:latin typeface="Arial" pitchFamily="34" charset="0"/>
                <a:ea typeface="Arial" pitchFamily="34" charset="-122"/>
                <a:cs typeface="Arial" pitchFamily="34" charset="-120"/>
              </a:rPr>
              <a:t>3% Market Share</a:t>
            </a:r>
            <a:endParaRPr lang="en-US" sz="1169" dirty="0"/>
          </a:p>
        </p:txBody>
      </p:sp>
      <p:sp>
        <p:nvSpPr>
          <p:cNvPr id="43" name="Text 9"/>
          <p:cNvSpPr/>
          <p:nvPr/>
        </p:nvSpPr>
        <p:spPr>
          <a:xfrm>
            <a:off x="8389729" y="1935361"/>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Data management, databases, custom applications</a:t>
            </a:r>
            <a:endParaRPr lang="en-US" sz="1169" dirty="0"/>
          </a:p>
        </p:txBody>
      </p:sp>
      <p:sp>
        <p:nvSpPr>
          <p:cNvPr id="44" name="Text 10"/>
          <p:cNvSpPr/>
          <p:nvPr/>
        </p:nvSpPr>
        <p:spPr>
          <a:xfrm>
            <a:off x="8408290" y="2380834"/>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Unique: Consistent global pricing and hybrid cloud solutions</a:t>
            </a:r>
            <a:endParaRPr lang="en-US" sz="1169" dirty="0"/>
          </a:p>
        </p:txBody>
      </p:sp>
      <p:sp>
        <p:nvSpPr>
          <p:cNvPr id="45" name="Text 11"/>
          <p:cNvSpPr/>
          <p:nvPr/>
        </p:nvSpPr>
        <p:spPr>
          <a:xfrm>
            <a:off x="4491846" y="3271778"/>
            <a:ext cx="14262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IBM Cloud</a:t>
            </a:r>
            <a:endParaRPr lang="en-US" sz="1461" dirty="0"/>
          </a:p>
        </p:txBody>
      </p:sp>
      <p:sp>
        <p:nvSpPr>
          <p:cNvPr id="46" name="Text 12"/>
          <p:cNvSpPr/>
          <p:nvPr/>
        </p:nvSpPr>
        <p:spPr>
          <a:xfrm>
            <a:off x="4491846" y="3531637"/>
            <a:ext cx="1426207" cy="222736"/>
          </a:xfrm>
          <a:prstGeom prst="rect">
            <a:avLst/>
          </a:prstGeom>
          <a:noFill/>
          <a:ln/>
        </p:spPr>
        <p:txBody>
          <a:bodyPr vert="horz" wrap="square" lIns="0" tIns="0" rIns="0" bIns="0" rtlCol="0" anchor="t"/>
          <a:lstStyle/>
          <a:p>
            <a:pPr>
              <a:lnSpc>
                <a:spcPts val="1754"/>
              </a:lnSpc>
            </a:pPr>
            <a:r>
              <a:rPr lang="en-US" sz="1169" b="1" dirty="0">
                <a:solidFill>
                  <a:srgbClr val="0F766E"/>
                </a:solidFill>
                <a:latin typeface="Arial" pitchFamily="34" charset="0"/>
                <a:ea typeface="Arial" pitchFamily="34" charset="-122"/>
                <a:cs typeface="Arial" pitchFamily="34" charset="-120"/>
              </a:rPr>
              <a:t>2% Market Share</a:t>
            </a:r>
            <a:endParaRPr lang="en-US" sz="1169" dirty="0"/>
          </a:p>
        </p:txBody>
      </p:sp>
      <p:sp>
        <p:nvSpPr>
          <p:cNvPr id="47" name="Text 13"/>
          <p:cNvSpPr/>
          <p:nvPr/>
        </p:nvSpPr>
        <p:spPr>
          <a:xfrm>
            <a:off x="4714582" y="3865741"/>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Hybrid and multi-cloud deployments</a:t>
            </a:r>
            <a:endParaRPr lang="en-US" sz="1169" dirty="0"/>
          </a:p>
        </p:txBody>
      </p:sp>
      <p:sp>
        <p:nvSpPr>
          <p:cNvPr id="48" name="Text 14"/>
          <p:cNvSpPr/>
          <p:nvPr/>
        </p:nvSpPr>
        <p:spPr>
          <a:xfrm>
            <a:off x="4714582" y="4311214"/>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Integration: Strong with legacy systems and Red Hat OpenShift</a:t>
            </a:r>
            <a:endParaRPr lang="en-US" sz="1169" dirty="0"/>
          </a:p>
        </p:txBody>
      </p:sp>
      <p:sp>
        <p:nvSpPr>
          <p:cNvPr id="49" name="Text 15"/>
          <p:cNvSpPr/>
          <p:nvPr/>
        </p:nvSpPr>
        <p:spPr>
          <a:xfrm>
            <a:off x="8166993" y="3271778"/>
            <a:ext cx="153026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Tencent Cloud</a:t>
            </a:r>
            <a:endParaRPr lang="en-US" sz="1461" dirty="0"/>
          </a:p>
        </p:txBody>
      </p:sp>
      <p:sp>
        <p:nvSpPr>
          <p:cNvPr id="50" name="Text 16"/>
          <p:cNvSpPr/>
          <p:nvPr/>
        </p:nvSpPr>
        <p:spPr>
          <a:xfrm>
            <a:off x="8166993" y="3531637"/>
            <a:ext cx="1530267"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Arial" pitchFamily="34" charset="0"/>
                <a:ea typeface="Arial" pitchFamily="34" charset="-122"/>
                <a:cs typeface="Arial" pitchFamily="34" charset="-120"/>
              </a:rPr>
              <a:t>2% Market Share</a:t>
            </a:r>
            <a:endParaRPr lang="en-US" sz="1169" dirty="0"/>
          </a:p>
        </p:txBody>
      </p:sp>
      <p:sp>
        <p:nvSpPr>
          <p:cNvPr id="51" name="Text 17"/>
          <p:cNvSpPr/>
          <p:nvPr/>
        </p:nvSpPr>
        <p:spPr>
          <a:xfrm>
            <a:off x="8389729" y="3865741"/>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Gaming, media, and entertainment offerings</a:t>
            </a:r>
            <a:endParaRPr lang="en-US" sz="1169" dirty="0"/>
          </a:p>
        </p:txBody>
      </p:sp>
      <p:sp>
        <p:nvSpPr>
          <p:cNvPr id="52" name="Text 18"/>
          <p:cNvSpPr/>
          <p:nvPr/>
        </p:nvSpPr>
        <p:spPr>
          <a:xfrm>
            <a:off x="8389729" y="4311214"/>
            <a:ext cx="3786515"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Region: Strong in China and Southeast Asia</a:t>
            </a:r>
            <a:endParaRPr lang="en-US" sz="1169" dirty="0"/>
          </a:p>
        </p:txBody>
      </p:sp>
      <p:sp>
        <p:nvSpPr>
          <p:cNvPr id="53" name="Text 19"/>
          <p:cNvSpPr/>
          <p:nvPr/>
        </p:nvSpPr>
        <p:spPr>
          <a:xfrm>
            <a:off x="4491846" y="5202158"/>
            <a:ext cx="14262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Salesforce</a:t>
            </a:r>
            <a:endParaRPr lang="en-US" sz="1461" dirty="0"/>
          </a:p>
        </p:txBody>
      </p:sp>
      <p:sp>
        <p:nvSpPr>
          <p:cNvPr id="54" name="Text 20"/>
          <p:cNvSpPr/>
          <p:nvPr/>
        </p:nvSpPr>
        <p:spPr>
          <a:xfrm>
            <a:off x="4491846" y="5462017"/>
            <a:ext cx="1426207" cy="222736"/>
          </a:xfrm>
          <a:prstGeom prst="rect">
            <a:avLst/>
          </a:prstGeom>
          <a:noFill/>
          <a:ln/>
        </p:spPr>
        <p:txBody>
          <a:bodyPr vert="horz" wrap="square" lIns="0" tIns="0" rIns="0" bIns="0" rtlCol="0" anchor="t"/>
          <a:lstStyle/>
          <a:p>
            <a:pPr>
              <a:lnSpc>
                <a:spcPts val="1754"/>
              </a:lnSpc>
            </a:pPr>
            <a:r>
              <a:rPr lang="en-US" sz="1169" b="1" dirty="0">
                <a:solidFill>
                  <a:srgbClr val="F97316"/>
                </a:solidFill>
                <a:latin typeface="Arial" pitchFamily="34" charset="0"/>
                <a:ea typeface="Arial" pitchFamily="34" charset="-122"/>
                <a:cs typeface="Arial" pitchFamily="34" charset="-120"/>
              </a:rPr>
              <a:t>2% Market Share</a:t>
            </a:r>
            <a:endParaRPr lang="en-US" sz="1169" dirty="0"/>
          </a:p>
        </p:txBody>
      </p:sp>
      <p:sp>
        <p:nvSpPr>
          <p:cNvPr id="55" name="Text 21"/>
          <p:cNvSpPr/>
          <p:nvPr/>
        </p:nvSpPr>
        <p:spPr>
          <a:xfrm>
            <a:off x="4714582" y="5796121"/>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Cloud-based applications for CRM, marketing</a:t>
            </a:r>
            <a:endParaRPr lang="en-US" sz="1169" dirty="0"/>
          </a:p>
        </p:txBody>
      </p:sp>
      <p:sp>
        <p:nvSpPr>
          <p:cNvPr id="56" name="Text 22"/>
          <p:cNvSpPr/>
          <p:nvPr/>
        </p:nvSpPr>
        <p:spPr>
          <a:xfrm>
            <a:off x="4714582" y="6241594"/>
            <a:ext cx="3155429"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Pioneering: Leader in the Software-as-a-Service (SaaS) model</a:t>
            </a:r>
            <a:endParaRPr lang="en-US" sz="1169" dirty="0"/>
          </a:p>
        </p:txBody>
      </p:sp>
      <p:sp>
        <p:nvSpPr>
          <p:cNvPr id="57" name="Text 23"/>
          <p:cNvSpPr/>
          <p:nvPr/>
        </p:nvSpPr>
        <p:spPr>
          <a:xfrm>
            <a:off x="8166993" y="5202158"/>
            <a:ext cx="14262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Arial" pitchFamily="34" charset="0"/>
                <a:ea typeface="Arial" pitchFamily="34" charset="-122"/>
                <a:cs typeface="Arial" pitchFamily="34" charset="-120"/>
              </a:rPr>
              <a:t>Huawei</a:t>
            </a:r>
            <a:endParaRPr lang="en-US" sz="1461" dirty="0"/>
          </a:p>
        </p:txBody>
      </p:sp>
      <p:sp>
        <p:nvSpPr>
          <p:cNvPr id="58" name="Text 24"/>
          <p:cNvSpPr/>
          <p:nvPr/>
        </p:nvSpPr>
        <p:spPr>
          <a:xfrm>
            <a:off x="8166993" y="5462017"/>
            <a:ext cx="1426207" cy="222736"/>
          </a:xfrm>
          <a:prstGeom prst="rect">
            <a:avLst/>
          </a:prstGeom>
          <a:noFill/>
          <a:ln/>
        </p:spPr>
        <p:txBody>
          <a:bodyPr vert="horz" wrap="square" lIns="0" tIns="0" rIns="0" bIns="0" rtlCol="0" anchor="t"/>
          <a:lstStyle/>
          <a:p>
            <a:pPr>
              <a:lnSpc>
                <a:spcPts val="1754"/>
              </a:lnSpc>
            </a:pPr>
            <a:r>
              <a:rPr lang="en-US" sz="1169" b="1" dirty="0">
                <a:solidFill>
                  <a:srgbClr val="0F766E"/>
                </a:solidFill>
                <a:latin typeface="Arial" pitchFamily="34" charset="0"/>
                <a:ea typeface="Arial" pitchFamily="34" charset="-122"/>
                <a:cs typeface="Arial" pitchFamily="34" charset="-120"/>
              </a:rPr>
              <a:t>2% Market Share</a:t>
            </a:r>
            <a:endParaRPr lang="en-US" sz="1169" dirty="0"/>
          </a:p>
        </p:txBody>
      </p:sp>
      <p:sp>
        <p:nvSpPr>
          <p:cNvPr id="59" name="Text 25"/>
          <p:cNvSpPr/>
          <p:nvPr/>
        </p:nvSpPr>
        <p:spPr>
          <a:xfrm>
            <a:off x="8389729" y="5796122"/>
            <a:ext cx="3786515"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Specialization: ICT infrastructure, cloud services</a:t>
            </a:r>
            <a:endParaRPr lang="en-US" sz="1169" dirty="0"/>
          </a:p>
        </p:txBody>
      </p:sp>
      <p:sp>
        <p:nvSpPr>
          <p:cNvPr id="60" name="Text 26"/>
          <p:cNvSpPr/>
          <p:nvPr/>
        </p:nvSpPr>
        <p:spPr>
          <a:xfrm>
            <a:off x="8389729" y="6055981"/>
            <a:ext cx="3786515"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Arial" pitchFamily="34" charset="0"/>
                <a:ea typeface="Arial" pitchFamily="34" charset="-122"/>
                <a:cs typeface="Arial" pitchFamily="34" charset="-120"/>
              </a:rPr>
              <a:t>Region: Strong in China and emerging markets</a:t>
            </a:r>
            <a:endParaRPr lang="en-US" sz="1169"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81559"/>
          </a:xfrm>
          <a:prstGeom prst="rect">
            <a:avLst/>
          </a:prstGeom>
        </p:spPr>
      </p:pic>
      <p:pic>
        <p:nvPicPr>
          <p:cNvPr id="3" name="Image 1" descr="preencoded.png"/>
          <p:cNvPicPr>
            <a:picLocks noChangeAspect="1"/>
          </p:cNvPicPr>
          <p:nvPr/>
        </p:nvPicPr>
        <p:blipFill>
          <a:blip r:embed="rId4"/>
          <a:stretch>
            <a:fillRect/>
          </a:stretch>
        </p:blipFill>
        <p:spPr>
          <a:xfrm>
            <a:off x="8779517" y="79227"/>
            <a:ext cx="3099745" cy="2635711"/>
          </a:xfrm>
          <a:prstGeom prst="rect">
            <a:avLst/>
          </a:prstGeom>
        </p:spPr>
      </p:pic>
      <p:pic>
        <p:nvPicPr>
          <p:cNvPr id="4" name="Image 2" descr="preencoded.png"/>
          <p:cNvPicPr>
            <a:picLocks noChangeAspect="1"/>
          </p:cNvPicPr>
          <p:nvPr/>
        </p:nvPicPr>
        <p:blipFill>
          <a:blip r:embed="rId5"/>
          <a:stretch>
            <a:fillRect/>
          </a:stretch>
        </p:blipFill>
        <p:spPr>
          <a:xfrm>
            <a:off x="0" y="4663879"/>
            <a:ext cx="2691395" cy="2969816"/>
          </a:xfrm>
          <a:prstGeom prst="rect">
            <a:avLst/>
          </a:prstGeom>
        </p:spPr>
      </p:pic>
      <p:pic>
        <p:nvPicPr>
          <p:cNvPr id="5" name="Image 3" descr="preencoded.png"/>
          <p:cNvPicPr>
            <a:picLocks noChangeAspect="1"/>
          </p:cNvPicPr>
          <p:nvPr/>
        </p:nvPicPr>
        <p:blipFill>
          <a:blip r:embed="rId6"/>
          <a:stretch>
            <a:fillRect/>
          </a:stretch>
        </p:blipFill>
        <p:spPr>
          <a:xfrm>
            <a:off x="371227" y="895926"/>
            <a:ext cx="890945" cy="37123"/>
          </a:xfrm>
          <a:prstGeom prst="rect">
            <a:avLst/>
          </a:prstGeom>
        </p:spPr>
      </p:pic>
      <p:pic>
        <p:nvPicPr>
          <p:cNvPr id="6" name="Image 4" descr="preencoded.png"/>
          <p:cNvPicPr>
            <a:picLocks noChangeAspect="1"/>
          </p:cNvPicPr>
          <p:nvPr/>
        </p:nvPicPr>
        <p:blipFill>
          <a:blip r:embed="rId7"/>
          <a:stretch>
            <a:fillRect/>
          </a:stretch>
        </p:blipFill>
        <p:spPr>
          <a:xfrm>
            <a:off x="371227" y="1155785"/>
            <a:ext cx="3613227" cy="3118306"/>
          </a:xfrm>
          <a:prstGeom prst="rect">
            <a:avLst/>
          </a:prstGeom>
        </p:spPr>
      </p:pic>
      <p:pic>
        <p:nvPicPr>
          <p:cNvPr id="7" name="Image 5" descr="preencoded.png"/>
          <p:cNvPicPr>
            <a:picLocks noChangeAspect="1"/>
          </p:cNvPicPr>
          <p:nvPr/>
        </p:nvPicPr>
        <p:blipFill>
          <a:blip r:embed="rId8"/>
          <a:stretch>
            <a:fillRect/>
          </a:stretch>
        </p:blipFill>
        <p:spPr>
          <a:xfrm>
            <a:off x="556840" y="1341398"/>
            <a:ext cx="352666" cy="334104"/>
          </a:xfrm>
          <a:prstGeom prst="rect">
            <a:avLst/>
          </a:prstGeom>
        </p:spPr>
      </p:pic>
      <p:pic>
        <p:nvPicPr>
          <p:cNvPr id="8" name="Image 6" descr="preencoded.png"/>
          <p:cNvPicPr>
            <a:picLocks noChangeAspect="1"/>
          </p:cNvPicPr>
          <p:nvPr/>
        </p:nvPicPr>
        <p:blipFill>
          <a:blip r:embed="rId9"/>
          <a:stretch>
            <a:fillRect/>
          </a:stretch>
        </p:blipFill>
        <p:spPr>
          <a:xfrm>
            <a:off x="4132944" y="1155785"/>
            <a:ext cx="3613227" cy="3118306"/>
          </a:xfrm>
          <a:prstGeom prst="rect">
            <a:avLst/>
          </a:prstGeom>
        </p:spPr>
      </p:pic>
      <p:pic>
        <p:nvPicPr>
          <p:cNvPr id="9" name="Image 7" descr="preencoded.png"/>
          <p:cNvPicPr>
            <a:picLocks noChangeAspect="1"/>
          </p:cNvPicPr>
          <p:nvPr/>
        </p:nvPicPr>
        <p:blipFill>
          <a:blip r:embed="rId10"/>
          <a:stretch>
            <a:fillRect/>
          </a:stretch>
        </p:blipFill>
        <p:spPr>
          <a:xfrm>
            <a:off x="4318558" y="1341398"/>
            <a:ext cx="241298" cy="334104"/>
          </a:xfrm>
          <a:prstGeom prst="rect">
            <a:avLst/>
          </a:prstGeom>
        </p:spPr>
      </p:pic>
      <p:pic>
        <p:nvPicPr>
          <p:cNvPr id="10" name="Image 8" descr="preencoded.png"/>
          <p:cNvPicPr>
            <a:picLocks noChangeAspect="1"/>
          </p:cNvPicPr>
          <p:nvPr/>
        </p:nvPicPr>
        <p:blipFill>
          <a:blip r:embed="rId11"/>
          <a:stretch>
            <a:fillRect/>
          </a:stretch>
        </p:blipFill>
        <p:spPr>
          <a:xfrm>
            <a:off x="7894663" y="1155785"/>
            <a:ext cx="3613227" cy="3118306"/>
          </a:xfrm>
          <a:prstGeom prst="rect">
            <a:avLst/>
          </a:prstGeom>
        </p:spPr>
      </p:pic>
      <p:pic>
        <p:nvPicPr>
          <p:cNvPr id="11" name="Image 9" descr="preencoded.png"/>
          <p:cNvPicPr>
            <a:picLocks noChangeAspect="1"/>
          </p:cNvPicPr>
          <p:nvPr/>
        </p:nvPicPr>
        <p:blipFill>
          <a:blip r:embed="rId12"/>
          <a:stretch>
            <a:fillRect/>
          </a:stretch>
        </p:blipFill>
        <p:spPr>
          <a:xfrm>
            <a:off x="8080277" y="1341398"/>
            <a:ext cx="269140" cy="334104"/>
          </a:xfrm>
          <a:prstGeom prst="rect">
            <a:avLst/>
          </a:prstGeom>
        </p:spPr>
      </p:pic>
      <p:pic>
        <p:nvPicPr>
          <p:cNvPr id="14" name="Image 12" descr="preencoded.png"/>
          <p:cNvPicPr>
            <a:picLocks noChangeAspect="1"/>
          </p:cNvPicPr>
          <p:nvPr/>
        </p:nvPicPr>
        <p:blipFill>
          <a:blip r:embed="rId13"/>
          <a:stretch>
            <a:fillRect/>
          </a:stretch>
        </p:blipFill>
        <p:spPr>
          <a:xfrm>
            <a:off x="593963" y="5165036"/>
            <a:ext cx="454753" cy="482595"/>
          </a:xfrm>
          <a:prstGeom prst="rect">
            <a:avLst/>
          </a:prstGeom>
        </p:spPr>
      </p:pic>
      <p:pic>
        <p:nvPicPr>
          <p:cNvPr id="16" name="Image 14" descr="preencoded.png"/>
          <p:cNvPicPr>
            <a:picLocks noChangeAspect="1"/>
          </p:cNvPicPr>
          <p:nvPr/>
        </p:nvPicPr>
        <p:blipFill>
          <a:blip r:embed="rId14"/>
          <a:stretch>
            <a:fillRect/>
          </a:stretch>
        </p:blipFill>
        <p:spPr>
          <a:xfrm>
            <a:off x="6088122" y="5165036"/>
            <a:ext cx="408350" cy="482595"/>
          </a:xfrm>
          <a:prstGeom prst="rect">
            <a:avLst/>
          </a:prstGeom>
        </p:spPr>
      </p:pic>
      <p:sp>
        <p:nvSpPr>
          <p:cNvPr id="18" name="Text 0"/>
          <p:cNvSpPr/>
          <p:nvPr/>
        </p:nvSpPr>
        <p:spPr>
          <a:xfrm>
            <a:off x="371227" y="450453"/>
            <a:ext cx="13364170" cy="371227"/>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Arial" pitchFamily="34" charset="0"/>
                <a:ea typeface="Arial" pitchFamily="34" charset="-122"/>
                <a:cs typeface="Arial" pitchFamily="34" charset="-120"/>
              </a:rPr>
              <a:t>Comparative Analysis &amp; Future Trends</a:t>
            </a:r>
            <a:endParaRPr lang="en-US" sz="2631" dirty="0"/>
          </a:p>
        </p:txBody>
      </p:sp>
      <p:sp>
        <p:nvSpPr>
          <p:cNvPr id="19" name="Text 1"/>
          <p:cNvSpPr/>
          <p:nvPr/>
        </p:nvSpPr>
        <p:spPr>
          <a:xfrm>
            <a:off x="1020874" y="1359959"/>
            <a:ext cx="2847195"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Amazon Web Services</a:t>
            </a:r>
            <a:endParaRPr lang="en-US" sz="1754" dirty="0"/>
          </a:p>
        </p:txBody>
      </p:sp>
      <p:sp>
        <p:nvSpPr>
          <p:cNvPr id="20" name="Text 2"/>
          <p:cNvSpPr/>
          <p:nvPr/>
        </p:nvSpPr>
        <p:spPr>
          <a:xfrm>
            <a:off x="556840" y="1786870"/>
            <a:ext cx="3242000" cy="259859"/>
          </a:xfrm>
          <a:prstGeom prst="rect">
            <a:avLst/>
          </a:prstGeom>
          <a:noFill/>
          <a:ln/>
        </p:spPr>
        <p:txBody>
          <a:bodyPr vert="horz" wrap="square" lIns="0" tIns="0" rIns="0" bIns="0" rtlCol="0" anchor="t"/>
          <a:lstStyle/>
          <a:p>
            <a:pPr>
              <a:lnSpc>
                <a:spcPts val="2046"/>
              </a:lnSpc>
            </a:pPr>
            <a:r>
              <a:rPr lang="en-US" sz="1315" b="1" dirty="0">
                <a:solidFill>
                  <a:srgbClr val="0F766E"/>
                </a:solidFill>
                <a:latin typeface="Arial" pitchFamily="34" charset="0"/>
                <a:ea typeface="Arial" pitchFamily="34" charset="-122"/>
                <a:cs typeface="Arial" pitchFamily="34" charset="-120"/>
              </a:rPr>
              <a:t>Key Strengths</a:t>
            </a:r>
            <a:endParaRPr lang="en-US" sz="1315" dirty="0"/>
          </a:p>
        </p:txBody>
      </p:sp>
      <p:sp>
        <p:nvSpPr>
          <p:cNvPr id="21" name="Text 3"/>
          <p:cNvSpPr/>
          <p:nvPr/>
        </p:nvSpPr>
        <p:spPr>
          <a:xfrm>
            <a:off x="556840" y="2120975"/>
            <a:ext cx="411313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Broadest service range</a:t>
            </a:r>
            <a:r>
              <a:rPr lang="en-US" sz="1169" dirty="0">
                <a:solidFill>
                  <a:srgbClr val="374151"/>
                </a:solidFill>
                <a:latin typeface="Arial" pitchFamily="34" charset="0"/>
                <a:ea typeface="Arial" pitchFamily="34" charset="-122"/>
                <a:cs typeface="Arial" pitchFamily="34" charset="-120"/>
              </a:rPr>
              <a:t> (over 200 services)</a:t>
            </a:r>
            <a:endParaRPr lang="en-US" sz="1169" dirty="0"/>
          </a:p>
        </p:txBody>
      </p:sp>
      <p:sp>
        <p:nvSpPr>
          <p:cNvPr id="22" name="Text 4"/>
          <p:cNvSpPr/>
          <p:nvPr/>
        </p:nvSpPr>
        <p:spPr>
          <a:xfrm>
            <a:off x="556840" y="2417956"/>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Global reach</a:t>
            </a:r>
            <a:r>
              <a:rPr lang="en-US" sz="1169" dirty="0">
                <a:solidFill>
                  <a:srgbClr val="374151"/>
                </a:solidFill>
                <a:latin typeface="Arial" pitchFamily="34" charset="0"/>
                <a:ea typeface="Arial" pitchFamily="34" charset="-122"/>
                <a:cs typeface="Arial" pitchFamily="34" charset="-120"/>
              </a:rPr>
              <a:t> (36 regions, 114 availability zones)</a:t>
            </a:r>
            <a:endParaRPr lang="en-US" sz="1169" dirty="0"/>
          </a:p>
        </p:txBody>
      </p:sp>
      <p:sp>
        <p:nvSpPr>
          <p:cNvPr id="23" name="Text 5"/>
          <p:cNvSpPr/>
          <p:nvPr/>
        </p:nvSpPr>
        <p:spPr>
          <a:xfrm>
            <a:off x="556840" y="2937674"/>
            <a:ext cx="411313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Mature ecosystem</a:t>
            </a:r>
            <a:r>
              <a:rPr lang="en-US" sz="1169" dirty="0">
                <a:solidFill>
                  <a:srgbClr val="374151"/>
                </a:solidFill>
                <a:latin typeface="Arial" pitchFamily="34" charset="0"/>
                <a:ea typeface="Arial" pitchFamily="34" charset="-122"/>
                <a:cs typeface="Arial" pitchFamily="34" charset="-120"/>
              </a:rPr>
              <a:t> with strong reliability</a:t>
            </a:r>
            <a:endParaRPr lang="en-US" sz="1169" dirty="0"/>
          </a:p>
        </p:txBody>
      </p:sp>
      <p:sp>
        <p:nvSpPr>
          <p:cNvPr id="24" name="Text 6"/>
          <p:cNvSpPr/>
          <p:nvPr/>
        </p:nvSpPr>
        <p:spPr>
          <a:xfrm>
            <a:off x="556840" y="3271778"/>
            <a:ext cx="3890400" cy="185613"/>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"The pioneer and market leader in cloud computing"</a:t>
            </a:r>
            <a:endParaRPr lang="en-US" sz="1023" dirty="0"/>
          </a:p>
        </p:txBody>
      </p:sp>
      <p:sp>
        <p:nvSpPr>
          <p:cNvPr id="25" name="Text 7"/>
          <p:cNvSpPr/>
          <p:nvPr/>
        </p:nvSpPr>
        <p:spPr>
          <a:xfrm>
            <a:off x="4671224" y="1359959"/>
            <a:ext cx="2009846"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Microsoft Azure</a:t>
            </a:r>
            <a:endParaRPr lang="en-US" sz="1754" dirty="0"/>
          </a:p>
        </p:txBody>
      </p:sp>
      <p:sp>
        <p:nvSpPr>
          <p:cNvPr id="26" name="Text 8"/>
          <p:cNvSpPr/>
          <p:nvPr/>
        </p:nvSpPr>
        <p:spPr>
          <a:xfrm>
            <a:off x="4318558" y="1786870"/>
            <a:ext cx="3242000" cy="259859"/>
          </a:xfrm>
          <a:prstGeom prst="rect">
            <a:avLst/>
          </a:prstGeom>
          <a:noFill/>
          <a:ln/>
        </p:spPr>
        <p:txBody>
          <a:bodyPr vert="horz" wrap="square" lIns="0" tIns="0" rIns="0" bIns="0" rtlCol="0" anchor="t"/>
          <a:lstStyle/>
          <a:p>
            <a:pPr>
              <a:lnSpc>
                <a:spcPts val="2046"/>
              </a:lnSpc>
            </a:pPr>
            <a:r>
              <a:rPr lang="en-US" sz="1315" b="1" dirty="0">
                <a:solidFill>
                  <a:srgbClr val="0F766E"/>
                </a:solidFill>
                <a:latin typeface="Arial" pitchFamily="34" charset="0"/>
                <a:ea typeface="Arial" pitchFamily="34" charset="-122"/>
                <a:cs typeface="Arial" pitchFamily="34" charset="-120"/>
              </a:rPr>
              <a:t>Key Strengths</a:t>
            </a:r>
            <a:endParaRPr lang="en-US" sz="1315" dirty="0"/>
          </a:p>
        </p:txBody>
      </p:sp>
      <p:sp>
        <p:nvSpPr>
          <p:cNvPr id="27" name="Text 9"/>
          <p:cNvSpPr/>
          <p:nvPr/>
        </p:nvSpPr>
        <p:spPr>
          <a:xfrm>
            <a:off x="4318558" y="2120975"/>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Enterprise integration</a:t>
            </a:r>
            <a:r>
              <a:rPr lang="en-US" sz="1169" dirty="0">
                <a:solidFill>
                  <a:srgbClr val="374151"/>
                </a:solidFill>
                <a:latin typeface="Arial" pitchFamily="34" charset="0"/>
                <a:ea typeface="Arial" pitchFamily="34" charset="-122"/>
                <a:cs typeface="Arial" pitchFamily="34" charset="-120"/>
              </a:rPr>
              <a:t> with Microsoft ecosystem</a:t>
            </a:r>
            <a:endParaRPr lang="en-US" sz="1169" dirty="0"/>
          </a:p>
        </p:txBody>
      </p:sp>
      <p:sp>
        <p:nvSpPr>
          <p:cNvPr id="28" name="Text 10"/>
          <p:cNvSpPr/>
          <p:nvPr/>
        </p:nvSpPr>
        <p:spPr>
          <a:xfrm>
            <a:off x="4318558" y="2640693"/>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Hybrid cloud capabilities</a:t>
            </a:r>
            <a:r>
              <a:rPr lang="en-US" sz="1169" dirty="0">
                <a:solidFill>
                  <a:srgbClr val="374151"/>
                </a:solidFill>
                <a:latin typeface="Arial" pitchFamily="34" charset="0"/>
                <a:ea typeface="Arial" pitchFamily="34" charset="-122"/>
                <a:cs typeface="Arial" pitchFamily="34" charset="-120"/>
              </a:rPr>
              <a:t> (Azure Arc, Azure Stack)</a:t>
            </a:r>
            <a:endParaRPr lang="en-US" sz="1169" dirty="0"/>
          </a:p>
        </p:txBody>
      </p:sp>
      <p:sp>
        <p:nvSpPr>
          <p:cNvPr id="29" name="Text 11"/>
          <p:cNvSpPr/>
          <p:nvPr/>
        </p:nvSpPr>
        <p:spPr>
          <a:xfrm>
            <a:off x="4318558" y="3160410"/>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Strong PaaS/SaaS focus</a:t>
            </a:r>
            <a:r>
              <a:rPr lang="en-US" sz="1169" dirty="0">
                <a:solidFill>
                  <a:srgbClr val="374151"/>
                </a:solidFill>
                <a:latin typeface="Arial" pitchFamily="34" charset="0"/>
                <a:ea typeface="Arial" pitchFamily="34" charset="-122"/>
                <a:cs typeface="Arial" pitchFamily="34" charset="-120"/>
              </a:rPr>
              <a:t> with enterprise-grade services</a:t>
            </a:r>
            <a:endParaRPr lang="en-US" sz="1169" dirty="0"/>
          </a:p>
        </p:txBody>
      </p:sp>
      <p:sp>
        <p:nvSpPr>
          <p:cNvPr id="30" name="Text 12"/>
          <p:cNvSpPr/>
          <p:nvPr/>
        </p:nvSpPr>
        <p:spPr>
          <a:xfrm>
            <a:off x="4318558" y="3717251"/>
            <a:ext cx="3242000" cy="371227"/>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"Second-largest market share with robust enterprise integration"</a:t>
            </a:r>
            <a:endParaRPr lang="en-US" sz="1023" dirty="0"/>
          </a:p>
        </p:txBody>
      </p:sp>
      <p:sp>
        <p:nvSpPr>
          <p:cNvPr id="31" name="Text 13"/>
          <p:cNvSpPr/>
          <p:nvPr/>
        </p:nvSpPr>
        <p:spPr>
          <a:xfrm>
            <a:off x="8460784" y="1359959"/>
            <a:ext cx="175195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Arial" pitchFamily="34" charset="0"/>
                <a:ea typeface="Arial" pitchFamily="34" charset="-122"/>
                <a:cs typeface="Arial" pitchFamily="34" charset="-120"/>
              </a:rPr>
              <a:t>Google Cloud</a:t>
            </a:r>
            <a:endParaRPr lang="en-US" sz="1754" dirty="0"/>
          </a:p>
        </p:txBody>
      </p:sp>
      <p:sp>
        <p:nvSpPr>
          <p:cNvPr id="32" name="Text 14"/>
          <p:cNvSpPr/>
          <p:nvPr/>
        </p:nvSpPr>
        <p:spPr>
          <a:xfrm>
            <a:off x="8080277" y="1786870"/>
            <a:ext cx="3242000" cy="259859"/>
          </a:xfrm>
          <a:prstGeom prst="rect">
            <a:avLst/>
          </a:prstGeom>
          <a:noFill/>
          <a:ln/>
        </p:spPr>
        <p:txBody>
          <a:bodyPr vert="horz" wrap="square" lIns="0" tIns="0" rIns="0" bIns="0" rtlCol="0" anchor="t"/>
          <a:lstStyle/>
          <a:p>
            <a:pPr>
              <a:lnSpc>
                <a:spcPts val="2046"/>
              </a:lnSpc>
            </a:pPr>
            <a:r>
              <a:rPr lang="en-US" sz="1315" b="1" dirty="0">
                <a:solidFill>
                  <a:srgbClr val="0F766E"/>
                </a:solidFill>
                <a:latin typeface="Arial" pitchFamily="34" charset="0"/>
                <a:ea typeface="Arial" pitchFamily="34" charset="-122"/>
                <a:cs typeface="Arial" pitchFamily="34" charset="-120"/>
              </a:rPr>
              <a:t>Key Strengths</a:t>
            </a:r>
            <a:endParaRPr lang="en-US" sz="1315" dirty="0"/>
          </a:p>
        </p:txBody>
      </p:sp>
      <p:sp>
        <p:nvSpPr>
          <p:cNvPr id="33" name="Text 15"/>
          <p:cNvSpPr/>
          <p:nvPr/>
        </p:nvSpPr>
        <p:spPr>
          <a:xfrm>
            <a:off x="8080277" y="2120975"/>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AI/ML leadership</a:t>
            </a:r>
            <a:r>
              <a:rPr lang="en-US" sz="1169" dirty="0">
                <a:solidFill>
                  <a:srgbClr val="374151"/>
                </a:solidFill>
                <a:latin typeface="Arial" pitchFamily="34" charset="0"/>
                <a:ea typeface="Arial" pitchFamily="34" charset="-122"/>
                <a:cs typeface="Arial" pitchFamily="34" charset="-120"/>
              </a:rPr>
              <a:t> with advanced Vertex AI and TensorFlow</a:t>
            </a:r>
            <a:endParaRPr lang="en-US" sz="1169" dirty="0"/>
          </a:p>
        </p:txBody>
      </p:sp>
      <p:sp>
        <p:nvSpPr>
          <p:cNvPr id="34" name="Text 16"/>
          <p:cNvSpPr/>
          <p:nvPr/>
        </p:nvSpPr>
        <p:spPr>
          <a:xfrm>
            <a:off x="8080277" y="2640693"/>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Data analytics</a:t>
            </a:r>
            <a:r>
              <a:rPr lang="en-US" sz="1169" dirty="0">
                <a:solidFill>
                  <a:srgbClr val="374151"/>
                </a:solidFill>
                <a:latin typeface="Arial" pitchFamily="34" charset="0"/>
                <a:ea typeface="Arial" pitchFamily="34" charset="-122"/>
                <a:cs typeface="Arial" pitchFamily="34" charset="-120"/>
              </a:rPr>
              <a:t> power with BigQuery and Dataflow</a:t>
            </a:r>
            <a:endParaRPr lang="en-US" sz="1169" dirty="0"/>
          </a:p>
        </p:txBody>
      </p:sp>
      <p:sp>
        <p:nvSpPr>
          <p:cNvPr id="35" name="Text 17"/>
          <p:cNvSpPr/>
          <p:nvPr/>
        </p:nvSpPr>
        <p:spPr>
          <a:xfrm>
            <a:off x="8080277" y="3160410"/>
            <a:ext cx="3427613" cy="445472"/>
          </a:xfrm>
          <a:prstGeom prst="rect">
            <a:avLst/>
          </a:prstGeom>
          <a:noFill/>
          <a:ln/>
        </p:spPr>
        <p:txBody>
          <a:bodyPr vert="horz" wrap="square" lIns="0" tIns="0" rIns="0" bIns="0" rtlCol="0" anchor="t"/>
          <a:lstStyle/>
          <a:p>
            <a:pPr marL="334087" indent="-334087">
              <a:lnSpc>
                <a:spcPts val="1754"/>
              </a:lnSpc>
              <a:buSzPct val="100000"/>
              <a:buChar char="•"/>
            </a:pPr>
            <a:r>
              <a:rPr lang="en-US" sz="1169" b="1" dirty="0">
                <a:solidFill>
                  <a:srgbClr val="374151"/>
                </a:solidFill>
                <a:latin typeface="Arial" pitchFamily="34" charset="0"/>
                <a:ea typeface="Arial" pitchFamily="34" charset="-122"/>
                <a:cs typeface="Arial" pitchFamily="34" charset="-120"/>
              </a:rPr>
              <a:t>Open-source focus</a:t>
            </a:r>
            <a:r>
              <a:rPr lang="en-US" sz="1169" dirty="0">
                <a:solidFill>
                  <a:srgbClr val="374151"/>
                </a:solidFill>
                <a:latin typeface="Arial" pitchFamily="34" charset="0"/>
                <a:ea typeface="Arial" pitchFamily="34" charset="-122"/>
                <a:cs typeface="Arial" pitchFamily="34" charset="-120"/>
              </a:rPr>
              <a:t> with strong Kubernetes support</a:t>
            </a:r>
            <a:endParaRPr lang="en-US" sz="1169" dirty="0"/>
          </a:p>
        </p:txBody>
      </p:sp>
      <p:sp>
        <p:nvSpPr>
          <p:cNvPr id="36" name="Text 18"/>
          <p:cNvSpPr/>
          <p:nvPr/>
        </p:nvSpPr>
        <p:spPr>
          <a:xfrm>
            <a:off x="8080277" y="3717251"/>
            <a:ext cx="3242000" cy="371227"/>
          </a:xfrm>
          <a:prstGeom prst="rect">
            <a:avLst/>
          </a:prstGeom>
          <a:noFill/>
          <a:ln/>
        </p:spPr>
        <p:txBody>
          <a:bodyPr vert="horz" wrap="square" lIns="0" tIns="0" rIns="0" bIns="0" rtlCol="0" anchor="t"/>
          <a:lstStyle/>
          <a:p>
            <a:pPr>
              <a:lnSpc>
                <a:spcPts val="1461"/>
              </a:lnSpc>
            </a:pPr>
            <a:r>
              <a:rPr lang="en-US" sz="1023" i="1" dirty="0">
                <a:solidFill>
                  <a:srgbClr val="4B5563"/>
                </a:solidFill>
                <a:latin typeface="Arial" pitchFamily="34" charset="0"/>
                <a:ea typeface="Arial" pitchFamily="34" charset="-122"/>
                <a:cs typeface="Arial" pitchFamily="34" charset="-120"/>
              </a:rPr>
              <a:t>"Distinguished by advanced capabilities in AI, ML, and data analytics"</a:t>
            </a:r>
            <a:endParaRPr lang="en-US" sz="1023"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593963" y="747435"/>
            <a:ext cx="1670521" cy="1670521"/>
          </a:xfrm>
          <a:prstGeom prst="rect">
            <a:avLst/>
          </a:prstGeom>
        </p:spPr>
      </p:pic>
      <p:pic>
        <p:nvPicPr>
          <p:cNvPr id="4" name="Image 2" descr="preencoded.png"/>
          <p:cNvPicPr>
            <a:picLocks noChangeAspect="1"/>
          </p:cNvPicPr>
          <p:nvPr/>
        </p:nvPicPr>
        <p:blipFill>
          <a:blip r:embed="rId5"/>
          <a:stretch>
            <a:fillRect/>
          </a:stretch>
        </p:blipFill>
        <p:spPr>
          <a:xfrm>
            <a:off x="9577655" y="1415643"/>
            <a:ext cx="1113681" cy="1113681"/>
          </a:xfrm>
          <a:prstGeom prst="rect">
            <a:avLst/>
          </a:prstGeom>
        </p:spPr>
      </p:pic>
      <p:pic>
        <p:nvPicPr>
          <p:cNvPr id="5" name="Image 3" descr="preencoded.png"/>
          <p:cNvPicPr>
            <a:picLocks noChangeAspect="1"/>
          </p:cNvPicPr>
          <p:nvPr/>
        </p:nvPicPr>
        <p:blipFill>
          <a:blip r:embed="rId6"/>
          <a:stretch>
            <a:fillRect/>
          </a:stretch>
        </p:blipFill>
        <p:spPr>
          <a:xfrm>
            <a:off x="8705272" y="4366898"/>
            <a:ext cx="1392101" cy="1392101"/>
          </a:xfrm>
          <a:prstGeom prst="rect">
            <a:avLst/>
          </a:prstGeom>
        </p:spPr>
      </p:pic>
      <p:pic>
        <p:nvPicPr>
          <p:cNvPr id="6" name="Image 4" descr="preencoded.png"/>
          <p:cNvPicPr>
            <a:picLocks noChangeAspect="1"/>
          </p:cNvPicPr>
          <p:nvPr/>
        </p:nvPicPr>
        <p:blipFill>
          <a:blip r:embed="rId7"/>
          <a:stretch>
            <a:fillRect/>
          </a:stretch>
        </p:blipFill>
        <p:spPr>
          <a:xfrm>
            <a:off x="1781889" y="4162723"/>
            <a:ext cx="928067" cy="928067"/>
          </a:xfrm>
          <a:prstGeom prst="rect">
            <a:avLst/>
          </a:prstGeom>
        </p:spPr>
      </p:pic>
      <p:pic>
        <p:nvPicPr>
          <p:cNvPr id="7" name="Image 5" descr="preencoded.png"/>
          <p:cNvPicPr>
            <a:picLocks noChangeAspect="1"/>
          </p:cNvPicPr>
          <p:nvPr/>
        </p:nvPicPr>
        <p:blipFill>
          <a:blip r:embed="rId8"/>
          <a:stretch>
            <a:fillRect/>
          </a:stretch>
        </p:blipFill>
        <p:spPr>
          <a:xfrm>
            <a:off x="1336417" y="3049042"/>
            <a:ext cx="2078871" cy="2078871"/>
          </a:xfrm>
          <a:prstGeom prst="rect">
            <a:avLst/>
          </a:prstGeom>
        </p:spPr>
      </p:pic>
      <p:pic>
        <p:nvPicPr>
          <p:cNvPr id="8" name="Image 6" descr="preencoded.png"/>
          <p:cNvPicPr>
            <a:picLocks noChangeAspect="1"/>
          </p:cNvPicPr>
          <p:nvPr/>
        </p:nvPicPr>
        <p:blipFill>
          <a:blip r:embed="rId9"/>
          <a:stretch>
            <a:fillRect/>
          </a:stretch>
        </p:blipFill>
        <p:spPr>
          <a:xfrm>
            <a:off x="2078871" y="3271778"/>
            <a:ext cx="593963" cy="593963"/>
          </a:xfrm>
          <a:prstGeom prst="rect">
            <a:avLst/>
          </a:prstGeom>
        </p:spPr>
      </p:pic>
      <p:pic>
        <p:nvPicPr>
          <p:cNvPr id="9" name="Image 7" descr="preencoded.png"/>
          <p:cNvPicPr>
            <a:picLocks noChangeAspect="1"/>
          </p:cNvPicPr>
          <p:nvPr/>
        </p:nvPicPr>
        <p:blipFill>
          <a:blip r:embed="rId10"/>
          <a:stretch>
            <a:fillRect/>
          </a:stretch>
        </p:blipFill>
        <p:spPr>
          <a:xfrm>
            <a:off x="2199519" y="3401708"/>
            <a:ext cx="352666" cy="334104"/>
          </a:xfrm>
          <a:prstGeom prst="rect">
            <a:avLst/>
          </a:prstGeom>
        </p:spPr>
      </p:pic>
      <p:pic>
        <p:nvPicPr>
          <p:cNvPr id="10" name="Image 8" descr="preencoded.png"/>
          <p:cNvPicPr>
            <a:picLocks noChangeAspect="1"/>
          </p:cNvPicPr>
          <p:nvPr/>
        </p:nvPicPr>
        <p:blipFill>
          <a:blip r:embed="rId11"/>
          <a:stretch>
            <a:fillRect/>
          </a:stretch>
        </p:blipFill>
        <p:spPr>
          <a:xfrm>
            <a:off x="3712269" y="3049042"/>
            <a:ext cx="2078871" cy="2078871"/>
          </a:xfrm>
          <a:prstGeom prst="rect">
            <a:avLst/>
          </a:prstGeom>
        </p:spPr>
      </p:pic>
      <p:pic>
        <p:nvPicPr>
          <p:cNvPr id="11" name="Image 9" descr="preencoded.png"/>
          <p:cNvPicPr>
            <a:picLocks noChangeAspect="1"/>
          </p:cNvPicPr>
          <p:nvPr/>
        </p:nvPicPr>
        <p:blipFill>
          <a:blip r:embed="rId12"/>
          <a:stretch>
            <a:fillRect/>
          </a:stretch>
        </p:blipFill>
        <p:spPr>
          <a:xfrm>
            <a:off x="4454723" y="3271778"/>
            <a:ext cx="593963" cy="593963"/>
          </a:xfrm>
          <a:prstGeom prst="rect">
            <a:avLst/>
          </a:prstGeom>
        </p:spPr>
      </p:pic>
      <p:pic>
        <p:nvPicPr>
          <p:cNvPr id="12" name="Image 10" descr="preencoded.png"/>
          <p:cNvPicPr>
            <a:picLocks noChangeAspect="1"/>
          </p:cNvPicPr>
          <p:nvPr/>
        </p:nvPicPr>
        <p:blipFill>
          <a:blip r:embed="rId13"/>
          <a:stretch>
            <a:fillRect/>
          </a:stretch>
        </p:blipFill>
        <p:spPr>
          <a:xfrm>
            <a:off x="4644978" y="3401708"/>
            <a:ext cx="213455" cy="334104"/>
          </a:xfrm>
          <a:prstGeom prst="rect">
            <a:avLst/>
          </a:prstGeom>
        </p:spPr>
      </p:pic>
      <p:pic>
        <p:nvPicPr>
          <p:cNvPr id="13" name="Image 11" descr="preencoded.png"/>
          <p:cNvPicPr>
            <a:picLocks noChangeAspect="1"/>
          </p:cNvPicPr>
          <p:nvPr/>
        </p:nvPicPr>
        <p:blipFill>
          <a:blip r:embed="rId14"/>
          <a:stretch>
            <a:fillRect/>
          </a:stretch>
        </p:blipFill>
        <p:spPr>
          <a:xfrm>
            <a:off x="6088122" y="3049042"/>
            <a:ext cx="2078871" cy="2078871"/>
          </a:xfrm>
          <a:prstGeom prst="rect">
            <a:avLst/>
          </a:prstGeom>
        </p:spPr>
      </p:pic>
      <p:pic>
        <p:nvPicPr>
          <p:cNvPr id="14" name="Image 12" descr="preencoded.png"/>
          <p:cNvPicPr>
            <a:picLocks noChangeAspect="1"/>
          </p:cNvPicPr>
          <p:nvPr/>
        </p:nvPicPr>
        <p:blipFill>
          <a:blip r:embed="rId15"/>
          <a:stretch>
            <a:fillRect/>
          </a:stretch>
        </p:blipFill>
        <p:spPr>
          <a:xfrm>
            <a:off x="6830576" y="3271778"/>
            <a:ext cx="593963" cy="593963"/>
          </a:xfrm>
          <a:prstGeom prst="rect">
            <a:avLst/>
          </a:prstGeom>
        </p:spPr>
      </p:pic>
      <p:pic>
        <p:nvPicPr>
          <p:cNvPr id="15" name="Image 13" descr="preencoded.png"/>
          <p:cNvPicPr>
            <a:picLocks noChangeAspect="1"/>
          </p:cNvPicPr>
          <p:nvPr/>
        </p:nvPicPr>
        <p:blipFill>
          <a:blip r:embed="rId16"/>
          <a:stretch>
            <a:fillRect/>
          </a:stretch>
        </p:blipFill>
        <p:spPr>
          <a:xfrm>
            <a:off x="6951224" y="3401708"/>
            <a:ext cx="352666" cy="334104"/>
          </a:xfrm>
          <a:prstGeom prst="rect">
            <a:avLst/>
          </a:prstGeom>
        </p:spPr>
      </p:pic>
      <p:pic>
        <p:nvPicPr>
          <p:cNvPr id="16" name="Image 14" descr="preencoded.png"/>
          <p:cNvPicPr>
            <a:picLocks noChangeAspect="1"/>
          </p:cNvPicPr>
          <p:nvPr/>
        </p:nvPicPr>
        <p:blipFill>
          <a:blip r:embed="rId17"/>
          <a:stretch>
            <a:fillRect/>
          </a:stretch>
        </p:blipFill>
        <p:spPr>
          <a:xfrm>
            <a:off x="8463974" y="3049042"/>
            <a:ext cx="2078871" cy="2078871"/>
          </a:xfrm>
          <a:prstGeom prst="rect">
            <a:avLst/>
          </a:prstGeom>
        </p:spPr>
      </p:pic>
      <p:pic>
        <p:nvPicPr>
          <p:cNvPr id="17" name="Image 15" descr="preencoded.png"/>
          <p:cNvPicPr>
            <a:picLocks noChangeAspect="1"/>
          </p:cNvPicPr>
          <p:nvPr/>
        </p:nvPicPr>
        <p:blipFill>
          <a:blip r:embed="rId18"/>
          <a:stretch>
            <a:fillRect/>
          </a:stretch>
        </p:blipFill>
        <p:spPr>
          <a:xfrm>
            <a:off x="9206428" y="3271778"/>
            <a:ext cx="593963" cy="334104"/>
          </a:xfrm>
          <a:prstGeom prst="rect">
            <a:avLst/>
          </a:prstGeom>
        </p:spPr>
      </p:pic>
      <p:pic>
        <p:nvPicPr>
          <p:cNvPr id="18" name="Image 16" descr="preencoded.png"/>
          <p:cNvPicPr>
            <a:picLocks noChangeAspect="1"/>
          </p:cNvPicPr>
          <p:nvPr/>
        </p:nvPicPr>
        <p:blipFill>
          <a:blip r:embed="rId19"/>
          <a:stretch>
            <a:fillRect/>
          </a:stretch>
        </p:blipFill>
        <p:spPr>
          <a:xfrm>
            <a:off x="9327077" y="3271778"/>
            <a:ext cx="352666" cy="334104"/>
          </a:xfrm>
          <a:prstGeom prst="rect">
            <a:avLst/>
          </a:prstGeom>
        </p:spPr>
      </p:pic>
      <p:sp>
        <p:nvSpPr>
          <p:cNvPr id="19" name="Text 0"/>
          <p:cNvSpPr/>
          <p:nvPr/>
        </p:nvSpPr>
        <p:spPr>
          <a:xfrm>
            <a:off x="1793606" y="1712625"/>
            <a:ext cx="8292050"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Cloud Deployment Models</a:t>
            </a:r>
            <a:endParaRPr lang="en-US" sz="3507" b="1" dirty="0"/>
          </a:p>
        </p:txBody>
      </p:sp>
      <p:sp>
        <p:nvSpPr>
          <p:cNvPr id="20" name="Text 1"/>
          <p:cNvSpPr/>
          <p:nvPr/>
        </p:nvSpPr>
        <p:spPr>
          <a:xfrm>
            <a:off x="1793606" y="2306588"/>
            <a:ext cx="8292050"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Understanding Public, Private, Hybrid, and Community Clouds</a:t>
            </a:r>
            <a:endParaRPr lang="en-US" sz="1754" dirty="0"/>
          </a:p>
        </p:txBody>
      </p:sp>
      <p:sp>
        <p:nvSpPr>
          <p:cNvPr id="21" name="Text 2"/>
          <p:cNvSpPr/>
          <p:nvPr/>
        </p:nvSpPr>
        <p:spPr>
          <a:xfrm>
            <a:off x="1728090" y="4014232"/>
            <a:ext cx="1554455"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Public Cloud</a:t>
            </a:r>
            <a:endParaRPr lang="en-US" sz="1461" dirty="0"/>
          </a:p>
        </p:txBody>
      </p:sp>
      <p:sp>
        <p:nvSpPr>
          <p:cNvPr id="22" name="Text 3"/>
          <p:cNvSpPr/>
          <p:nvPr/>
        </p:nvSpPr>
        <p:spPr>
          <a:xfrm>
            <a:off x="1559153" y="4348337"/>
            <a:ext cx="1633399" cy="556840"/>
          </a:xfrm>
          <a:prstGeom prst="rect">
            <a:avLst/>
          </a:prstGeom>
          <a:noFill/>
          <a:ln/>
        </p:spPr>
        <p:txBody>
          <a:bodyPr vert="horz" wrap="square" lIns="0" tIns="0" rIns="0" bIns="0" rtlCol="0" anchor="t"/>
          <a:lstStyle/>
          <a:p>
            <a:pPr algn="ctr">
              <a:lnSpc>
                <a:spcPts val="1461"/>
              </a:lnSpc>
            </a:pPr>
            <a:endParaRPr lang="en-US" sz="1023" dirty="0"/>
          </a:p>
        </p:txBody>
      </p:sp>
      <p:sp>
        <p:nvSpPr>
          <p:cNvPr id="23" name="Text 4"/>
          <p:cNvSpPr/>
          <p:nvPr/>
        </p:nvSpPr>
        <p:spPr>
          <a:xfrm>
            <a:off x="4047099" y="4014232"/>
            <a:ext cx="1690880" cy="259859"/>
          </a:xfrm>
          <a:prstGeom prst="rect">
            <a:avLst/>
          </a:prstGeom>
          <a:noFill/>
          <a:ln/>
        </p:spPr>
        <p:txBody>
          <a:bodyPr vert="horz" wrap="square" lIns="0" tIns="0" rIns="0" bIns="0" rtlCol="0" anchor="t"/>
          <a:lstStyle/>
          <a:p>
            <a:pPr algn="ctr">
              <a:lnSpc>
                <a:spcPts val="2046"/>
              </a:lnSpc>
            </a:pPr>
            <a:r>
              <a:rPr lang="en-US" sz="1461" b="1" dirty="0">
                <a:solidFill>
                  <a:srgbClr val="FFFFFF"/>
                </a:solidFill>
                <a:latin typeface="ui-sans-serif" pitchFamily="34" charset="0"/>
                <a:ea typeface="ui-sans-serif" pitchFamily="34" charset="-122"/>
                <a:cs typeface="ui-sans-serif" pitchFamily="34" charset="-120"/>
              </a:rPr>
              <a:t>Private Cloud</a:t>
            </a:r>
            <a:endParaRPr lang="en-US" sz="1461" dirty="0"/>
          </a:p>
        </p:txBody>
      </p:sp>
      <p:sp>
        <p:nvSpPr>
          <p:cNvPr id="24" name="Text 5"/>
          <p:cNvSpPr/>
          <p:nvPr/>
        </p:nvSpPr>
        <p:spPr>
          <a:xfrm>
            <a:off x="3935005" y="4348337"/>
            <a:ext cx="1633399" cy="556840"/>
          </a:xfrm>
          <a:prstGeom prst="rect">
            <a:avLst/>
          </a:prstGeom>
          <a:noFill/>
          <a:ln/>
        </p:spPr>
        <p:txBody>
          <a:bodyPr vert="horz" wrap="square" lIns="0" tIns="0" rIns="0" bIns="0" rtlCol="0" anchor="t"/>
          <a:lstStyle/>
          <a:p>
            <a:pPr algn="ctr">
              <a:lnSpc>
                <a:spcPts val="1461"/>
              </a:lnSpc>
            </a:pPr>
            <a:endParaRPr lang="en-US" sz="1023" dirty="0"/>
          </a:p>
        </p:txBody>
      </p:sp>
      <p:sp>
        <p:nvSpPr>
          <p:cNvPr id="25" name="Text 6"/>
          <p:cNvSpPr/>
          <p:nvPr/>
        </p:nvSpPr>
        <p:spPr>
          <a:xfrm>
            <a:off x="6450359" y="4014232"/>
            <a:ext cx="1625104" cy="259859"/>
          </a:xfrm>
          <a:prstGeom prst="rect">
            <a:avLst/>
          </a:prstGeom>
          <a:noFill/>
          <a:ln/>
        </p:spPr>
        <p:txBody>
          <a:bodyPr vert="horz" wrap="square" lIns="0" tIns="0" rIns="0" bIns="0" rtlCol="0" anchor="t"/>
          <a:lstStyle/>
          <a:p>
            <a:pPr algn="ctr">
              <a:lnSpc>
                <a:spcPts val="2046"/>
              </a:lnSpc>
            </a:pPr>
            <a:r>
              <a:rPr lang="en-US" sz="1461" b="1" dirty="0">
                <a:solidFill>
                  <a:srgbClr val="1F2937"/>
                </a:solidFill>
                <a:latin typeface="ui-sans-serif" pitchFamily="34" charset="0"/>
                <a:ea typeface="ui-sans-serif" pitchFamily="34" charset="-122"/>
                <a:cs typeface="ui-sans-serif" pitchFamily="34" charset="-120"/>
              </a:rPr>
              <a:t>Hybrid Cloud</a:t>
            </a:r>
            <a:endParaRPr lang="en-US" sz="1461" dirty="0"/>
          </a:p>
        </p:txBody>
      </p:sp>
      <p:sp>
        <p:nvSpPr>
          <p:cNvPr id="26" name="Text 7"/>
          <p:cNvSpPr/>
          <p:nvPr/>
        </p:nvSpPr>
        <p:spPr>
          <a:xfrm>
            <a:off x="6310858" y="4348337"/>
            <a:ext cx="1633399" cy="556840"/>
          </a:xfrm>
          <a:prstGeom prst="rect">
            <a:avLst/>
          </a:prstGeom>
          <a:noFill/>
          <a:ln/>
        </p:spPr>
        <p:txBody>
          <a:bodyPr vert="horz" wrap="square" lIns="0" tIns="0" rIns="0" bIns="0" rtlCol="0" anchor="t"/>
          <a:lstStyle/>
          <a:p>
            <a:pPr algn="ctr">
              <a:lnSpc>
                <a:spcPts val="1461"/>
              </a:lnSpc>
            </a:pPr>
            <a:endParaRPr lang="en-US" sz="1023" dirty="0"/>
          </a:p>
        </p:txBody>
      </p:sp>
      <p:sp>
        <p:nvSpPr>
          <p:cNvPr id="27" name="Text 8"/>
          <p:cNvSpPr/>
          <p:nvPr/>
        </p:nvSpPr>
        <p:spPr>
          <a:xfrm>
            <a:off x="8686710" y="3977109"/>
            <a:ext cx="1633399" cy="519718"/>
          </a:xfrm>
          <a:prstGeom prst="rect">
            <a:avLst/>
          </a:prstGeom>
          <a:noFill/>
          <a:ln/>
        </p:spPr>
        <p:txBody>
          <a:bodyPr vert="horz" wrap="square" lIns="0" tIns="0" rIns="0" bIns="0" rtlCol="0" anchor="t"/>
          <a:lstStyle/>
          <a:p>
            <a:pPr>
              <a:lnSpc>
                <a:spcPts val="2046"/>
              </a:lnSpc>
            </a:pPr>
            <a:r>
              <a:rPr lang="en-US" sz="1461" b="1" dirty="0">
                <a:solidFill>
                  <a:srgbClr val="FFFFFF"/>
                </a:solidFill>
                <a:latin typeface="ui-sans-serif" pitchFamily="34" charset="0"/>
                <a:ea typeface="ui-sans-serif" pitchFamily="34" charset="-122"/>
                <a:cs typeface="ui-sans-serif" pitchFamily="34" charset="-120"/>
              </a:rPr>
              <a:t>Community Cloud</a:t>
            </a:r>
            <a:endParaRPr lang="en-US" sz="1461" dirty="0"/>
          </a:p>
        </p:txBody>
      </p:sp>
      <p:sp>
        <p:nvSpPr>
          <p:cNvPr id="28" name="Text 9"/>
          <p:cNvSpPr/>
          <p:nvPr/>
        </p:nvSpPr>
        <p:spPr>
          <a:xfrm>
            <a:off x="8686710" y="4348337"/>
            <a:ext cx="1633399" cy="556840"/>
          </a:xfrm>
          <a:prstGeom prst="rect">
            <a:avLst/>
          </a:prstGeom>
          <a:noFill/>
          <a:ln/>
        </p:spPr>
        <p:txBody>
          <a:bodyPr vert="horz" wrap="square" lIns="0" tIns="0" rIns="0" bIns="0" rtlCol="0" anchor="t"/>
          <a:lstStyle/>
          <a:p>
            <a:pPr algn="ctr">
              <a:lnSpc>
                <a:spcPts val="1461"/>
              </a:lnSpc>
            </a:pPr>
            <a:endParaRPr lang="en-US" sz="102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5"/>
          <a:stretch>
            <a:fillRect/>
          </a:stretch>
        </p:blipFill>
        <p:spPr>
          <a:xfrm>
            <a:off x="445472" y="1304275"/>
            <a:ext cx="5197177" cy="1350339"/>
          </a:xfrm>
          <a:prstGeom prst="rect">
            <a:avLst/>
          </a:prstGeom>
        </p:spPr>
      </p:pic>
      <p:pic>
        <p:nvPicPr>
          <p:cNvPr id="5" name="Image 3" descr="preencoded.png"/>
          <p:cNvPicPr>
            <a:picLocks noChangeAspect="1"/>
          </p:cNvPicPr>
          <p:nvPr/>
        </p:nvPicPr>
        <p:blipFill>
          <a:blip r:embed="rId6"/>
          <a:stretch>
            <a:fillRect/>
          </a:stretch>
        </p:blipFill>
        <p:spPr>
          <a:xfrm>
            <a:off x="445472" y="3879663"/>
            <a:ext cx="5197177" cy="1967503"/>
          </a:xfrm>
          <a:prstGeom prst="rect">
            <a:avLst/>
          </a:prstGeom>
        </p:spPr>
      </p:pic>
      <p:pic>
        <p:nvPicPr>
          <p:cNvPr id="6" name="Image 4" descr="preencoded.png"/>
          <p:cNvPicPr>
            <a:picLocks noChangeAspect="1"/>
          </p:cNvPicPr>
          <p:nvPr/>
        </p:nvPicPr>
        <p:blipFill>
          <a:blip r:embed="rId7"/>
          <a:stretch>
            <a:fillRect/>
          </a:stretch>
        </p:blipFill>
        <p:spPr>
          <a:xfrm>
            <a:off x="631085" y="4473626"/>
            <a:ext cx="148491" cy="148491"/>
          </a:xfrm>
          <a:prstGeom prst="rect">
            <a:avLst/>
          </a:prstGeom>
        </p:spPr>
      </p:pic>
      <p:pic>
        <p:nvPicPr>
          <p:cNvPr id="7" name="Image 5" descr="preencoded.png"/>
          <p:cNvPicPr>
            <a:picLocks noChangeAspect="1"/>
          </p:cNvPicPr>
          <p:nvPr/>
        </p:nvPicPr>
        <p:blipFill>
          <a:blip r:embed="rId7"/>
          <a:stretch>
            <a:fillRect/>
          </a:stretch>
        </p:blipFill>
        <p:spPr>
          <a:xfrm>
            <a:off x="631085" y="4807730"/>
            <a:ext cx="148491" cy="148491"/>
          </a:xfrm>
          <a:prstGeom prst="rect">
            <a:avLst/>
          </a:prstGeom>
        </p:spPr>
      </p:pic>
      <p:pic>
        <p:nvPicPr>
          <p:cNvPr id="8" name="Image 6" descr="preencoded.png"/>
          <p:cNvPicPr>
            <a:picLocks noChangeAspect="1"/>
          </p:cNvPicPr>
          <p:nvPr/>
        </p:nvPicPr>
        <p:blipFill>
          <a:blip r:embed="rId7"/>
          <a:stretch>
            <a:fillRect/>
          </a:stretch>
        </p:blipFill>
        <p:spPr>
          <a:xfrm>
            <a:off x="631085" y="5141834"/>
            <a:ext cx="148491" cy="148491"/>
          </a:xfrm>
          <a:prstGeom prst="rect">
            <a:avLst/>
          </a:prstGeom>
        </p:spPr>
      </p:pic>
      <p:pic>
        <p:nvPicPr>
          <p:cNvPr id="10" name="Image 8" descr="preencoded.png"/>
          <p:cNvPicPr>
            <a:picLocks noChangeAspect="1"/>
          </p:cNvPicPr>
          <p:nvPr/>
        </p:nvPicPr>
        <p:blipFill>
          <a:blip r:embed="rId8"/>
          <a:stretch>
            <a:fillRect/>
          </a:stretch>
        </p:blipFill>
        <p:spPr>
          <a:xfrm>
            <a:off x="6236613" y="2139536"/>
            <a:ext cx="5197177" cy="3341043"/>
          </a:xfrm>
          <a:prstGeom prst="rect">
            <a:avLst/>
          </a:prstGeom>
        </p:spPr>
      </p:pic>
      <p:pic>
        <p:nvPicPr>
          <p:cNvPr id="11" name="Image 9" descr="preencoded.png"/>
          <p:cNvPicPr>
            <a:picLocks noChangeAspect="1"/>
          </p:cNvPicPr>
          <p:nvPr/>
        </p:nvPicPr>
        <p:blipFill>
          <a:blip r:embed="rId9"/>
          <a:stretch>
            <a:fillRect/>
          </a:stretch>
        </p:blipFill>
        <p:spPr>
          <a:xfrm>
            <a:off x="6459349" y="2770622"/>
            <a:ext cx="2301607" cy="1076558"/>
          </a:xfrm>
          <a:prstGeom prst="rect">
            <a:avLst/>
          </a:prstGeom>
        </p:spPr>
      </p:pic>
      <p:pic>
        <p:nvPicPr>
          <p:cNvPr id="12" name="Image 10" descr="preencoded.png"/>
          <p:cNvPicPr>
            <a:picLocks noChangeAspect="1"/>
          </p:cNvPicPr>
          <p:nvPr/>
        </p:nvPicPr>
        <p:blipFill>
          <a:blip r:embed="rId10"/>
          <a:stretch>
            <a:fillRect/>
          </a:stretch>
        </p:blipFill>
        <p:spPr>
          <a:xfrm>
            <a:off x="6607840" y="3086165"/>
            <a:ext cx="445472" cy="445472"/>
          </a:xfrm>
          <a:prstGeom prst="rect">
            <a:avLst/>
          </a:prstGeom>
        </p:spPr>
      </p:pic>
      <p:pic>
        <p:nvPicPr>
          <p:cNvPr id="13" name="Image 11" descr="preencoded.png"/>
          <p:cNvPicPr>
            <a:picLocks noChangeAspect="1"/>
          </p:cNvPicPr>
          <p:nvPr/>
        </p:nvPicPr>
        <p:blipFill>
          <a:blip r:embed="rId11"/>
          <a:stretch>
            <a:fillRect/>
          </a:stretch>
        </p:blipFill>
        <p:spPr>
          <a:xfrm>
            <a:off x="6714568" y="3178971"/>
            <a:ext cx="232017" cy="259859"/>
          </a:xfrm>
          <a:prstGeom prst="rect">
            <a:avLst/>
          </a:prstGeom>
        </p:spPr>
      </p:pic>
      <p:pic>
        <p:nvPicPr>
          <p:cNvPr id="14" name="Image 12" descr="preencoded.png"/>
          <p:cNvPicPr>
            <a:picLocks noChangeAspect="1"/>
          </p:cNvPicPr>
          <p:nvPr/>
        </p:nvPicPr>
        <p:blipFill>
          <a:blip r:embed="rId9"/>
          <a:stretch>
            <a:fillRect/>
          </a:stretch>
        </p:blipFill>
        <p:spPr>
          <a:xfrm>
            <a:off x="8909447" y="2770622"/>
            <a:ext cx="2301607" cy="1076558"/>
          </a:xfrm>
          <a:prstGeom prst="rect">
            <a:avLst/>
          </a:prstGeom>
        </p:spPr>
      </p:pic>
      <p:pic>
        <p:nvPicPr>
          <p:cNvPr id="15" name="Image 13" descr="preencoded.png"/>
          <p:cNvPicPr>
            <a:picLocks noChangeAspect="1"/>
          </p:cNvPicPr>
          <p:nvPr/>
        </p:nvPicPr>
        <p:blipFill>
          <a:blip r:embed="rId12"/>
          <a:stretch>
            <a:fillRect/>
          </a:stretch>
        </p:blipFill>
        <p:spPr>
          <a:xfrm>
            <a:off x="9057938" y="3086165"/>
            <a:ext cx="445472" cy="445472"/>
          </a:xfrm>
          <a:prstGeom prst="rect">
            <a:avLst/>
          </a:prstGeom>
        </p:spPr>
      </p:pic>
      <p:pic>
        <p:nvPicPr>
          <p:cNvPr id="16" name="Image 14" descr="preencoded.png"/>
          <p:cNvPicPr>
            <a:picLocks noChangeAspect="1"/>
          </p:cNvPicPr>
          <p:nvPr/>
        </p:nvPicPr>
        <p:blipFill>
          <a:blip r:embed="rId13"/>
          <a:stretch>
            <a:fillRect/>
          </a:stretch>
        </p:blipFill>
        <p:spPr>
          <a:xfrm>
            <a:off x="9211070" y="3178971"/>
            <a:ext cx="139210" cy="259859"/>
          </a:xfrm>
          <a:prstGeom prst="rect">
            <a:avLst/>
          </a:prstGeom>
        </p:spPr>
      </p:pic>
      <p:pic>
        <p:nvPicPr>
          <p:cNvPr id="17" name="Image 15" descr="preencoded.png"/>
          <p:cNvPicPr>
            <a:picLocks noChangeAspect="1"/>
          </p:cNvPicPr>
          <p:nvPr/>
        </p:nvPicPr>
        <p:blipFill>
          <a:blip r:embed="rId14"/>
          <a:stretch>
            <a:fillRect/>
          </a:stretch>
        </p:blipFill>
        <p:spPr>
          <a:xfrm>
            <a:off x="6459349" y="3995671"/>
            <a:ext cx="2301607" cy="1262172"/>
          </a:xfrm>
          <a:prstGeom prst="rect">
            <a:avLst/>
          </a:prstGeom>
        </p:spPr>
      </p:pic>
      <p:pic>
        <p:nvPicPr>
          <p:cNvPr id="18" name="Image 16" descr="preencoded.png"/>
          <p:cNvPicPr>
            <a:picLocks noChangeAspect="1"/>
          </p:cNvPicPr>
          <p:nvPr/>
        </p:nvPicPr>
        <p:blipFill>
          <a:blip r:embed="rId15"/>
          <a:stretch>
            <a:fillRect/>
          </a:stretch>
        </p:blipFill>
        <p:spPr>
          <a:xfrm>
            <a:off x="6607840" y="4404021"/>
            <a:ext cx="445472" cy="445472"/>
          </a:xfrm>
          <a:prstGeom prst="rect">
            <a:avLst/>
          </a:prstGeom>
        </p:spPr>
      </p:pic>
      <p:pic>
        <p:nvPicPr>
          <p:cNvPr id="19" name="Image 17" descr="preencoded.png"/>
          <p:cNvPicPr>
            <a:picLocks noChangeAspect="1"/>
          </p:cNvPicPr>
          <p:nvPr/>
        </p:nvPicPr>
        <p:blipFill>
          <a:blip r:embed="rId16"/>
          <a:stretch>
            <a:fillRect/>
          </a:stretch>
        </p:blipFill>
        <p:spPr>
          <a:xfrm>
            <a:off x="6714568" y="4496827"/>
            <a:ext cx="232017" cy="259859"/>
          </a:xfrm>
          <a:prstGeom prst="rect">
            <a:avLst/>
          </a:prstGeom>
        </p:spPr>
      </p:pic>
      <p:pic>
        <p:nvPicPr>
          <p:cNvPr id="20" name="Image 18" descr="preencoded.png"/>
          <p:cNvPicPr>
            <a:picLocks noChangeAspect="1"/>
          </p:cNvPicPr>
          <p:nvPr/>
        </p:nvPicPr>
        <p:blipFill>
          <a:blip r:embed="rId14"/>
          <a:stretch>
            <a:fillRect/>
          </a:stretch>
        </p:blipFill>
        <p:spPr>
          <a:xfrm>
            <a:off x="8909447" y="3995671"/>
            <a:ext cx="2301607" cy="1262172"/>
          </a:xfrm>
          <a:prstGeom prst="rect">
            <a:avLst/>
          </a:prstGeom>
        </p:spPr>
      </p:pic>
      <p:pic>
        <p:nvPicPr>
          <p:cNvPr id="21" name="Image 19" descr="preencoded.png"/>
          <p:cNvPicPr>
            <a:picLocks noChangeAspect="1"/>
          </p:cNvPicPr>
          <p:nvPr/>
        </p:nvPicPr>
        <p:blipFill>
          <a:blip r:embed="rId17"/>
          <a:stretch>
            <a:fillRect/>
          </a:stretch>
        </p:blipFill>
        <p:spPr>
          <a:xfrm>
            <a:off x="9057938" y="4404021"/>
            <a:ext cx="445472" cy="445472"/>
          </a:xfrm>
          <a:prstGeom prst="rect">
            <a:avLst/>
          </a:prstGeom>
        </p:spPr>
      </p:pic>
      <p:pic>
        <p:nvPicPr>
          <p:cNvPr id="22" name="Image 20" descr="preencoded.png"/>
          <p:cNvPicPr>
            <a:picLocks noChangeAspect="1"/>
          </p:cNvPicPr>
          <p:nvPr/>
        </p:nvPicPr>
        <p:blipFill>
          <a:blip r:embed="rId18"/>
          <a:stretch>
            <a:fillRect/>
          </a:stretch>
        </p:blipFill>
        <p:spPr>
          <a:xfrm>
            <a:off x="9164666" y="4496827"/>
            <a:ext cx="232017" cy="259859"/>
          </a:xfrm>
          <a:prstGeom prst="rect">
            <a:avLst/>
          </a:prstGeom>
        </p:spPr>
      </p:pic>
      <p:sp>
        <p:nvSpPr>
          <p:cNvPr id="23"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What Are Deployment Models?</a:t>
            </a:r>
            <a:endParaRPr lang="en-US" sz="2631" b="1" dirty="0"/>
          </a:p>
        </p:txBody>
      </p:sp>
      <p:sp>
        <p:nvSpPr>
          <p:cNvPr id="24" name="Text 1"/>
          <p:cNvSpPr/>
          <p:nvPr/>
        </p:nvSpPr>
        <p:spPr>
          <a:xfrm>
            <a:off x="668208" y="1527012"/>
            <a:ext cx="4751705" cy="904866"/>
          </a:xfrm>
          <a:prstGeom prst="rect">
            <a:avLst/>
          </a:prstGeom>
          <a:noFill/>
          <a:ln/>
        </p:spPr>
        <p:txBody>
          <a:bodyPr vert="horz" wrap="square" lIns="0" tIns="0" rIns="0" bIns="0" rtlCol="0" anchor="t"/>
          <a:lstStyle/>
          <a:p>
            <a:pPr>
              <a:lnSpc>
                <a:spcPts val="2375"/>
              </a:lnSpc>
            </a:pPr>
            <a:r>
              <a:rPr lang="en-US" sz="1461" b="1" dirty="0">
                <a:solidFill>
                  <a:srgbClr val="374151"/>
                </a:solidFill>
                <a:latin typeface="ui-sans-serif" pitchFamily="34" charset="0"/>
                <a:ea typeface="ui-sans-serif" pitchFamily="34" charset="-122"/>
                <a:cs typeface="ui-sans-serif" pitchFamily="34" charset="-120"/>
              </a:rPr>
              <a:t>Cloud deployment models</a:t>
            </a:r>
            <a:r>
              <a:rPr lang="en-US" sz="1461" dirty="0">
                <a:solidFill>
                  <a:srgbClr val="374151"/>
                </a:solidFill>
                <a:latin typeface="ui-sans-serif" pitchFamily="34" charset="0"/>
                <a:ea typeface="ui-sans-serif" pitchFamily="34" charset="-122"/>
                <a:cs typeface="ui-sans-serif" pitchFamily="34" charset="-120"/>
              </a:rPr>
              <a:t> define the specific type of cloud environment based on its ownership, scale, and access.</a:t>
            </a:r>
            <a:endParaRPr lang="en-US" sz="1461" dirty="0"/>
          </a:p>
        </p:txBody>
      </p:sp>
      <p:sp>
        <p:nvSpPr>
          <p:cNvPr id="25" name="Text 2"/>
          <p:cNvSpPr/>
          <p:nvPr/>
        </p:nvSpPr>
        <p:spPr>
          <a:xfrm>
            <a:off x="445472" y="2877350"/>
            <a:ext cx="5197177" cy="779577"/>
          </a:xfrm>
          <a:prstGeom prst="rect">
            <a:avLst/>
          </a:prstGeom>
          <a:noFill/>
          <a:ln/>
        </p:spPr>
        <p:txBody>
          <a:bodyPr vert="horz" wrap="square" lIns="0" tIns="0" rIns="0" bIns="0" rtlCol="0" anchor="t"/>
          <a:lstStyle/>
          <a:p>
            <a:pPr>
              <a:lnSpc>
                <a:spcPts val="2046"/>
              </a:lnSpc>
            </a:pPr>
            <a:r>
              <a:rPr lang="en-US" sz="1315" dirty="0">
                <a:solidFill>
                  <a:srgbClr val="4B5563"/>
                </a:solidFill>
                <a:latin typeface="ui-sans-serif" pitchFamily="34" charset="0"/>
                <a:ea typeface="ui-sans-serif" pitchFamily="34" charset="-122"/>
                <a:cs typeface="ui-sans-serif" pitchFamily="34" charset="-120"/>
              </a:rPr>
              <a:t>These models are crucial for organizations to align their IT strategy with business objectives, considering factors like security, control, cost, and scalability.</a:t>
            </a:r>
            <a:endParaRPr lang="en-US" sz="1315" dirty="0"/>
          </a:p>
        </p:txBody>
      </p:sp>
      <p:sp>
        <p:nvSpPr>
          <p:cNvPr id="26" name="Text 3"/>
          <p:cNvSpPr/>
          <p:nvPr/>
        </p:nvSpPr>
        <p:spPr>
          <a:xfrm>
            <a:off x="631086" y="4065275"/>
            <a:ext cx="482595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Considerations:</a:t>
            </a:r>
            <a:endParaRPr lang="en-US" sz="1461" dirty="0"/>
          </a:p>
        </p:txBody>
      </p:sp>
      <p:sp>
        <p:nvSpPr>
          <p:cNvPr id="27" name="Text 4"/>
          <p:cNvSpPr/>
          <p:nvPr/>
        </p:nvSpPr>
        <p:spPr>
          <a:xfrm>
            <a:off x="890944" y="4436503"/>
            <a:ext cx="40008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Who manages the underlying infrastructure?</a:t>
            </a:r>
            <a:endParaRPr lang="en-US" sz="1169" dirty="0"/>
          </a:p>
        </p:txBody>
      </p:sp>
      <p:sp>
        <p:nvSpPr>
          <p:cNvPr id="28" name="Text 5"/>
          <p:cNvSpPr/>
          <p:nvPr/>
        </p:nvSpPr>
        <p:spPr>
          <a:xfrm>
            <a:off x="890944" y="4770608"/>
            <a:ext cx="4209018"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How are resources provisioned and consumed?</a:t>
            </a:r>
            <a:endParaRPr lang="en-US" sz="1169" dirty="0"/>
          </a:p>
        </p:txBody>
      </p:sp>
      <p:sp>
        <p:nvSpPr>
          <p:cNvPr id="29" name="Text 6"/>
          <p:cNvSpPr/>
          <p:nvPr/>
        </p:nvSpPr>
        <p:spPr>
          <a:xfrm>
            <a:off x="890945" y="5104712"/>
            <a:ext cx="410809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What level of security and control is required?</a:t>
            </a:r>
            <a:endParaRPr lang="en-US" sz="1169" dirty="0"/>
          </a:p>
        </p:txBody>
      </p:sp>
      <p:sp>
        <p:nvSpPr>
          <p:cNvPr id="30" name="Text 7"/>
          <p:cNvSpPr/>
          <p:nvPr/>
        </p:nvSpPr>
        <p:spPr>
          <a:xfrm>
            <a:off x="890945" y="5438816"/>
            <a:ext cx="353402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How will the environment be accessed?</a:t>
            </a:r>
            <a:endParaRPr lang="en-US" sz="1169" dirty="0"/>
          </a:p>
        </p:txBody>
      </p:sp>
      <p:sp>
        <p:nvSpPr>
          <p:cNvPr id="31" name="Text 8"/>
          <p:cNvSpPr/>
          <p:nvPr/>
        </p:nvSpPr>
        <p:spPr>
          <a:xfrm>
            <a:off x="6459349" y="2362272"/>
            <a:ext cx="4751705"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The Four Core Models</a:t>
            </a:r>
            <a:endParaRPr lang="en-US" sz="1461" dirty="0"/>
          </a:p>
        </p:txBody>
      </p:sp>
      <p:sp>
        <p:nvSpPr>
          <p:cNvPr id="32" name="Text 9"/>
          <p:cNvSpPr/>
          <p:nvPr/>
        </p:nvSpPr>
        <p:spPr>
          <a:xfrm>
            <a:off x="7201803" y="2919113"/>
            <a:ext cx="1692795"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Public Cloud</a:t>
            </a:r>
            <a:endParaRPr lang="en-US" sz="1169" dirty="0"/>
          </a:p>
        </p:txBody>
      </p:sp>
      <p:sp>
        <p:nvSpPr>
          <p:cNvPr id="33" name="Text 10"/>
          <p:cNvSpPr/>
          <p:nvPr/>
        </p:nvSpPr>
        <p:spPr>
          <a:xfrm>
            <a:off x="7201803" y="3141849"/>
            <a:ext cx="141066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Services offered over the internet by third-party providers</a:t>
            </a:r>
            <a:endParaRPr lang="en-US" sz="1023" dirty="0"/>
          </a:p>
        </p:txBody>
      </p:sp>
      <p:sp>
        <p:nvSpPr>
          <p:cNvPr id="34" name="Text 11"/>
          <p:cNvSpPr/>
          <p:nvPr/>
        </p:nvSpPr>
        <p:spPr>
          <a:xfrm>
            <a:off x="9651900" y="2919113"/>
            <a:ext cx="1692795"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Private Cloud</a:t>
            </a:r>
            <a:endParaRPr lang="en-US" sz="1169" dirty="0"/>
          </a:p>
        </p:txBody>
      </p:sp>
      <p:sp>
        <p:nvSpPr>
          <p:cNvPr id="35" name="Text 12"/>
          <p:cNvSpPr/>
          <p:nvPr/>
        </p:nvSpPr>
        <p:spPr>
          <a:xfrm>
            <a:off x="9651901" y="3141849"/>
            <a:ext cx="141066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Dedicated infrastructure for a single organization</a:t>
            </a:r>
            <a:endParaRPr lang="en-US" sz="1023" dirty="0"/>
          </a:p>
        </p:txBody>
      </p:sp>
      <p:sp>
        <p:nvSpPr>
          <p:cNvPr id="36" name="Text 13"/>
          <p:cNvSpPr/>
          <p:nvPr/>
        </p:nvSpPr>
        <p:spPr>
          <a:xfrm>
            <a:off x="7201803" y="4236968"/>
            <a:ext cx="1692795"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Hybrid Cloud</a:t>
            </a:r>
            <a:endParaRPr lang="en-US" sz="1169" dirty="0"/>
          </a:p>
        </p:txBody>
      </p:sp>
      <p:sp>
        <p:nvSpPr>
          <p:cNvPr id="37" name="Text 14"/>
          <p:cNvSpPr/>
          <p:nvPr/>
        </p:nvSpPr>
        <p:spPr>
          <a:xfrm>
            <a:off x="7201803" y="4459705"/>
            <a:ext cx="141066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Combination of public and private environments</a:t>
            </a:r>
            <a:endParaRPr lang="en-US" sz="1023" dirty="0"/>
          </a:p>
        </p:txBody>
      </p:sp>
      <p:sp>
        <p:nvSpPr>
          <p:cNvPr id="38" name="Text 15"/>
          <p:cNvSpPr/>
          <p:nvPr/>
        </p:nvSpPr>
        <p:spPr>
          <a:xfrm>
            <a:off x="9651900" y="4144162"/>
            <a:ext cx="1692795"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Community Cloud</a:t>
            </a:r>
            <a:endParaRPr lang="en-US" sz="1169" dirty="0"/>
          </a:p>
        </p:txBody>
      </p:sp>
      <p:sp>
        <p:nvSpPr>
          <p:cNvPr id="39" name="Text 16"/>
          <p:cNvSpPr/>
          <p:nvPr/>
        </p:nvSpPr>
        <p:spPr>
          <a:xfrm>
            <a:off x="9651901" y="4366898"/>
            <a:ext cx="1410662"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Shared infrastructure for organizations with common concerns</a:t>
            </a:r>
            <a:endParaRPr lang="en-US" sz="1023"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48447"/>
          </a:xfrm>
          <a:prstGeom prst="rect">
            <a:avLst/>
          </a:prstGeom>
        </p:spPr>
      </p:pic>
      <p:pic>
        <p:nvPicPr>
          <p:cNvPr id="3" name="Image 1" descr="preencoded.png"/>
          <p:cNvPicPr>
            <a:picLocks noChangeAspect="1"/>
          </p:cNvPicPr>
          <p:nvPr/>
        </p:nvPicPr>
        <p:blipFill>
          <a:blip r:embed="rId4"/>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5"/>
          <a:stretch>
            <a:fillRect/>
          </a:stretch>
        </p:blipFill>
        <p:spPr>
          <a:xfrm>
            <a:off x="445472" y="1304276"/>
            <a:ext cx="5197177" cy="1953582"/>
          </a:xfrm>
          <a:prstGeom prst="rect">
            <a:avLst/>
          </a:prstGeom>
        </p:spPr>
      </p:pic>
      <p:pic>
        <p:nvPicPr>
          <p:cNvPr id="5" name="Image 3" descr="preencoded.png"/>
          <p:cNvPicPr>
            <a:picLocks noChangeAspect="1"/>
          </p:cNvPicPr>
          <p:nvPr/>
        </p:nvPicPr>
        <p:blipFill>
          <a:blip r:embed="rId6"/>
          <a:stretch>
            <a:fillRect/>
          </a:stretch>
        </p:blipFill>
        <p:spPr>
          <a:xfrm>
            <a:off x="445472" y="3480594"/>
            <a:ext cx="5197177" cy="2747079"/>
          </a:xfrm>
          <a:prstGeom prst="rect">
            <a:avLst/>
          </a:prstGeom>
        </p:spPr>
      </p:pic>
      <p:pic>
        <p:nvPicPr>
          <p:cNvPr id="6" name="Image 4" descr="preencoded.png"/>
          <p:cNvPicPr>
            <a:picLocks noChangeAspect="1"/>
          </p:cNvPicPr>
          <p:nvPr/>
        </p:nvPicPr>
        <p:blipFill>
          <a:blip r:embed="rId7"/>
          <a:stretch>
            <a:fillRect/>
          </a:stretch>
        </p:blipFill>
        <p:spPr>
          <a:xfrm>
            <a:off x="668208" y="5151115"/>
            <a:ext cx="593963" cy="593963"/>
          </a:xfrm>
          <a:prstGeom prst="rect">
            <a:avLst/>
          </a:prstGeom>
        </p:spPr>
      </p:pic>
      <p:pic>
        <p:nvPicPr>
          <p:cNvPr id="7" name="Image 5" descr="preencoded.png"/>
          <p:cNvPicPr>
            <a:picLocks noChangeAspect="1"/>
          </p:cNvPicPr>
          <p:nvPr/>
        </p:nvPicPr>
        <p:blipFill>
          <a:blip r:embed="rId8"/>
          <a:stretch>
            <a:fillRect/>
          </a:stretch>
        </p:blipFill>
        <p:spPr>
          <a:xfrm>
            <a:off x="867744" y="5299606"/>
            <a:ext cx="194894" cy="296982"/>
          </a:xfrm>
          <a:prstGeom prst="rect">
            <a:avLst/>
          </a:prstGeom>
        </p:spPr>
      </p:pic>
      <p:pic>
        <p:nvPicPr>
          <p:cNvPr id="9" name="Image 7" descr="preencoded.png"/>
          <p:cNvPicPr>
            <a:picLocks noChangeAspect="1"/>
          </p:cNvPicPr>
          <p:nvPr/>
        </p:nvPicPr>
        <p:blipFill>
          <a:blip r:embed="rId9"/>
          <a:stretch>
            <a:fillRect/>
          </a:stretch>
        </p:blipFill>
        <p:spPr>
          <a:xfrm>
            <a:off x="11749333" y="3828619"/>
            <a:ext cx="129929" cy="148491"/>
          </a:xfrm>
          <a:prstGeom prst="rect">
            <a:avLst/>
          </a:prstGeom>
        </p:spPr>
      </p:pic>
      <p:pic>
        <p:nvPicPr>
          <p:cNvPr id="10" name="Image 8" descr="preencoded.png"/>
          <p:cNvPicPr>
            <a:picLocks noChangeAspect="1"/>
          </p:cNvPicPr>
          <p:nvPr/>
        </p:nvPicPr>
        <p:blipFill>
          <a:blip r:embed="rId10"/>
          <a:stretch>
            <a:fillRect/>
          </a:stretch>
        </p:blipFill>
        <p:spPr>
          <a:xfrm>
            <a:off x="2712276" y="5151115"/>
            <a:ext cx="593963" cy="593963"/>
          </a:xfrm>
          <a:prstGeom prst="rect">
            <a:avLst/>
          </a:prstGeom>
        </p:spPr>
      </p:pic>
      <p:pic>
        <p:nvPicPr>
          <p:cNvPr id="11" name="Image 9" descr="preencoded.png"/>
          <p:cNvPicPr>
            <a:picLocks noChangeAspect="1"/>
          </p:cNvPicPr>
          <p:nvPr/>
        </p:nvPicPr>
        <p:blipFill>
          <a:blip r:embed="rId11"/>
          <a:stretch>
            <a:fillRect/>
          </a:stretch>
        </p:blipFill>
        <p:spPr>
          <a:xfrm>
            <a:off x="2870048" y="5299606"/>
            <a:ext cx="278420" cy="296982"/>
          </a:xfrm>
          <a:prstGeom prst="rect">
            <a:avLst/>
          </a:prstGeom>
        </p:spPr>
      </p:pic>
      <p:pic>
        <p:nvPicPr>
          <p:cNvPr id="13" name="Image 11" descr="preencoded.png"/>
          <p:cNvPicPr>
            <a:picLocks noChangeAspect="1"/>
          </p:cNvPicPr>
          <p:nvPr/>
        </p:nvPicPr>
        <p:blipFill>
          <a:blip r:embed="rId9"/>
          <a:stretch>
            <a:fillRect/>
          </a:stretch>
        </p:blipFill>
        <p:spPr>
          <a:xfrm>
            <a:off x="11749333" y="3828619"/>
            <a:ext cx="129929" cy="148491"/>
          </a:xfrm>
          <a:prstGeom prst="rect">
            <a:avLst/>
          </a:prstGeom>
        </p:spPr>
      </p:pic>
      <p:pic>
        <p:nvPicPr>
          <p:cNvPr id="14" name="Image 12" descr="preencoded.png"/>
          <p:cNvPicPr>
            <a:picLocks noChangeAspect="1"/>
          </p:cNvPicPr>
          <p:nvPr/>
        </p:nvPicPr>
        <p:blipFill>
          <a:blip r:embed="rId12"/>
          <a:stretch>
            <a:fillRect/>
          </a:stretch>
        </p:blipFill>
        <p:spPr>
          <a:xfrm>
            <a:off x="4791147" y="5151115"/>
            <a:ext cx="593963" cy="593963"/>
          </a:xfrm>
          <a:prstGeom prst="rect">
            <a:avLst/>
          </a:prstGeom>
        </p:spPr>
      </p:pic>
      <p:pic>
        <p:nvPicPr>
          <p:cNvPr id="15" name="Image 13" descr="preencoded.png"/>
          <p:cNvPicPr>
            <a:picLocks noChangeAspect="1"/>
          </p:cNvPicPr>
          <p:nvPr/>
        </p:nvPicPr>
        <p:blipFill>
          <a:blip r:embed="rId13"/>
          <a:stretch>
            <a:fillRect/>
          </a:stretch>
        </p:blipFill>
        <p:spPr>
          <a:xfrm>
            <a:off x="4976761" y="5299606"/>
            <a:ext cx="222736" cy="296982"/>
          </a:xfrm>
          <a:prstGeom prst="rect">
            <a:avLst/>
          </a:prstGeom>
        </p:spPr>
      </p:pic>
      <p:pic>
        <p:nvPicPr>
          <p:cNvPr id="16" name="Image 14" descr="preencoded.png"/>
          <p:cNvPicPr>
            <a:picLocks noChangeAspect="1"/>
          </p:cNvPicPr>
          <p:nvPr/>
        </p:nvPicPr>
        <p:blipFill>
          <a:blip r:embed="rId14"/>
          <a:stretch>
            <a:fillRect/>
          </a:stretch>
        </p:blipFill>
        <p:spPr>
          <a:xfrm>
            <a:off x="6236613" y="1712625"/>
            <a:ext cx="2524343" cy="2078871"/>
          </a:xfrm>
          <a:prstGeom prst="rect">
            <a:avLst/>
          </a:prstGeom>
        </p:spPr>
      </p:pic>
      <p:pic>
        <p:nvPicPr>
          <p:cNvPr id="17" name="Image 15" descr="preencoded.png"/>
          <p:cNvPicPr>
            <a:picLocks noChangeAspect="1"/>
          </p:cNvPicPr>
          <p:nvPr/>
        </p:nvPicPr>
        <p:blipFill>
          <a:blip r:embed="rId15"/>
          <a:stretch>
            <a:fillRect/>
          </a:stretch>
        </p:blipFill>
        <p:spPr>
          <a:xfrm>
            <a:off x="7220364" y="1861116"/>
            <a:ext cx="556840" cy="556840"/>
          </a:xfrm>
          <a:prstGeom prst="rect">
            <a:avLst/>
          </a:prstGeom>
        </p:spPr>
      </p:pic>
      <p:pic>
        <p:nvPicPr>
          <p:cNvPr id="18" name="Image 16" descr="preencoded.png"/>
          <p:cNvPicPr>
            <a:picLocks noChangeAspect="1"/>
          </p:cNvPicPr>
          <p:nvPr/>
        </p:nvPicPr>
        <p:blipFill>
          <a:blip r:embed="rId16"/>
          <a:stretch>
            <a:fillRect/>
          </a:stretch>
        </p:blipFill>
        <p:spPr>
          <a:xfrm>
            <a:off x="7359574" y="1991045"/>
            <a:ext cx="278420" cy="296982"/>
          </a:xfrm>
          <a:prstGeom prst="rect">
            <a:avLst/>
          </a:prstGeom>
        </p:spPr>
      </p:pic>
      <p:pic>
        <p:nvPicPr>
          <p:cNvPr id="19" name="Image 17" descr="preencoded.png"/>
          <p:cNvPicPr>
            <a:picLocks noChangeAspect="1"/>
          </p:cNvPicPr>
          <p:nvPr/>
        </p:nvPicPr>
        <p:blipFill>
          <a:blip r:embed="rId17"/>
          <a:stretch>
            <a:fillRect/>
          </a:stretch>
        </p:blipFill>
        <p:spPr>
          <a:xfrm>
            <a:off x="8909447" y="1712625"/>
            <a:ext cx="2524343" cy="2078871"/>
          </a:xfrm>
          <a:prstGeom prst="rect">
            <a:avLst/>
          </a:prstGeom>
        </p:spPr>
      </p:pic>
      <p:pic>
        <p:nvPicPr>
          <p:cNvPr id="20" name="Image 18" descr="preencoded.png"/>
          <p:cNvPicPr>
            <a:picLocks noChangeAspect="1"/>
          </p:cNvPicPr>
          <p:nvPr/>
        </p:nvPicPr>
        <p:blipFill>
          <a:blip r:embed="rId18"/>
          <a:stretch>
            <a:fillRect/>
          </a:stretch>
        </p:blipFill>
        <p:spPr>
          <a:xfrm>
            <a:off x="9893198" y="1861116"/>
            <a:ext cx="556840" cy="556840"/>
          </a:xfrm>
          <a:prstGeom prst="rect">
            <a:avLst/>
          </a:prstGeom>
        </p:spPr>
      </p:pic>
      <p:pic>
        <p:nvPicPr>
          <p:cNvPr id="21" name="Image 19" descr="preencoded.png"/>
          <p:cNvPicPr>
            <a:picLocks noChangeAspect="1"/>
          </p:cNvPicPr>
          <p:nvPr/>
        </p:nvPicPr>
        <p:blipFill>
          <a:blip r:embed="rId19"/>
          <a:stretch>
            <a:fillRect/>
          </a:stretch>
        </p:blipFill>
        <p:spPr>
          <a:xfrm>
            <a:off x="10060250" y="1991045"/>
            <a:ext cx="222736" cy="296982"/>
          </a:xfrm>
          <a:prstGeom prst="rect">
            <a:avLst/>
          </a:prstGeom>
        </p:spPr>
      </p:pic>
      <p:pic>
        <p:nvPicPr>
          <p:cNvPr id="22" name="Image 20" descr="preencoded.png"/>
          <p:cNvPicPr>
            <a:picLocks noChangeAspect="1"/>
          </p:cNvPicPr>
          <p:nvPr/>
        </p:nvPicPr>
        <p:blipFill>
          <a:blip r:embed="rId20"/>
          <a:stretch>
            <a:fillRect/>
          </a:stretch>
        </p:blipFill>
        <p:spPr>
          <a:xfrm>
            <a:off x="6236613" y="3939987"/>
            <a:ext cx="2524343" cy="2078871"/>
          </a:xfrm>
          <a:prstGeom prst="rect">
            <a:avLst/>
          </a:prstGeom>
        </p:spPr>
      </p:pic>
      <p:pic>
        <p:nvPicPr>
          <p:cNvPr id="23" name="Image 21" descr="preencoded.png"/>
          <p:cNvPicPr>
            <a:picLocks noChangeAspect="1"/>
          </p:cNvPicPr>
          <p:nvPr/>
        </p:nvPicPr>
        <p:blipFill>
          <a:blip r:embed="rId15"/>
          <a:stretch>
            <a:fillRect/>
          </a:stretch>
        </p:blipFill>
        <p:spPr>
          <a:xfrm>
            <a:off x="7220364" y="4088478"/>
            <a:ext cx="556840" cy="556840"/>
          </a:xfrm>
          <a:prstGeom prst="rect">
            <a:avLst/>
          </a:prstGeom>
        </p:spPr>
      </p:pic>
      <p:pic>
        <p:nvPicPr>
          <p:cNvPr id="24" name="Image 22" descr="preencoded.png"/>
          <p:cNvPicPr>
            <a:picLocks noChangeAspect="1"/>
          </p:cNvPicPr>
          <p:nvPr/>
        </p:nvPicPr>
        <p:blipFill>
          <a:blip r:embed="rId21"/>
          <a:stretch>
            <a:fillRect/>
          </a:stretch>
        </p:blipFill>
        <p:spPr>
          <a:xfrm>
            <a:off x="7359574" y="4218407"/>
            <a:ext cx="278420" cy="296982"/>
          </a:xfrm>
          <a:prstGeom prst="rect">
            <a:avLst/>
          </a:prstGeom>
        </p:spPr>
      </p:pic>
      <p:pic>
        <p:nvPicPr>
          <p:cNvPr id="25" name="Image 23" descr="preencoded.png"/>
          <p:cNvPicPr>
            <a:picLocks noChangeAspect="1"/>
          </p:cNvPicPr>
          <p:nvPr/>
        </p:nvPicPr>
        <p:blipFill>
          <a:blip r:embed="rId22"/>
          <a:stretch>
            <a:fillRect/>
          </a:stretch>
        </p:blipFill>
        <p:spPr>
          <a:xfrm>
            <a:off x="8909447" y="3939987"/>
            <a:ext cx="2524343" cy="2078871"/>
          </a:xfrm>
          <a:prstGeom prst="rect">
            <a:avLst/>
          </a:prstGeom>
        </p:spPr>
      </p:pic>
      <p:pic>
        <p:nvPicPr>
          <p:cNvPr id="26" name="Image 24" descr="preencoded.png"/>
          <p:cNvPicPr>
            <a:picLocks noChangeAspect="1"/>
          </p:cNvPicPr>
          <p:nvPr/>
        </p:nvPicPr>
        <p:blipFill>
          <a:blip r:embed="rId18"/>
          <a:stretch>
            <a:fillRect/>
          </a:stretch>
        </p:blipFill>
        <p:spPr>
          <a:xfrm>
            <a:off x="9893198" y="4088478"/>
            <a:ext cx="556840" cy="556840"/>
          </a:xfrm>
          <a:prstGeom prst="rect">
            <a:avLst/>
          </a:prstGeom>
        </p:spPr>
      </p:pic>
      <p:pic>
        <p:nvPicPr>
          <p:cNvPr id="27" name="Image 25" descr="preencoded.png"/>
          <p:cNvPicPr>
            <a:picLocks noChangeAspect="1"/>
          </p:cNvPicPr>
          <p:nvPr/>
        </p:nvPicPr>
        <p:blipFill>
          <a:blip r:embed="rId23"/>
          <a:stretch>
            <a:fillRect/>
          </a:stretch>
        </p:blipFill>
        <p:spPr>
          <a:xfrm>
            <a:off x="10046330" y="4218407"/>
            <a:ext cx="250578" cy="296982"/>
          </a:xfrm>
          <a:prstGeom prst="rect">
            <a:avLst/>
          </a:prstGeom>
        </p:spPr>
      </p:pic>
      <p:sp>
        <p:nvSpPr>
          <p:cNvPr id="33"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Public Cloud</a:t>
            </a:r>
            <a:endParaRPr lang="en-US" sz="2631" b="1" dirty="0"/>
          </a:p>
        </p:txBody>
      </p:sp>
      <p:sp>
        <p:nvSpPr>
          <p:cNvPr id="34" name="Text 1"/>
          <p:cNvSpPr/>
          <p:nvPr/>
        </p:nvSpPr>
        <p:spPr>
          <a:xfrm>
            <a:off x="668208" y="1527012"/>
            <a:ext cx="4751705" cy="1508110"/>
          </a:xfrm>
          <a:prstGeom prst="rect">
            <a:avLst/>
          </a:prstGeom>
          <a:noFill/>
          <a:ln/>
        </p:spPr>
        <p:txBody>
          <a:bodyPr vert="horz" wrap="square" lIns="0" tIns="0" rIns="0" bIns="0" rtlCol="0" anchor="t"/>
          <a:lstStyle/>
          <a:p>
            <a:pPr>
              <a:lnSpc>
                <a:spcPts val="2375"/>
              </a:lnSpc>
            </a:pPr>
            <a:r>
              <a:rPr lang="en-US" sz="1461" b="1" dirty="0">
                <a:solidFill>
                  <a:srgbClr val="374151"/>
                </a:solidFill>
                <a:latin typeface="ui-sans-serif" pitchFamily="34" charset="0"/>
                <a:ea typeface="ui-sans-serif" pitchFamily="34" charset="-122"/>
                <a:cs typeface="ui-sans-serif" pitchFamily="34" charset="-120"/>
              </a:rPr>
              <a:t>Public Cloud</a:t>
            </a:r>
            <a:r>
              <a:rPr lang="en-US" sz="1461" dirty="0">
                <a:solidFill>
                  <a:srgbClr val="374151"/>
                </a:solidFill>
                <a:latin typeface="ui-sans-serif" pitchFamily="34" charset="0"/>
                <a:ea typeface="ui-sans-serif" pitchFamily="34" charset="-122"/>
                <a:cs typeface="ui-sans-serif" pitchFamily="34" charset="-120"/>
              </a:rPr>
              <a:t> makes IT infrastructure and services available to the general public over the internet, with a third-party cloud service provider (CSP) owning and managing the underlying infrastructure.</a:t>
            </a:r>
            <a:endParaRPr lang="en-US" sz="1461" dirty="0"/>
          </a:p>
        </p:txBody>
      </p:sp>
      <p:sp>
        <p:nvSpPr>
          <p:cNvPr id="35" name="Text 2"/>
          <p:cNvSpPr/>
          <p:nvPr/>
        </p:nvSpPr>
        <p:spPr>
          <a:xfrm>
            <a:off x="668208" y="3703329"/>
            <a:ext cx="570204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How Public Cloud Works</a:t>
            </a:r>
            <a:endParaRPr lang="en-US" sz="1461" dirty="0"/>
          </a:p>
        </p:txBody>
      </p:sp>
      <p:sp>
        <p:nvSpPr>
          <p:cNvPr id="36" name="Text 3"/>
          <p:cNvSpPr/>
          <p:nvPr/>
        </p:nvSpPr>
        <p:spPr>
          <a:xfrm>
            <a:off x="668208" y="4111680"/>
            <a:ext cx="4751705" cy="890945"/>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In the Public Cloud model, resources are shared among multiple customers (multi-tenancy), with logical separation of resources and data. The CSP is responsible for all infrastructure management, maintenance, security, and updates.</a:t>
            </a:r>
            <a:endParaRPr lang="en-US" sz="1169" dirty="0"/>
          </a:p>
        </p:txBody>
      </p:sp>
      <p:sp>
        <p:nvSpPr>
          <p:cNvPr id="37" name="Text 4"/>
          <p:cNvSpPr/>
          <p:nvPr/>
        </p:nvSpPr>
        <p:spPr>
          <a:xfrm>
            <a:off x="608812" y="5819324"/>
            <a:ext cx="712756"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User</a:t>
            </a:r>
            <a:endParaRPr lang="en-US" sz="1023" dirty="0"/>
          </a:p>
        </p:txBody>
      </p:sp>
      <p:sp>
        <p:nvSpPr>
          <p:cNvPr id="38" name="Text 5"/>
          <p:cNvSpPr/>
          <p:nvPr/>
        </p:nvSpPr>
        <p:spPr>
          <a:xfrm>
            <a:off x="2712276" y="5819324"/>
            <a:ext cx="59396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CSP</a:t>
            </a:r>
            <a:endParaRPr lang="en-US" sz="1023" dirty="0"/>
          </a:p>
        </p:txBody>
      </p:sp>
      <p:sp>
        <p:nvSpPr>
          <p:cNvPr id="39" name="Text 6"/>
          <p:cNvSpPr/>
          <p:nvPr/>
        </p:nvSpPr>
        <p:spPr>
          <a:xfrm>
            <a:off x="4689989" y="5819324"/>
            <a:ext cx="79628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Resources</a:t>
            </a:r>
            <a:endParaRPr lang="en-US" sz="1023" dirty="0"/>
          </a:p>
        </p:txBody>
      </p:sp>
      <p:sp>
        <p:nvSpPr>
          <p:cNvPr id="40" name="Text 7"/>
          <p:cNvSpPr/>
          <p:nvPr/>
        </p:nvSpPr>
        <p:spPr>
          <a:xfrm>
            <a:off x="6236613" y="1304275"/>
            <a:ext cx="51971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Characteristics</a:t>
            </a:r>
            <a:endParaRPr lang="en-US" sz="1461" dirty="0"/>
          </a:p>
        </p:txBody>
      </p:sp>
      <p:sp>
        <p:nvSpPr>
          <p:cNvPr id="41" name="Text 8"/>
          <p:cNvSpPr/>
          <p:nvPr/>
        </p:nvSpPr>
        <p:spPr>
          <a:xfrm>
            <a:off x="6162367" y="2566447"/>
            <a:ext cx="2672834"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Multi-tenancy</a:t>
            </a:r>
            <a:endParaRPr lang="en-US" sz="1315" dirty="0"/>
          </a:p>
        </p:txBody>
      </p:sp>
      <p:sp>
        <p:nvSpPr>
          <p:cNvPr id="42" name="Text 9"/>
          <p:cNvSpPr/>
          <p:nvPr/>
        </p:nvSpPr>
        <p:spPr>
          <a:xfrm>
            <a:off x="6385103" y="2900551"/>
            <a:ext cx="2227362"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Multiple customers share the same physical infrastructure, with logical separation of resources and data</a:t>
            </a:r>
            <a:endParaRPr lang="en-US" sz="1023" dirty="0"/>
          </a:p>
        </p:txBody>
      </p:sp>
      <p:sp>
        <p:nvSpPr>
          <p:cNvPr id="43" name="Text 10"/>
          <p:cNvSpPr/>
          <p:nvPr/>
        </p:nvSpPr>
        <p:spPr>
          <a:xfrm>
            <a:off x="8835201" y="2566447"/>
            <a:ext cx="2672834"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Internet Accessibility</a:t>
            </a:r>
            <a:endParaRPr lang="en-US" sz="1315" dirty="0"/>
          </a:p>
        </p:txBody>
      </p:sp>
      <p:sp>
        <p:nvSpPr>
          <p:cNvPr id="44" name="Text 11"/>
          <p:cNvSpPr/>
          <p:nvPr/>
        </p:nvSpPr>
        <p:spPr>
          <a:xfrm>
            <a:off x="9057937" y="2900551"/>
            <a:ext cx="2227362" cy="556840"/>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Services are delivered over the internet, accessible from anywhere with a connection</a:t>
            </a:r>
            <a:endParaRPr lang="en-US" sz="1023" dirty="0"/>
          </a:p>
        </p:txBody>
      </p:sp>
      <p:sp>
        <p:nvSpPr>
          <p:cNvPr id="45" name="Text 12"/>
          <p:cNvSpPr/>
          <p:nvPr/>
        </p:nvSpPr>
        <p:spPr>
          <a:xfrm>
            <a:off x="6162367" y="4793809"/>
            <a:ext cx="2672834"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Provider Management</a:t>
            </a:r>
            <a:endParaRPr lang="en-US" sz="1315" dirty="0"/>
          </a:p>
        </p:txBody>
      </p:sp>
      <p:sp>
        <p:nvSpPr>
          <p:cNvPr id="46" name="Text 13"/>
          <p:cNvSpPr/>
          <p:nvPr/>
        </p:nvSpPr>
        <p:spPr>
          <a:xfrm>
            <a:off x="6385103" y="5127913"/>
            <a:ext cx="2227362"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The CSP is responsible for all infrastructure management, maintenance, security, and updates</a:t>
            </a:r>
            <a:endParaRPr lang="en-US" sz="1023" dirty="0"/>
          </a:p>
        </p:txBody>
      </p:sp>
      <p:sp>
        <p:nvSpPr>
          <p:cNvPr id="47" name="Text 14"/>
          <p:cNvSpPr/>
          <p:nvPr/>
        </p:nvSpPr>
        <p:spPr>
          <a:xfrm>
            <a:off x="8835201" y="4793809"/>
            <a:ext cx="2672834" cy="259859"/>
          </a:xfrm>
          <a:prstGeom prst="rect">
            <a:avLst/>
          </a:prstGeom>
          <a:noFill/>
          <a:ln/>
        </p:spPr>
        <p:txBody>
          <a:bodyPr vert="horz" wrap="square" lIns="0" tIns="0" rIns="0" bIns="0" rtlCol="0" anchor="t"/>
          <a:lstStyle/>
          <a:p>
            <a:pPr algn="ctr">
              <a:lnSpc>
                <a:spcPts val="2046"/>
              </a:lnSpc>
            </a:pPr>
            <a:r>
              <a:rPr lang="en-US" sz="1315" dirty="0">
                <a:solidFill>
                  <a:srgbClr val="374151"/>
                </a:solidFill>
                <a:latin typeface="ui-sans-serif" pitchFamily="34" charset="0"/>
                <a:ea typeface="ui-sans-serif" pitchFamily="34" charset="-122"/>
                <a:cs typeface="ui-sans-serif" pitchFamily="34" charset="-120"/>
              </a:rPr>
              <a:t>Pay-as-you-go Model</a:t>
            </a:r>
            <a:endParaRPr lang="en-US" sz="1315" dirty="0"/>
          </a:p>
        </p:txBody>
      </p:sp>
      <p:sp>
        <p:nvSpPr>
          <p:cNvPr id="48" name="Text 15"/>
          <p:cNvSpPr/>
          <p:nvPr/>
        </p:nvSpPr>
        <p:spPr>
          <a:xfrm>
            <a:off x="9057937" y="5127913"/>
            <a:ext cx="2227362" cy="742454"/>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Customers pay only for the resources they consume, typically on a subscription or usage-based model</a:t>
            </a:r>
            <a:endParaRPr lang="en-US" sz="1023" dirty="0"/>
          </a:p>
        </p:txBody>
      </p:sp>
      <p:sp>
        <p:nvSpPr>
          <p:cNvPr id="49" name="Text 16"/>
          <p:cNvSpPr/>
          <p:nvPr/>
        </p:nvSpPr>
        <p:spPr>
          <a:xfrm>
            <a:off x="6570717" y="6390085"/>
            <a:ext cx="4900196" cy="222736"/>
          </a:xfrm>
          <a:prstGeom prst="rect">
            <a:avLst/>
          </a:prstGeom>
          <a:noFill/>
          <a:ln/>
        </p:spPr>
        <p:txBody>
          <a:bodyPr vert="horz" wrap="square" lIns="0" tIns="0" rIns="0" bIns="0" rtlCol="0" anchor="t"/>
          <a:lstStyle/>
          <a:p>
            <a:pPr>
              <a:lnSpc>
                <a:spcPts val="1754"/>
              </a:lnSpc>
            </a:pPr>
            <a:endParaRPr lang="en-US" sz="1169" dirty="0"/>
          </a:p>
        </p:txBody>
      </p:sp>
      <p:sp>
        <p:nvSpPr>
          <p:cNvPr id="50" name="Text 17"/>
          <p:cNvSpPr/>
          <p:nvPr/>
        </p:nvSpPr>
        <p:spPr>
          <a:xfrm>
            <a:off x="6422226" y="6687066"/>
            <a:ext cx="1769419" cy="445472"/>
          </a:xfrm>
          <a:prstGeom prst="rect">
            <a:avLst/>
          </a:prstGeom>
          <a:noFill/>
          <a:ln/>
        </p:spPr>
        <p:txBody>
          <a:bodyPr vert="horz" wrap="square" lIns="0" tIns="0" rIns="0" bIns="0" rtlCol="0" anchor="t"/>
          <a:lstStyle/>
          <a:p>
            <a:pPr marL="334087" indent="-334087">
              <a:lnSpc>
                <a:spcPts val="1754"/>
              </a:lnSpc>
              <a:buSzPct val="100000"/>
              <a:buChar char="•"/>
            </a:pPr>
            <a:endParaRPr lang="en-US" sz="1169" dirty="0"/>
          </a:p>
        </p:txBody>
      </p:sp>
      <p:sp>
        <p:nvSpPr>
          <p:cNvPr id="52" name="Text 19"/>
          <p:cNvSpPr/>
          <p:nvPr/>
        </p:nvSpPr>
        <p:spPr>
          <a:xfrm>
            <a:off x="9738471" y="6687066"/>
            <a:ext cx="1769564" cy="445472"/>
          </a:xfrm>
          <a:prstGeom prst="rect">
            <a:avLst/>
          </a:prstGeom>
          <a:noFill/>
          <a:ln/>
        </p:spPr>
        <p:txBody>
          <a:bodyPr vert="horz" wrap="square" lIns="0" tIns="0" rIns="0" bIns="0" rtlCol="0" anchor="t"/>
          <a:lstStyle/>
          <a:p>
            <a:pPr>
              <a:lnSpc>
                <a:spcPts val="1754"/>
              </a:lnSpc>
              <a:buSzPct val="100000"/>
            </a:pPr>
            <a:endParaRPr lang="en-US" sz="1169" dirty="0"/>
          </a:p>
        </p:txBody>
      </p:sp>
      <p:sp>
        <p:nvSpPr>
          <p:cNvPr id="53" name="Text 20"/>
          <p:cNvSpPr/>
          <p:nvPr/>
        </p:nvSpPr>
        <p:spPr>
          <a:xfrm>
            <a:off x="11403628" y="7471624"/>
            <a:ext cx="303479" cy="148491"/>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93453"/>
          </a:xfrm>
          <a:prstGeom prst="rect">
            <a:avLst/>
          </a:prstGeom>
        </p:spPr>
      </p:pic>
      <p:pic>
        <p:nvPicPr>
          <p:cNvPr id="3" name="Image 1" descr="preencoded.png"/>
          <p:cNvPicPr>
            <a:picLocks noChangeAspect="1"/>
          </p:cNvPicPr>
          <p:nvPr/>
        </p:nvPicPr>
        <p:blipFill>
          <a:blip r:embed="rId4"/>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5"/>
          <a:stretch>
            <a:fillRect/>
          </a:stretch>
        </p:blipFill>
        <p:spPr>
          <a:xfrm>
            <a:off x="445472" y="1230031"/>
            <a:ext cx="5197177" cy="1953582"/>
          </a:xfrm>
          <a:prstGeom prst="rect">
            <a:avLst/>
          </a:prstGeom>
        </p:spPr>
      </p:pic>
      <p:pic>
        <p:nvPicPr>
          <p:cNvPr id="5" name="Image 3" descr="preencoded.png"/>
          <p:cNvPicPr>
            <a:picLocks noChangeAspect="1"/>
          </p:cNvPicPr>
          <p:nvPr/>
        </p:nvPicPr>
        <p:blipFill>
          <a:blip r:embed="rId6"/>
          <a:stretch>
            <a:fillRect/>
          </a:stretch>
        </p:blipFill>
        <p:spPr>
          <a:xfrm>
            <a:off x="445472" y="3814697"/>
            <a:ext cx="371227" cy="371227"/>
          </a:xfrm>
          <a:prstGeom prst="rect">
            <a:avLst/>
          </a:prstGeom>
        </p:spPr>
      </p:pic>
      <p:pic>
        <p:nvPicPr>
          <p:cNvPr id="6" name="Image 4" descr="preencoded.png"/>
          <p:cNvPicPr>
            <a:picLocks noChangeAspect="1"/>
          </p:cNvPicPr>
          <p:nvPr/>
        </p:nvPicPr>
        <p:blipFill>
          <a:blip r:embed="rId7"/>
          <a:stretch>
            <a:fillRect/>
          </a:stretch>
        </p:blipFill>
        <p:spPr>
          <a:xfrm>
            <a:off x="538279" y="3926065"/>
            <a:ext cx="185613" cy="148491"/>
          </a:xfrm>
          <a:prstGeom prst="rect">
            <a:avLst/>
          </a:prstGeom>
        </p:spPr>
      </p:pic>
      <p:pic>
        <p:nvPicPr>
          <p:cNvPr id="7" name="Image 5" descr="preencoded.png"/>
          <p:cNvPicPr>
            <a:picLocks noChangeAspect="1"/>
          </p:cNvPicPr>
          <p:nvPr/>
        </p:nvPicPr>
        <p:blipFill>
          <a:blip r:embed="rId8"/>
          <a:stretch>
            <a:fillRect/>
          </a:stretch>
        </p:blipFill>
        <p:spPr>
          <a:xfrm>
            <a:off x="445472" y="4557152"/>
            <a:ext cx="371227" cy="371227"/>
          </a:xfrm>
          <a:prstGeom prst="rect">
            <a:avLst/>
          </a:prstGeom>
        </p:spPr>
      </p:pic>
      <p:pic>
        <p:nvPicPr>
          <p:cNvPr id="8" name="Image 6" descr="preencoded.png"/>
          <p:cNvPicPr>
            <a:picLocks noChangeAspect="1"/>
          </p:cNvPicPr>
          <p:nvPr/>
        </p:nvPicPr>
        <p:blipFill>
          <a:blip r:embed="rId9"/>
          <a:stretch>
            <a:fillRect/>
          </a:stretch>
        </p:blipFill>
        <p:spPr>
          <a:xfrm>
            <a:off x="566121" y="4668520"/>
            <a:ext cx="129929" cy="148491"/>
          </a:xfrm>
          <a:prstGeom prst="rect">
            <a:avLst/>
          </a:prstGeom>
        </p:spPr>
      </p:pic>
      <p:pic>
        <p:nvPicPr>
          <p:cNvPr id="9" name="Image 7" descr="preencoded.png"/>
          <p:cNvPicPr>
            <a:picLocks noChangeAspect="1"/>
          </p:cNvPicPr>
          <p:nvPr/>
        </p:nvPicPr>
        <p:blipFill>
          <a:blip r:embed="rId10"/>
          <a:stretch>
            <a:fillRect/>
          </a:stretch>
        </p:blipFill>
        <p:spPr>
          <a:xfrm>
            <a:off x="445472" y="5299606"/>
            <a:ext cx="371227" cy="371227"/>
          </a:xfrm>
          <a:prstGeom prst="rect">
            <a:avLst/>
          </a:prstGeom>
        </p:spPr>
      </p:pic>
      <p:pic>
        <p:nvPicPr>
          <p:cNvPr id="10" name="Image 8" descr="preencoded.png"/>
          <p:cNvPicPr>
            <a:picLocks noChangeAspect="1"/>
          </p:cNvPicPr>
          <p:nvPr/>
        </p:nvPicPr>
        <p:blipFill>
          <a:blip r:embed="rId11"/>
          <a:stretch>
            <a:fillRect/>
          </a:stretch>
        </p:blipFill>
        <p:spPr>
          <a:xfrm>
            <a:off x="556840" y="5410974"/>
            <a:ext cx="148491" cy="148491"/>
          </a:xfrm>
          <a:prstGeom prst="rect">
            <a:avLst/>
          </a:prstGeom>
        </p:spPr>
      </p:pic>
      <p:pic>
        <p:nvPicPr>
          <p:cNvPr id="13" name="Image 11" descr="preencoded.png"/>
          <p:cNvPicPr>
            <a:picLocks noChangeAspect="1"/>
          </p:cNvPicPr>
          <p:nvPr/>
        </p:nvPicPr>
        <p:blipFill>
          <a:blip r:embed="rId12"/>
          <a:stretch>
            <a:fillRect/>
          </a:stretch>
        </p:blipFill>
        <p:spPr>
          <a:xfrm>
            <a:off x="6236613" y="1230030"/>
            <a:ext cx="5197177" cy="4454723"/>
          </a:xfrm>
          <a:prstGeom prst="rect">
            <a:avLst/>
          </a:prstGeom>
        </p:spPr>
      </p:pic>
      <p:pic>
        <p:nvPicPr>
          <p:cNvPr id="14" name="Image 12" descr="preencoded.png"/>
          <p:cNvPicPr>
            <a:picLocks noChangeAspect="1"/>
          </p:cNvPicPr>
          <p:nvPr/>
        </p:nvPicPr>
        <p:blipFill>
          <a:blip r:embed="rId13"/>
          <a:stretch>
            <a:fillRect/>
          </a:stretch>
        </p:blipFill>
        <p:spPr>
          <a:xfrm>
            <a:off x="8463974" y="1861116"/>
            <a:ext cx="742454" cy="742454"/>
          </a:xfrm>
          <a:prstGeom prst="rect">
            <a:avLst/>
          </a:prstGeom>
        </p:spPr>
      </p:pic>
      <p:pic>
        <p:nvPicPr>
          <p:cNvPr id="15" name="Image 13" descr="preencoded.png"/>
          <p:cNvPicPr>
            <a:picLocks noChangeAspect="1"/>
          </p:cNvPicPr>
          <p:nvPr/>
        </p:nvPicPr>
        <p:blipFill>
          <a:blip r:embed="rId14"/>
          <a:stretch>
            <a:fillRect/>
          </a:stretch>
        </p:blipFill>
        <p:spPr>
          <a:xfrm>
            <a:off x="8728475" y="2065291"/>
            <a:ext cx="213455" cy="334104"/>
          </a:xfrm>
          <a:prstGeom prst="rect">
            <a:avLst/>
          </a:prstGeom>
        </p:spPr>
      </p:pic>
      <p:pic>
        <p:nvPicPr>
          <p:cNvPr id="16" name="Image 14" descr="preencoded.png"/>
          <p:cNvPicPr>
            <a:picLocks noChangeAspect="1"/>
          </p:cNvPicPr>
          <p:nvPr/>
        </p:nvPicPr>
        <p:blipFill>
          <a:blip r:embed="rId15"/>
          <a:stretch>
            <a:fillRect/>
          </a:stretch>
        </p:blipFill>
        <p:spPr>
          <a:xfrm>
            <a:off x="6459349" y="2826306"/>
            <a:ext cx="2301607" cy="1336417"/>
          </a:xfrm>
          <a:prstGeom prst="rect">
            <a:avLst/>
          </a:prstGeom>
        </p:spPr>
      </p:pic>
      <p:pic>
        <p:nvPicPr>
          <p:cNvPr id="17" name="Image 15" descr="preencoded.png"/>
          <p:cNvPicPr>
            <a:picLocks noChangeAspect="1"/>
          </p:cNvPicPr>
          <p:nvPr/>
        </p:nvPicPr>
        <p:blipFill>
          <a:blip r:embed="rId16"/>
          <a:stretch>
            <a:fillRect/>
          </a:stretch>
        </p:blipFill>
        <p:spPr>
          <a:xfrm>
            <a:off x="6607839" y="3011919"/>
            <a:ext cx="148491" cy="148491"/>
          </a:xfrm>
          <a:prstGeom prst="rect">
            <a:avLst/>
          </a:prstGeom>
        </p:spPr>
      </p:pic>
      <p:pic>
        <p:nvPicPr>
          <p:cNvPr id="18" name="Image 16" descr="preencoded.png"/>
          <p:cNvPicPr>
            <a:picLocks noChangeAspect="1"/>
          </p:cNvPicPr>
          <p:nvPr/>
        </p:nvPicPr>
        <p:blipFill>
          <a:blip r:embed="rId15"/>
          <a:stretch>
            <a:fillRect/>
          </a:stretch>
        </p:blipFill>
        <p:spPr>
          <a:xfrm>
            <a:off x="8909447" y="2826306"/>
            <a:ext cx="2301607" cy="1336417"/>
          </a:xfrm>
          <a:prstGeom prst="rect">
            <a:avLst/>
          </a:prstGeom>
        </p:spPr>
      </p:pic>
      <p:pic>
        <p:nvPicPr>
          <p:cNvPr id="19" name="Image 17" descr="preencoded.png"/>
          <p:cNvPicPr>
            <a:picLocks noChangeAspect="1"/>
          </p:cNvPicPr>
          <p:nvPr/>
        </p:nvPicPr>
        <p:blipFill>
          <a:blip r:embed="rId17"/>
          <a:stretch>
            <a:fillRect/>
          </a:stretch>
        </p:blipFill>
        <p:spPr>
          <a:xfrm>
            <a:off x="9057937" y="3011919"/>
            <a:ext cx="111368" cy="148491"/>
          </a:xfrm>
          <a:prstGeom prst="rect">
            <a:avLst/>
          </a:prstGeom>
        </p:spPr>
      </p:pic>
      <p:pic>
        <p:nvPicPr>
          <p:cNvPr id="20" name="Image 18" descr="preencoded.png"/>
          <p:cNvPicPr>
            <a:picLocks noChangeAspect="1"/>
          </p:cNvPicPr>
          <p:nvPr/>
        </p:nvPicPr>
        <p:blipFill>
          <a:blip r:embed="rId18"/>
          <a:stretch>
            <a:fillRect/>
          </a:stretch>
        </p:blipFill>
        <p:spPr>
          <a:xfrm>
            <a:off x="6459349" y="4311213"/>
            <a:ext cx="2301607" cy="1150804"/>
          </a:xfrm>
          <a:prstGeom prst="rect">
            <a:avLst/>
          </a:prstGeom>
        </p:spPr>
      </p:pic>
      <p:pic>
        <p:nvPicPr>
          <p:cNvPr id="21" name="Image 19" descr="preencoded.png"/>
          <p:cNvPicPr>
            <a:picLocks noChangeAspect="1"/>
          </p:cNvPicPr>
          <p:nvPr/>
        </p:nvPicPr>
        <p:blipFill>
          <a:blip r:embed="rId19"/>
          <a:stretch>
            <a:fillRect/>
          </a:stretch>
        </p:blipFill>
        <p:spPr>
          <a:xfrm>
            <a:off x="6607840" y="4496827"/>
            <a:ext cx="185613" cy="148491"/>
          </a:xfrm>
          <a:prstGeom prst="rect">
            <a:avLst/>
          </a:prstGeom>
        </p:spPr>
      </p:pic>
      <p:pic>
        <p:nvPicPr>
          <p:cNvPr id="22" name="Image 20" descr="preencoded.png"/>
          <p:cNvPicPr>
            <a:picLocks noChangeAspect="1"/>
          </p:cNvPicPr>
          <p:nvPr/>
        </p:nvPicPr>
        <p:blipFill>
          <a:blip r:embed="rId18"/>
          <a:stretch>
            <a:fillRect/>
          </a:stretch>
        </p:blipFill>
        <p:spPr>
          <a:xfrm>
            <a:off x="8909447" y="4311213"/>
            <a:ext cx="2301607" cy="1150804"/>
          </a:xfrm>
          <a:prstGeom prst="rect">
            <a:avLst/>
          </a:prstGeom>
        </p:spPr>
      </p:pic>
      <p:pic>
        <p:nvPicPr>
          <p:cNvPr id="23" name="Image 21" descr="preencoded.png"/>
          <p:cNvPicPr>
            <a:picLocks noChangeAspect="1"/>
          </p:cNvPicPr>
          <p:nvPr/>
        </p:nvPicPr>
        <p:blipFill>
          <a:blip r:embed="rId20"/>
          <a:stretch>
            <a:fillRect/>
          </a:stretch>
        </p:blipFill>
        <p:spPr>
          <a:xfrm>
            <a:off x="9057937" y="4496827"/>
            <a:ext cx="148491" cy="148491"/>
          </a:xfrm>
          <a:prstGeom prst="rect">
            <a:avLst/>
          </a:prstGeom>
        </p:spPr>
      </p:pic>
      <p:sp>
        <p:nvSpPr>
          <p:cNvPr id="31"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Private Cloud</a:t>
            </a:r>
            <a:endParaRPr lang="en-US" sz="2631" b="1" dirty="0"/>
          </a:p>
        </p:txBody>
      </p:sp>
      <p:sp>
        <p:nvSpPr>
          <p:cNvPr id="32" name="Text 1"/>
          <p:cNvSpPr/>
          <p:nvPr/>
        </p:nvSpPr>
        <p:spPr>
          <a:xfrm>
            <a:off x="668208" y="1452767"/>
            <a:ext cx="4751705" cy="1508110"/>
          </a:xfrm>
          <a:prstGeom prst="rect">
            <a:avLst/>
          </a:prstGeom>
          <a:noFill/>
          <a:ln/>
        </p:spPr>
        <p:txBody>
          <a:bodyPr vert="horz" wrap="square" lIns="0" tIns="0" rIns="0" bIns="0" rtlCol="0" anchor="t"/>
          <a:lstStyle/>
          <a:p>
            <a:pPr>
              <a:lnSpc>
                <a:spcPts val="2375"/>
              </a:lnSpc>
            </a:pPr>
            <a:r>
              <a:rPr lang="en-US" sz="1461" b="1" dirty="0">
                <a:solidFill>
                  <a:srgbClr val="374151"/>
                </a:solidFill>
                <a:latin typeface="ui-sans-serif" pitchFamily="34" charset="0"/>
                <a:ea typeface="ui-sans-serif" pitchFamily="34" charset="-122"/>
                <a:cs typeface="ui-sans-serif" pitchFamily="34" charset="-120"/>
              </a:rPr>
              <a:t>A private cloud</a:t>
            </a:r>
            <a:r>
              <a:rPr lang="en-US" sz="1461" dirty="0">
                <a:solidFill>
                  <a:srgbClr val="374151"/>
                </a:solidFill>
                <a:latin typeface="ui-sans-serif" pitchFamily="34" charset="0"/>
                <a:ea typeface="ui-sans-serif" pitchFamily="34" charset="-122"/>
                <a:cs typeface="ui-sans-serif" pitchFamily="34" charset="-120"/>
              </a:rPr>
              <a:t> is a cloud computing environment where all resources are isolated and operated exclusively for a single organization, combining cloud benefits with the security and control of on-premises IT.</a:t>
            </a:r>
            <a:endParaRPr lang="en-US" sz="1461" dirty="0"/>
          </a:p>
        </p:txBody>
      </p:sp>
      <p:sp>
        <p:nvSpPr>
          <p:cNvPr id="33" name="Text 2"/>
          <p:cNvSpPr/>
          <p:nvPr/>
        </p:nvSpPr>
        <p:spPr>
          <a:xfrm>
            <a:off x="445472" y="3406348"/>
            <a:ext cx="51971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Characteristics</a:t>
            </a:r>
            <a:endParaRPr lang="en-US" sz="1461" dirty="0"/>
          </a:p>
        </p:txBody>
      </p:sp>
      <p:sp>
        <p:nvSpPr>
          <p:cNvPr id="34" name="Text 3"/>
          <p:cNvSpPr/>
          <p:nvPr/>
        </p:nvSpPr>
        <p:spPr>
          <a:xfrm>
            <a:off x="965190" y="3814697"/>
            <a:ext cx="4677460"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Exclusivity</a:t>
            </a:r>
            <a:endParaRPr lang="en-US" sz="1169" dirty="0"/>
          </a:p>
        </p:txBody>
      </p:sp>
      <p:sp>
        <p:nvSpPr>
          <p:cNvPr id="35" name="Text 4"/>
          <p:cNvSpPr/>
          <p:nvPr/>
        </p:nvSpPr>
        <p:spPr>
          <a:xfrm>
            <a:off x="965190" y="4037433"/>
            <a:ext cx="467746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Resources are dedicated solely to one organization, ensuring no sharing with other tenants</a:t>
            </a:r>
            <a:endParaRPr lang="en-US" sz="1023" dirty="0"/>
          </a:p>
        </p:txBody>
      </p:sp>
      <p:sp>
        <p:nvSpPr>
          <p:cNvPr id="36" name="Text 5"/>
          <p:cNvSpPr/>
          <p:nvPr/>
        </p:nvSpPr>
        <p:spPr>
          <a:xfrm>
            <a:off x="965190" y="4557152"/>
            <a:ext cx="4677460"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Isolation</a:t>
            </a:r>
            <a:endParaRPr lang="en-US" sz="1169" dirty="0"/>
          </a:p>
        </p:txBody>
      </p:sp>
      <p:sp>
        <p:nvSpPr>
          <p:cNvPr id="37" name="Text 6"/>
          <p:cNvSpPr/>
          <p:nvPr/>
        </p:nvSpPr>
        <p:spPr>
          <a:xfrm>
            <a:off x="965190" y="4779888"/>
            <a:ext cx="467746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The environment is protected by private firewalls, offering a heightened layer of security</a:t>
            </a:r>
            <a:endParaRPr lang="en-US" sz="1023" dirty="0"/>
          </a:p>
        </p:txBody>
      </p:sp>
      <p:sp>
        <p:nvSpPr>
          <p:cNvPr id="38" name="Text 7"/>
          <p:cNvSpPr/>
          <p:nvPr/>
        </p:nvSpPr>
        <p:spPr>
          <a:xfrm>
            <a:off x="965190" y="5299606"/>
            <a:ext cx="4677460"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Control</a:t>
            </a:r>
            <a:endParaRPr lang="en-US" sz="1169" dirty="0"/>
          </a:p>
        </p:txBody>
      </p:sp>
      <p:sp>
        <p:nvSpPr>
          <p:cNvPr id="39" name="Text 8"/>
          <p:cNvSpPr/>
          <p:nvPr/>
        </p:nvSpPr>
        <p:spPr>
          <a:xfrm>
            <a:off x="965190" y="5522342"/>
            <a:ext cx="467746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The organization has full control over hardware, software, security features, and infrastructure management</a:t>
            </a:r>
            <a:endParaRPr lang="en-US" sz="1023" dirty="0"/>
          </a:p>
        </p:txBody>
      </p:sp>
      <p:sp>
        <p:nvSpPr>
          <p:cNvPr id="40" name="Text 9"/>
          <p:cNvSpPr/>
          <p:nvPr/>
        </p:nvSpPr>
        <p:spPr>
          <a:xfrm>
            <a:off x="965190" y="6042060"/>
            <a:ext cx="4677460"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Deployment Flexibility</a:t>
            </a:r>
            <a:endParaRPr lang="en-US" sz="1169" dirty="0"/>
          </a:p>
        </p:txBody>
      </p:sp>
      <p:sp>
        <p:nvSpPr>
          <p:cNvPr id="41" name="Text 10"/>
          <p:cNvSpPr/>
          <p:nvPr/>
        </p:nvSpPr>
        <p:spPr>
          <a:xfrm>
            <a:off x="965190" y="6264796"/>
            <a:ext cx="4677460"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Can be hosted in-house (on-premises), in an off-site data center, or within a public cloud service provider's infrastructure</a:t>
            </a:r>
            <a:endParaRPr lang="en-US" sz="1023" dirty="0"/>
          </a:p>
        </p:txBody>
      </p:sp>
      <p:sp>
        <p:nvSpPr>
          <p:cNvPr id="42" name="Text 11"/>
          <p:cNvSpPr/>
          <p:nvPr/>
        </p:nvSpPr>
        <p:spPr>
          <a:xfrm>
            <a:off x="5984178" y="1452766"/>
            <a:ext cx="5702046"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Private Cloud Architecture</a:t>
            </a:r>
            <a:endParaRPr lang="en-US" sz="1461" dirty="0"/>
          </a:p>
        </p:txBody>
      </p:sp>
      <p:sp>
        <p:nvSpPr>
          <p:cNvPr id="43" name="Text 12"/>
          <p:cNvSpPr/>
          <p:nvPr/>
        </p:nvSpPr>
        <p:spPr>
          <a:xfrm>
            <a:off x="6830576" y="2974797"/>
            <a:ext cx="1669651"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Enhanced Security</a:t>
            </a:r>
            <a:endParaRPr lang="en-US" sz="1169" dirty="0"/>
          </a:p>
        </p:txBody>
      </p:sp>
      <p:sp>
        <p:nvSpPr>
          <p:cNvPr id="44" name="Text 13"/>
          <p:cNvSpPr/>
          <p:nvPr/>
        </p:nvSpPr>
        <p:spPr>
          <a:xfrm>
            <a:off x="6607839" y="3271778"/>
            <a:ext cx="2004626"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Significant layers of security including firewalls, VPNs, encryption, and IAM</a:t>
            </a:r>
            <a:endParaRPr lang="en-US" sz="1023" dirty="0"/>
          </a:p>
        </p:txBody>
      </p:sp>
      <p:sp>
        <p:nvSpPr>
          <p:cNvPr id="45" name="Text 14"/>
          <p:cNvSpPr/>
          <p:nvPr/>
        </p:nvSpPr>
        <p:spPr>
          <a:xfrm>
            <a:off x="9243551" y="2974797"/>
            <a:ext cx="2073361"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Regulatory Compliance</a:t>
            </a:r>
            <a:endParaRPr lang="en-US" sz="1169" dirty="0"/>
          </a:p>
        </p:txBody>
      </p:sp>
      <p:sp>
        <p:nvSpPr>
          <p:cNvPr id="46" name="Text 15"/>
          <p:cNvSpPr/>
          <p:nvPr/>
        </p:nvSpPr>
        <p:spPr>
          <a:xfrm>
            <a:off x="9057937" y="3271778"/>
            <a:ext cx="2004626"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Can be tailored to meet specific compliance requirements (GDPR, HIPAA, PCI DSS)</a:t>
            </a:r>
            <a:endParaRPr lang="en-US" sz="1023" dirty="0"/>
          </a:p>
        </p:txBody>
      </p:sp>
      <p:sp>
        <p:nvSpPr>
          <p:cNvPr id="47" name="Text 16"/>
          <p:cNvSpPr/>
          <p:nvPr/>
        </p:nvSpPr>
        <p:spPr>
          <a:xfrm>
            <a:off x="6867699" y="4459705"/>
            <a:ext cx="1379746"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Greater Control</a:t>
            </a:r>
            <a:endParaRPr lang="en-US" sz="1169" dirty="0"/>
          </a:p>
        </p:txBody>
      </p:sp>
      <p:sp>
        <p:nvSpPr>
          <p:cNvPr id="48" name="Text 17"/>
          <p:cNvSpPr/>
          <p:nvPr/>
        </p:nvSpPr>
        <p:spPr>
          <a:xfrm>
            <a:off x="6607839" y="4756686"/>
            <a:ext cx="2004626"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Complete command over service integration, IT operations, and customization</a:t>
            </a:r>
            <a:endParaRPr lang="en-US" sz="1023" dirty="0"/>
          </a:p>
        </p:txBody>
      </p:sp>
      <p:sp>
        <p:nvSpPr>
          <p:cNvPr id="49" name="Text 18"/>
          <p:cNvSpPr/>
          <p:nvPr/>
        </p:nvSpPr>
        <p:spPr>
          <a:xfrm>
            <a:off x="9280674" y="4459705"/>
            <a:ext cx="2031597"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Improved Performance</a:t>
            </a:r>
            <a:endParaRPr lang="en-US" sz="1169" dirty="0"/>
          </a:p>
        </p:txBody>
      </p:sp>
      <p:sp>
        <p:nvSpPr>
          <p:cNvPr id="50" name="Text 19"/>
          <p:cNvSpPr/>
          <p:nvPr/>
        </p:nvSpPr>
        <p:spPr>
          <a:xfrm>
            <a:off x="9057937" y="4756686"/>
            <a:ext cx="2004626"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Isolating workloads on dedicated servers eliminates "noisy neighbor" issues</a:t>
            </a:r>
            <a:endParaRPr lang="en-US" sz="1023" dirty="0"/>
          </a:p>
        </p:txBody>
      </p:sp>
      <p:sp>
        <p:nvSpPr>
          <p:cNvPr id="52" name="Text 21"/>
          <p:cNvSpPr/>
          <p:nvPr/>
        </p:nvSpPr>
        <p:spPr>
          <a:xfrm>
            <a:off x="6719208" y="6501453"/>
            <a:ext cx="987000" cy="185613"/>
          </a:xfrm>
          <a:prstGeom prst="rect">
            <a:avLst/>
          </a:prstGeom>
          <a:noFill/>
          <a:ln/>
        </p:spPr>
        <p:txBody>
          <a:bodyPr vert="horz" wrap="square" lIns="0" tIns="0" rIns="0" bIns="0" rtlCol="0" anchor="t"/>
          <a:lstStyle/>
          <a:p>
            <a:pPr>
              <a:lnSpc>
                <a:spcPts val="1461"/>
              </a:lnSpc>
            </a:pPr>
            <a:endParaRPr lang="en-US" sz="1023" dirty="0"/>
          </a:p>
        </p:txBody>
      </p:sp>
      <p:sp>
        <p:nvSpPr>
          <p:cNvPr id="53" name="Text 22"/>
          <p:cNvSpPr/>
          <p:nvPr/>
        </p:nvSpPr>
        <p:spPr>
          <a:xfrm>
            <a:off x="8414381" y="6501453"/>
            <a:ext cx="1101355" cy="371227"/>
          </a:xfrm>
          <a:prstGeom prst="rect">
            <a:avLst/>
          </a:prstGeom>
          <a:noFill/>
          <a:ln/>
        </p:spPr>
        <p:txBody>
          <a:bodyPr vert="horz" wrap="square" lIns="0" tIns="0" rIns="0" bIns="0" rtlCol="0" anchor="t"/>
          <a:lstStyle/>
          <a:p>
            <a:pPr>
              <a:lnSpc>
                <a:spcPts val="1461"/>
              </a:lnSpc>
            </a:pPr>
            <a:endParaRPr lang="en-US" sz="1023" dirty="0"/>
          </a:p>
        </p:txBody>
      </p:sp>
      <p:pic>
        <p:nvPicPr>
          <p:cNvPr id="11" name="Image 7" descr="preencoded.png">
            <a:extLst>
              <a:ext uri="{FF2B5EF4-FFF2-40B4-BE49-F238E27FC236}">
                <a16:creationId xmlns:a16="http://schemas.microsoft.com/office/drawing/2014/main" id="{2451F600-2A37-18A1-0EE4-5ABFEA911C5E}"/>
              </a:ext>
            </a:extLst>
          </p:cNvPr>
          <p:cNvPicPr>
            <a:picLocks noChangeAspect="1"/>
          </p:cNvPicPr>
          <p:nvPr/>
        </p:nvPicPr>
        <p:blipFill>
          <a:blip r:embed="rId10"/>
          <a:stretch>
            <a:fillRect/>
          </a:stretch>
        </p:blipFill>
        <p:spPr>
          <a:xfrm>
            <a:off x="433564" y="6048359"/>
            <a:ext cx="371227" cy="371227"/>
          </a:xfrm>
          <a:prstGeom prst="rect">
            <a:avLst/>
          </a:prstGeom>
        </p:spPr>
      </p:pic>
      <p:pic>
        <p:nvPicPr>
          <p:cNvPr id="12" name="Image 8" descr="preencoded.png">
            <a:extLst>
              <a:ext uri="{FF2B5EF4-FFF2-40B4-BE49-F238E27FC236}">
                <a16:creationId xmlns:a16="http://schemas.microsoft.com/office/drawing/2014/main" id="{AE5ECD25-0F8E-A9F4-C5BF-BE612160FC77}"/>
              </a:ext>
            </a:extLst>
          </p:cNvPr>
          <p:cNvPicPr>
            <a:picLocks noChangeAspect="1"/>
          </p:cNvPicPr>
          <p:nvPr/>
        </p:nvPicPr>
        <p:blipFill>
          <a:blip r:embed="rId11"/>
          <a:stretch>
            <a:fillRect/>
          </a:stretch>
        </p:blipFill>
        <p:spPr>
          <a:xfrm>
            <a:off x="544932" y="6159727"/>
            <a:ext cx="148491" cy="14849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6" descr="preencoded.png">
            <a:extLst>
              <a:ext uri="{FF2B5EF4-FFF2-40B4-BE49-F238E27FC236}">
                <a16:creationId xmlns:a16="http://schemas.microsoft.com/office/drawing/2014/main" id="{4F7D62D1-7B27-C5F2-904E-EBB5E9B1CC8F}"/>
              </a:ext>
            </a:extLst>
          </p:cNvPr>
          <p:cNvPicPr>
            <a:picLocks noChangeAspect="1"/>
          </p:cNvPicPr>
          <p:nvPr/>
        </p:nvPicPr>
        <p:blipFill>
          <a:blip r:embed="rId3"/>
          <a:stretch>
            <a:fillRect/>
          </a:stretch>
        </p:blipFill>
        <p:spPr>
          <a:xfrm>
            <a:off x="445472" y="5489159"/>
            <a:ext cx="5197177" cy="890945"/>
          </a:xfrm>
          <a:prstGeom prst="rect">
            <a:avLst/>
          </a:prstGeom>
        </p:spPr>
      </p:pic>
      <p:pic>
        <p:nvPicPr>
          <p:cNvPr id="2" name="Image 0" descr="preencoded.png"/>
          <p:cNvPicPr>
            <a:picLocks noChangeAspect="1"/>
          </p:cNvPicPr>
          <p:nvPr/>
        </p:nvPicPr>
        <p:blipFill>
          <a:blip r:embed="rId4"/>
          <a:stretch>
            <a:fillRect/>
          </a:stretch>
        </p:blipFill>
        <p:spPr>
          <a:xfrm>
            <a:off x="-1" y="79226"/>
            <a:ext cx="11879263" cy="6552156"/>
          </a:xfrm>
          <a:prstGeom prst="rect">
            <a:avLst/>
          </a:prstGeom>
        </p:spPr>
      </p:pic>
      <p:pic>
        <p:nvPicPr>
          <p:cNvPr id="3" name="Image 1" descr="preencoded.png"/>
          <p:cNvPicPr>
            <a:picLocks noChangeAspect="1"/>
          </p:cNvPicPr>
          <p:nvPr/>
        </p:nvPicPr>
        <p:blipFill>
          <a:blip r:embed="rId5"/>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6"/>
          <a:stretch>
            <a:fillRect/>
          </a:stretch>
        </p:blipFill>
        <p:spPr>
          <a:xfrm>
            <a:off x="445472" y="1230030"/>
            <a:ext cx="5197177" cy="1577715"/>
          </a:xfrm>
          <a:prstGeom prst="rect">
            <a:avLst/>
          </a:prstGeom>
        </p:spPr>
      </p:pic>
      <p:pic>
        <p:nvPicPr>
          <p:cNvPr id="5" name="Image 3" descr="preencoded.png"/>
          <p:cNvPicPr>
            <a:picLocks noChangeAspect="1"/>
          </p:cNvPicPr>
          <p:nvPr/>
        </p:nvPicPr>
        <p:blipFill>
          <a:blip r:embed="rId3"/>
          <a:stretch>
            <a:fillRect/>
          </a:stretch>
        </p:blipFill>
        <p:spPr>
          <a:xfrm>
            <a:off x="445472" y="3364585"/>
            <a:ext cx="5197177" cy="890945"/>
          </a:xfrm>
          <a:prstGeom prst="rect">
            <a:avLst/>
          </a:prstGeom>
        </p:spPr>
      </p:pic>
      <p:pic>
        <p:nvPicPr>
          <p:cNvPr id="6" name="Image 4" descr="preencoded.png"/>
          <p:cNvPicPr>
            <a:picLocks noChangeAspect="1"/>
          </p:cNvPicPr>
          <p:nvPr/>
        </p:nvPicPr>
        <p:blipFill>
          <a:blip r:embed="rId7"/>
          <a:stretch>
            <a:fillRect/>
          </a:stretch>
        </p:blipFill>
        <p:spPr>
          <a:xfrm>
            <a:off x="593963" y="3513076"/>
            <a:ext cx="371227" cy="371227"/>
          </a:xfrm>
          <a:prstGeom prst="rect">
            <a:avLst/>
          </a:prstGeom>
        </p:spPr>
      </p:pic>
      <p:pic>
        <p:nvPicPr>
          <p:cNvPr id="7" name="Image 5" descr="preencoded.png"/>
          <p:cNvPicPr>
            <a:picLocks noChangeAspect="1"/>
          </p:cNvPicPr>
          <p:nvPr/>
        </p:nvPicPr>
        <p:blipFill>
          <a:blip r:embed="rId8"/>
          <a:stretch>
            <a:fillRect/>
          </a:stretch>
        </p:blipFill>
        <p:spPr>
          <a:xfrm>
            <a:off x="705331" y="3624444"/>
            <a:ext cx="148491" cy="148491"/>
          </a:xfrm>
          <a:prstGeom prst="rect">
            <a:avLst/>
          </a:prstGeom>
        </p:spPr>
      </p:pic>
      <p:pic>
        <p:nvPicPr>
          <p:cNvPr id="8" name="Image 6" descr="preencoded.png"/>
          <p:cNvPicPr>
            <a:picLocks noChangeAspect="1"/>
          </p:cNvPicPr>
          <p:nvPr/>
        </p:nvPicPr>
        <p:blipFill>
          <a:blip r:embed="rId3"/>
          <a:stretch>
            <a:fillRect/>
          </a:stretch>
        </p:blipFill>
        <p:spPr>
          <a:xfrm>
            <a:off x="445472" y="4404020"/>
            <a:ext cx="5197177" cy="890945"/>
          </a:xfrm>
          <a:prstGeom prst="rect">
            <a:avLst/>
          </a:prstGeom>
        </p:spPr>
      </p:pic>
      <p:pic>
        <p:nvPicPr>
          <p:cNvPr id="9" name="Image 7" descr="preencoded.png"/>
          <p:cNvPicPr>
            <a:picLocks noChangeAspect="1"/>
          </p:cNvPicPr>
          <p:nvPr/>
        </p:nvPicPr>
        <p:blipFill>
          <a:blip r:embed="rId9"/>
          <a:stretch>
            <a:fillRect/>
          </a:stretch>
        </p:blipFill>
        <p:spPr>
          <a:xfrm>
            <a:off x="593963" y="4552511"/>
            <a:ext cx="371227" cy="371227"/>
          </a:xfrm>
          <a:prstGeom prst="rect">
            <a:avLst/>
          </a:prstGeom>
        </p:spPr>
      </p:pic>
      <p:pic>
        <p:nvPicPr>
          <p:cNvPr id="10" name="Image 8" descr="preencoded.png"/>
          <p:cNvPicPr>
            <a:picLocks noChangeAspect="1"/>
          </p:cNvPicPr>
          <p:nvPr/>
        </p:nvPicPr>
        <p:blipFill>
          <a:blip r:embed="rId10"/>
          <a:stretch>
            <a:fillRect/>
          </a:stretch>
        </p:blipFill>
        <p:spPr>
          <a:xfrm>
            <a:off x="686770" y="4663879"/>
            <a:ext cx="185613" cy="148491"/>
          </a:xfrm>
          <a:prstGeom prst="rect">
            <a:avLst/>
          </a:prstGeom>
        </p:spPr>
      </p:pic>
      <p:pic>
        <p:nvPicPr>
          <p:cNvPr id="17" name="Image 15" descr="preencoded.png"/>
          <p:cNvPicPr>
            <a:picLocks noChangeAspect="1"/>
          </p:cNvPicPr>
          <p:nvPr/>
        </p:nvPicPr>
        <p:blipFill>
          <a:blip r:embed="rId11"/>
          <a:stretch>
            <a:fillRect/>
          </a:stretch>
        </p:blipFill>
        <p:spPr>
          <a:xfrm>
            <a:off x="6236613" y="2520044"/>
            <a:ext cx="5197177" cy="3563779"/>
          </a:xfrm>
          <a:prstGeom prst="rect">
            <a:avLst/>
          </a:prstGeom>
        </p:spPr>
      </p:pic>
      <p:pic>
        <p:nvPicPr>
          <p:cNvPr id="18" name="Image 16" descr="preencoded.png"/>
          <p:cNvPicPr>
            <a:picLocks noChangeAspect="1"/>
          </p:cNvPicPr>
          <p:nvPr/>
        </p:nvPicPr>
        <p:blipFill>
          <a:blip r:embed="rId12"/>
          <a:stretch>
            <a:fillRect/>
          </a:stretch>
        </p:blipFill>
        <p:spPr>
          <a:xfrm>
            <a:off x="6459349" y="3151130"/>
            <a:ext cx="4640337" cy="2320168"/>
          </a:xfrm>
          <a:prstGeom prst="rect">
            <a:avLst/>
          </a:prstGeom>
        </p:spPr>
      </p:pic>
      <p:sp>
        <p:nvSpPr>
          <p:cNvPr id="22"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Hybrid Cloud</a:t>
            </a:r>
            <a:endParaRPr lang="en-US" sz="2631" b="1" dirty="0"/>
          </a:p>
        </p:txBody>
      </p:sp>
      <p:sp>
        <p:nvSpPr>
          <p:cNvPr id="23" name="Text 1"/>
          <p:cNvSpPr/>
          <p:nvPr/>
        </p:nvSpPr>
        <p:spPr>
          <a:xfrm>
            <a:off x="631086" y="1415643"/>
            <a:ext cx="4825950" cy="1206488"/>
          </a:xfrm>
          <a:prstGeom prst="rect">
            <a:avLst/>
          </a:prstGeom>
          <a:noFill/>
          <a:ln/>
        </p:spPr>
        <p:txBody>
          <a:bodyPr vert="horz" wrap="square" lIns="0" tIns="0" rIns="0" bIns="0" rtlCol="0" anchor="t"/>
          <a:lstStyle/>
          <a:p>
            <a:pPr>
              <a:lnSpc>
                <a:spcPts val="2375"/>
              </a:lnSpc>
            </a:pPr>
            <a:r>
              <a:rPr lang="en-US" sz="1461" b="1" dirty="0">
                <a:solidFill>
                  <a:srgbClr val="374151"/>
                </a:solidFill>
                <a:latin typeface="ui-sans-serif" pitchFamily="34" charset="0"/>
                <a:ea typeface="ui-sans-serif" pitchFamily="34" charset="-122"/>
                <a:cs typeface="ui-sans-serif" pitchFamily="34" charset="-120"/>
              </a:rPr>
              <a:t>Hybrid Cloud</a:t>
            </a:r>
            <a:r>
              <a:rPr lang="en-US" sz="1461" dirty="0">
                <a:solidFill>
                  <a:srgbClr val="374151"/>
                </a:solidFill>
                <a:latin typeface="ui-sans-serif" pitchFamily="34" charset="0"/>
                <a:ea typeface="ui-sans-serif" pitchFamily="34" charset="-122"/>
                <a:cs typeface="ui-sans-serif" pitchFamily="34" charset="-120"/>
              </a:rPr>
              <a:t> integrates two or more distinct cloud infrastructures (public, private, or on-premises) into a single, flexible, and unified environment.</a:t>
            </a:r>
            <a:endParaRPr lang="en-US" sz="1461" dirty="0"/>
          </a:p>
        </p:txBody>
      </p:sp>
      <p:sp>
        <p:nvSpPr>
          <p:cNvPr id="24" name="Text 2"/>
          <p:cNvSpPr/>
          <p:nvPr/>
        </p:nvSpPr>
        <p:spPr>
          <a:xfrm>
            <a:off x="445472" y="2993358"/>
            <a:ext cx="623661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Architecture &amp; Integration Approaches</a:t>
            </a:r>
            <a:endParaRPr lang="en-US" sz="1461" dirty="0"/>
          </a:p>
        </p:txBody>
      </p:sp>
      <p:sp>
        <p:nvSpPr>
          <p:cNvPr id="25" name="Text 3"/>
          <p:cNvSpPr/>
          <p:nvPr/>
        </p:nvSpPr>
        <p:spPr>
          <a:xfrm>
            <a:off x="1113681" y="3513076"/>
            <a:ext cx="4380478"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Combined Infrastructure</a:t>
            </a:r>
            <a:endParaRPr lang="en-US" sz="1169" dirty="0"/>
          </a:p>
        </p:txBody>
      </p:sp>
      <p:sp>
        <p:nvSpPr>
          <p:cNvPr id="26" name="Text 4"/>
          <p:cNvSpPr/>
          <p:nvPr/>
        </p:nvSpPr>
        <p:spPr>
          <a:xfrm>
            <a:off x="1113681" y="3735812"/>
            <a:ext cx="438047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Typically involves at least one private cloud and one public cloud, potentially including multiple private and public clouds</a:t>
            </a:r>
            <a:endParaRPr lang="en-US" sz="1023" dirty="0"/>
          </a:p>
        </p:txBody>
      </p:sp>
      <p:sp>
        <p:nvSpPr>
          <p:cNvPr id="27" name="Text 5"/>
          <p:cNvSpPr/>
          <p:nvPr/>
        </p:nvSpPr>
        <p:spPr>
          <a:xfrm>
            <a:off x="1113681" y="4552511"/>
            <a:ext cx="4380478"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Interconnection</a:t>
            </a:r>
            <a:endParaRPr lang="en-US" sz="1169" dirty="0"/>
          </a:p>
        </p:txBody>
      </p:sp>
      <p:sp>
        <p:nvSpPr>
          <p:cNvPr id="28" name="Text 6"/>
          <p:cNvSpPr/>
          <p:nvPr/>
        </p:nvSpPr>
        <p:spPr>
          <a:xfrm>
            <a:off x="1113681" y="4775247"/>
            <a:ext cx="438047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Secure network connections (e.g., VPNs, dedicated connections) facilitate communication and data transfer</a:t>
            </a:r>
            <a:endParaRPr lang="en-US" sz="1023" dirty="0"/>
          </a:p>
        </p:txBody>
      </p:sp>
      <p:sp>
        <p:nvSpPr>
          <p:cNvPr id="29" name="Text 7"/>
          <p:cNvSpPr/>
          <p:nvPr/>
        </p:nvSpPr>
        <p:spPr>
          <a:xfrm>
            <a:off x="1113681" y="5591947"/>
            <a:ext cx="4380478"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Workload Portability</a:t>
            </a:r>
            <a:endParaRPr lang="en-US" sz="1169" dirty="0"/>
          </a:p>
        </p:txBody>
      </p:sp>
      <p:sp>
        <p:nvSpPr>
          <p:cNvPr id="30" name="Text 8"/>
          <p:cNvSpPr/>
          <p:nvPr/>
        </p:nvSpPr>
        <p:spPr>
          <a:xfrm>
            <a:off x="1113681" y="5814683"/>
            <a:ext cx="438047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Applications and data can be moved between public and private clouds, often orchestrated using technologies like containers</a:t>
            </a:r>
            <a:endParaRPr lang="en-US" sz="1023" dirty="0"/>
          </a:p>
        </p:txBody>
      </p:sp>
      <p:sp>
        <p:nvSpPr>
          <p:cNvPr id="31" name="Text 9"/>
          <p:cNvSpPr/>
          <p:nvPr/>
        </p:nvSpPr>
        <p:spPr>
          <a:xfrm>
            <a:off x="1113681" y="6631382"/>
            <a:ext cx="4380478" cy="222736"/>
          </a:xfrm>
          <a:prstGeom prst="rect">
            <a:avLst/>
          </a:prstGeom>
          <a:noFill/>
          <a:ln/>
        </p:spPr>
        <p:txBody>
          <a:bodyPr vert="horz" wrap="square" lIns="0" tIns="0" rIns="0" bIns="0" rtlCol="0" anchor="t"/>
          <a:lstStyle/>
          <a:p>
            <a:pPr>
              <a:lnSpc>
                <a:spcPts val="1754"/>
              </a:lnSpc>
            </a:pPr>
            <a:endParaRPr lang="en-US" sz="1169" dirty="0"/>
          </a:p>
        </p:txBody>
      </p:sp>
      <p:sp>
        <p:nvSpPr>
          <p:cNvPr id="32" name="Text 10"/>
          <p:cNvSpPr/>
          <p:nvPr/>
        </p:nvSpPr>
        <p:spPr>
          <a:xfrm>
            <a:off x="1113681" y="6933345"/>
            <a:ext cx="4380478" cy="371227"/>
          </a:xfrm>
          <a:prstGeom prst="rect">
            <a:avLst/>
          </a:prstGeom>
          <a:noFill/>
          <a:ln/>
        </p:spPr>
        <p:txBody>
          <a:bodyPr vert="horz" wrap="square" lIns="0" tIns="0" rIns="0" bIns="0" rtlCol="0" anchor="t"/>
          <a:lstStyle/>
          <a:p>
            <a:pPr>
              <a:lnSpc>
                <a:spcPts val="1461"/>
              </a:lnSpc>
            </a:pPr>
            <a:endParaRPr lang="en-US" sz="1023" dirty="0"/>
          </a:p>
        </p:txBody>
      </p:sp>
      <p:sp>
        <p:nvSpPr>
          <p:cNvPr id="33" name="Text 11"/>
          <p:cNvSpPr/>
          <p:nvPr/>
        </p:nvSpPr>
        <p:spPr>
          <a:xfrm>
            <a:off x="5984178" y="2742780"/>
            <a:ext cx="5702046"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Hybrid Cloud Architecture</a:t>
            </a:r>
            <a:endParaRPr lang="en-US" sz="1461" dirty="0"/>
          </a:p>
        </p:txBody>
      </p:sp>
      <p:sp>
        <p:nvSpPr>
          <p:cNvPr id="34" name="Text 12"/>
          <p:cNvSpPr/>
          <p:nvPr/>
        </p:nvSpPr>
        <p:spPr>
          <a:xfrm>
            <a:off x="7261837" y="5675473"/>
            <a:ext cx="1038508"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Private Cloud</a:t>
            </a:r>
            <a:endParaRPr lang="en-US" sz="1023" dirty="0"/>
          </a:p>
        </p:txBody>
      </p:sp>
      <p:sp>
        <p:nvSpPr>
          <p:cNvPr id="35" name="Text 13"/>
          <p:cNvSpPr/>
          <p:nvPr/>
        </p:nvSpPr>
        <p:spPr>
          <a:xfrm>
            <a:off x="8572733" y="5675473"/>
            <a:ext cx="95637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Public Cloud</a:t>
            </a:r>
            <a:endParaRPr lang="en-US" sz="1023" dirty="0"/>
          </a:p>
        </p:txBody>
      </p:sp>
      <p:sp>
        <p:nvSpPr>
          <p:cNvPr id="36" name="Text 14"/>
          <p:cNvSpPr/>
          <p:nvPr/>
        </p:nvSpPr>
        <p:spPr>
          <a:xfrm>
            <a:off x="9815182" y="5675473"/>
            <a:ext cx="97934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On-Premises</a:t>
            </a:r>
            <a:endParaRPr lang="en-US" sz="1023" dirty="0"/>
          </a:p>
        </p:txBody>
      </p:sp>
      <p:pic>
        <p:nvPicPr>
          <p:cNvPr id="11" name="Image 7" descr="preencoded.png">
            <a:extLst>
              <a:ext uri="{FF2B5EF4-FFF2-40B4-BE49-F238E27FC236}">
                <a16:creationId xmlns:a16="http://schemas.microsoft.com/office/drawing/2014/main" id="{103E87BE-29B5-E81B-A50F-C3DA19AB8497}"/>
              </a:ext>
            </a:extLst>
          </p:cNvPr>
          <p:cNvPicPr>
            <a:picLocks noChangeAspect="1"/>
          </p:cNvPicPr>
          <p:nvPr/>
        </p:nvPicPr>
        <p:blipFill>
          <a:blip r:embed="rId9"/>
          <a:stretch>
            <a:fillRect/>
          </a:stretch>
        </p:blipFill>
        <p:spPr>
          <a:xfrm>
            <a:off x="599415" y="5601227"/>
            <a:ext cx="371227" cy="371227"/>
          </a:xfrm>
          <a:prstGeom prst="rect">
            <a:avLst/>
          </a:prstGeom>
        </p:spPr>
      </p:pic>
      <p:pic>
        <p:nvPicPr>
          <p:cNvPr id="12" name="Image 8" descr="preencoded.png">
            <a:extLst>
              <a:ext uri="{FF2B5EF4-FFF2-40B4-BE49-F238E27FC236}">
                <a16:creationId xmlns:a16="http://schemas.microsoft.com/office/drawing/2014/main" id="{0AF5BAA4-E135-F269-A83B-93CF9CDB3B38}"/>
              </a:ext>
            </a:extLst>
          </p:cNvPr>
          <p:cNvPicPr>
            <a:picLocks noChangeAspect="1"/>
          </p:cNvPicPr>
          <p:nvPr/>
        </p:nvPicPr>
        <p:blipFill>
          <a:blip r:embed="rId10"/>
          <a:stretch>
            <a:fillRect/>
          </a:stretch>
        </p:blipFill>
        <p:spPr>
          <a:xfrm>
            <a:off x="692222" y="5712595"/>
            <a:ext cx="185613" cy="1484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121B6-E54D-50A3-101D-DF1E84FC911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AE42604-333A-499F-BE65-DA4C8427A73D}"/>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DFFB3E16-54CE-313F-4668-F14FB8B6880F}"/>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C7B816A3-9AAA-C073-0CD4-C785C83E8407}"/>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3579BED4-F1E7-A04A-8E1A-F30491F59B7A}"/>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10" name="Picture 9" descr="A purple and yellow quiz&#10;&#10;AI-generated content may be incorrect.">
            <a:extLst>
              <a:ext uri="{FF2B5EF4-FFF2-40B4-BE49-F238E27FC236}">
                <a16:creationId xmlns:a16="http://schemas.microsoft.com/office/drawing/2014/main" id="{CE2B2A3F-486E-D82E-E19E-C2DD56C3A9CD}"/>
              </a:ext>
            </a:extLst>
          </p:cNvPr>
          <p:cNvPicPr>
            <a:picLocks noChangeAspect="1"/>
          </p:cNvPicPr>
          <p:nvPr/>
        </p:nvPicPr>
        <p:blipFill>
          <a:blip r:embed="rId7"/>
          <a:stretch>
            <a:fillRect/>
          </a:stretch>
        </p:blipFill>
        <p:spPr>
          <a:xfrm>
            <a:off x="3558679" y="1039316"/>
            <a:ext cx="4761905" cy="4761905"/>
          </a:xfrm>
          <a:prstGeom prst="rect">
            <a:avLst/>
          </a:prstGeom>
        </p:spPr>
      </p:pic>
    </p:spTree>
    <p:extLst>
      <p:ext uri="{BB962C8B-B14F-4D97-AF65-F5344CB8AC3E}">
        <p14:creationId xmlns:p14="http://schemas.microsoft.com/office/powerpoint/2010/main" val="367450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849137"/>
          </a:xfrm>
          <a:prstGeom prst="rect">
            <a:avLst/>
          </a:prstGeom>
        </p:spPr>
      </p:pic>
      <p:pic>
        <p:nvPicPr>
          <p:cNvPr id="3" name="Image 1" descr="preencoded.png"/>
          <p:cNvPicPr>
            <a:picLocks noChangeAspect="1"/>
          </p:cNvPicPr>
          <p:nvPr/>
        </p:nvPicPr>
        <p:blipFill>
          <a:blip r:embed="rId4"/>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5"/>
          <a:stretch>
            <a:fillRect/>
          </a:stretch>
        </p:blipFill>
        <p:spPr>
          <a:xfrm>
            <a:off x="445472" y="1230030"/>
            <a:ext cx="5271423" cy="1577715"/>
          </a:xfrm>
          <a:prstGeom prst="rect">
            <a:avLst/>
          </a:prstGeom>
        </p:spPr>
      </p:pic>
      <p:pic>
        <p:nvPicPr>
          <p:cNvPr id="5" name="Image 3" descr="preencoded.png"/>
          <p:cNvPicPr>
            <a:picLocks noChangeAspect="1"/>
          </p:cNvPicPr>
          <p:nvPr/>
        </p:nvPicPr>
        <p:blipFill>
          <a:blip r:embed="rId6"/>
          <a:stretch>
            <a:fillRect/>
          </a:stretch>
        </p:blipFill>
        <p:spPr>
          <a:xfrm>
            <a:off x="445472" y="3704462"/>
            <a:ext cx="185613" cy="148491"/>
          </a:xfrm>
          <a:prstGeom prst="rect">
            <a:avLst/>
          </a:prstGeom>
        </p:spPr>
      </p:pic>
      <p:pic>
        <p:nvPicPr>
          <p:cNvPr id="6" name="Image 4" descr="preencoded.png"/>
          <p:cNvPicPr>
            <a:picLocks noChangeAspect="1"/>
          </p:cNvPicPr>
          <p:nvPr/>
        </p:nvPicPr>
        <p:blipFill>
          <a:blip r:embed="rId7"/>
          <a:stretch>
            <a:fillRect/>
          </a:stretch>
        </p:blipFill>
        <p:spPr>
          <a:xfrm>
            <a:off x="445472" y="4181284"/>
            <a:ext cx="185613" cy="148491"/>
          </a:xfrm>
          <a:prstGeom prst="rect">
            <a:avLst/>
          </a:prstGeom>
        </p:spPr>
      </p:pic>
      <p:pic>
        <p:nvPicPr>
          <p:cNvPr id="7" name="Image 5" descr="preencoded.png"/>
          <p:cNvPicPr>
            <a:picLocks noChangeAspect="1"/>
          </p:cNvPicPr>
          <p:nvPr/>
        </p:nvPicPr>
        <p:blipFill>
          <a:blip r:embed="rId8"/>
          <a:stretch>
            <a:fillRect/>
          </a:stretch>
        </p:blipFill>
        <p:spPr>
          <a:xfrm>
            <a:off x="445472" y="4738125"/>
            <a:ext cx="185613" cy="148491"/>
          </a:xfrm>
          <a:prstGeom prst="rect">
            <a:avLst/>
          </a:prstGeom>
        </p:spPr>
      </p:pic>
      <p:pic>
        <p:nvPicPr>
          <p:cNvPr id="8" name="Image 6" descr="preencoded.png"/>
          <p:cNvPicPr>
            <a:picLocks noChangeAspect="1"/>
          </p:cNvPicPr>
          <p:nvPr/>
        </p:nvPicPr>
        <p:blipFill>
          <a:blip r:embed="rId9"/>
          <a:stretch>
            <a:fillRect/>
          </a:stretch>
        </p:blipFill>
        <p:spPr>
          <a:xfrm>
            <a:off x="445472" y="5294965"/>
            <a:ext cx="148491" cy="148491"/>
          </a:xfrm>
          <a:prstGeom prst="rect">
            <a:avLst/>
          </a:prstGeom>
        </p:spPr>
      </p:pic>
      <p:pic>
        <p:nvPicPr>
          <p:cNvPr id="10" name="Image 8" descr="preencoded.png"/>
          <p:cNvPicPr>
            <a:picLocks noChangeAspect="1"/>
          </p:cNvPicPr>
          <p:nvPr/>
        </p:nvPicPr>
        <p:blipFill>
          <a:blip r:embed="rId10"/>
          <a:stretch>
            <a:fillRect/>
          </a:stretch>
        </p:blipFill>
        <p:spPr>
          <a:xfrm>
            <a:off x="6162367" y="1230030"/>
            <a:ext cx="5271423" cy="2227362"/>
          </a:xfrm>
          <a:prstGeom prst="rect">
            <a:avLst/>
          </a:prstGeom>
        </p:spPr>
      </p:pic>
      <p:pic>
        <p:nvPicPr>
          <p:cNvPr id="11" name="Image 9" descr="preencoded.png"/>
          <p:cNvPicPr>
            <a:picLocks noChangeAspect="1"/>
          </p:cNvPicPr>
          <p:nvPr/>
        </p:nvPicPr>
        <p:blipFill>
          <a:blip r:embed="rId11"/>
          <a:stretch>
            <a:fillRect/>
          </a:stretch>
        </p:blipFill>
        <p:spPr>
          <a:xfrm>
            <a:off x="8426852" y="1786870"/>
            <a:ext cx="742454" cy="742454"/>
          </a:xfrm>
          <a:prstGeom prst="rect">
            <a:avLst/>
          </a:prstGeom>
        </p:spPr>
      </p:pic>
      <p:pic>
        <p:nvPicPr>
          <p:cNvPr id="12" name="Image 10" descr="preencoded.png"/>
          <p:cNvPicPr>
            <a:picLocks noChangeAspect="1"/>
          </p:cNvPicPr>
          <p:nvPr/>
        </p:nvPicPr>
        <p:blipFill>
          <a:blip r:embed="rId12"/>
          <a:stretch>
            <a:fillRect/>
          </a:stretch>
        </p:blipFill>
        <p:spPr>
          <a:xfrm>
            <a:off x="8621746" y="1991045"/>
            <a:ext cx="352666" cy="334104"/>
          </a:xfrm>
          <a:prstGeom prst="rect">
            <a:avLst/>
          </a:prstGeom>
        </p:spPr>
      </p:pic>
      <p:pic>
        <p:nvPicPr>
          <p:cNvPr id="13" name="Image 11" descr="preencoded.png"/>
          <p:cNvPicPr>
            <a:picLocks noChangeAspect="1"/>
          </p:cNvPicPr>
          <p:nvPr/>
        </p:nvPicPr>
        <p:blipFill>
          <a:blip r:embed="rId13"/>
          <a:stretch>
            <a:fillRect/>
          </a:stretch>
        </p:blipFill>
        <p:spPr>
          <a:xfrm>
            <a:off x="7387416" y="2677815"/>
            <a:ext cx="593963" cy="593963"/>
          </a:xfrm>
          <a:prstGeom prst="rect">
            <a:avLst/>
          </a:prstGeom>
        </p:spPr>
      </p:pic>
      <p:pic>
        <p:nvPicPr>
          <p:cNvPr id="14" name="Image 12" descr="preencoded.png"/>
          <p:cNvPicPr>
            <a:picLocks noChangeAspect="1"/>
          </p:cNvPicPr>
          <p:nvPr/>
        </p:nvPicPr>
        <p:blipFill>
          <a:blip r:embed="rId14"/>
          <a:stretch>
            <a:fillRect/>
          </a:stretch>
        </p:blipFill>
        <p:spPr>
          <a:xfrm>
            <a:off x="7591591" y="2844867"/>
            <a:ext cx="185613" cy="259859"/>
          </a:xfrm>
          <a:prstGeom prst="rect">
            <a:avLst/>
          </a:prstGeom>
        </p:spPr>
      </p:pic>
      <p:pic>
        <p:nvPicPr>
          <p:cNvPr id="15" name="Image 13" descr="preencoded.png"/>
          <p:cNvPicPr>
            <a:picLocks noChangeAspect="1"/>
          </p:cNvPicPr>
          <p:nvPr/>
        </p:nvPicPr>
        <p:blipFill>
          <a:blip r:embed="rId15"/>
          <a:stretch>
            <a:fillRect/>
          </a:stretch>
        </p:blipFill>
        <p:spPr>
          <a:xfrm>
            <a:off x="8129870" y="2677815"/>
            <a:ext cx="593963" cy="593963"/>
          </a:xfrm>
          <a:prstGeom prst="rect">
            <a:avLst/>
          </a:prstGeom>
        </p:spPr>
      </p:pic>
      <p:pic>
        <p:nvPicPr>
          <p:cNvPr id="16" name="Image 14" descr="preencoded.png"/>
          <p:cNvPicPr>
            <a:picLocks noChangeAspect="1"/>
          </p:cNvPicPr>
          <p:nvPr/>
        </p:nvPicPr>
        <p:blipFill>
          <a:blip r:embed="rId16"/>
          <a:stretch>
            <a:fillRect/>
          </a:stretch>
        </p:blipFill>
        <p:spPr>
          <a:xfrm>
            <a:off x="8310844" y="2844867"/>
            <a:ext cx="232017" cy="259859"/>
          </a:xfrm>
          <a:prstGeom prst="rect">
            <a:avLst/>
          </a:prstGeom>
        </p:spPr>
      </p:pic>
      <p:pic>
        <p:nvPicPr>
          <p:cNvPr id="17" name="Image 15" descr="preencoded.png"/>
          <p:cNvPicPr>
            <a:picLocks noChangeAspect="1"/>
          </p:cNvPicPr>
          <p:nvPr/>
        </p:nvPicPr>
        <p:blipFill>
          <a:blip r:embed="rId17"/>
          <a:stretch>
            <a:fillRect/>
          </a:stretch>
        </p:blipFill>
        <p:spPr>
          <a:xfrm>
            <a:off x="8872324" y="2677815"/>
            <a:ext cx="593963" cy="593963"/>
          </a:xfrm>
          <a:prstGeom prst="rect">
            <a:avLst/>
          </a:prstGeom>
        </p:spPr>
      </p:pic>
      <p:pic>
        <p:nvPicPr>
          <p:cNvPr id="18" name="Image 16" descr="preencoded.png"/>
          <p:cNvPicPr>
            <a:picLocks noChangeAspect="1"/>
          </p:cNvPicPr>
          <p:nvPr/>
        </p:nvPicPr>
        <p:blipFill>
          <a:blip r:embed="rId18"/>
          <a:stretch>
            <a:fillRect/>
          </a:stretch>
        </p:blipFill>
        <p:spPr>
          <a:xfrm>
            <a:off x="9076499" y="2844867"/>
            <a:ext cx="185613" cy="259859"/>
          </a:xfrm>
          <a:prstGeom prst="rect">
            <a:avLst/>
          </a:prstGeom>
        </p:spPr>
      </p:pic>
      <p:pic>
        <p:nvPicPr>
          <p:cNvPr id="19" name="Image 17" descr="preencoded.png"/>
          <p:cNvPicPr>
            <a:picLocks noChangeAspect="1"/>
          </p:cNvPicPr>
          <p:nvPr/>
        </p:nvPicPr>
        <p:blipFill>
          <a:blip r:embed="rId19"/>
          <a:stretch>
            <a:fillRect/>
          </a:stretch>
        </p:blipFill>
        <p:spPr>
          <a:xfrm>
            <a:off x="9614778" y="2677815"/>
            <a:ext cx="593963" cy="593963"/>
          </a:xfrm>
          <a:prstGeom prst="rect">
            <a:avLst/>
          </a:prstGeom>
        </p:spPr>
      </p:pic>
      <p:pic>
        <p:nvPicPr>
          <p:cNvPr id="20" name="Image 18" descr="preencoded.png"/>
          <p:cNvPicPr>
            <a:picLocks noChangeAspect="1"/>
          </p:cNvPicPr>
          <p:nvPr/>
        </p:nvPicPr>
        <p:blipFill>
          <a:blip r:embed="rId20"/>
          <a:stretch>
            <a:fillRect/>
          </a:stretch>
        </p:blipFill>
        <p:spPr>
          <a:xfrm>
            <a:off x="9795752" y="2844867"/>
            <a:ext cx="232017" cy="259859"/>
          </a:xfrm>
          <a:prstGeom prst="rect">
            <a:avLst/>
          </a:prstGeom>
        </p:spPr>
      </p:pic>
      <p:pic>
        <p:nvPicPr>
          <p:cNvPr id="21" name="Image 19" descr="preencoded.png"/>
          <p:cNvPicPr>
            <a:picLocks noChangeAspect="1"/>
          </p:cNvPicPr>
          <p:nvPr/>
        </p:nvPicPr>
        <p:blipFill>
          <a:blip r:embed="rId21"/>
          <a:stretch>
            <a:fillRect/>
          </a:stretch>
        </p:blipFill>
        <p:spPr>
          <a:xfrm>
            <a:off x="6162367" y="4014232"/>
            <a:ext cx="2580027" cy="1150804"/>
          </a:xfrm>
          <a:prstGeom prst="rect">
            <a:avLst/>
          </a:prstGeom>
        </p:spPr>
      </p:pic>
      <p:pic>
        <p:nvPicPr>
          <p:cNvPr id="22" name="Image 20" descr="preencoded.png"/>
          <p:cNvPicPr>
            <a:picLocks noChangeAspect="1"/>
          </p:cNvPicPr>
          <p:nvPr/>
        </p:nvPicPr>
        <p:blipFill>
          <a:blip r:embed="rId22"/>
          <a:stretch>
            <a:fillRect/>
          </a:stretch>
        </p:blipFill>
        <p:spPr>
          <a:xfrm>
            <a:off x="6273735" y="4125600"/>
            <a:ext cx="296982" cy="296982"/>
          </a:xfrm>
          <a:prstGeom prst="rect">
            <a:avLst/>
          </a:prstGeom>
        </p:spPr>
      </p:pic>
      <p:pic>
        <p:nvPicPr>
          <p:cNvPr id="23" name="Image 21" descr="preencoded.png"/>
          <p:cNvPicPr>
            <a:picLocks noChangeAspect="1"/>
          </p:cNvPicPr>
          <p:nvPr/>
        </p:nvPicPr>
        <p:blipFill>
          <a:blip r:embed="rId23"/>
          <a:stretch>
            <a:fillRect/>
          </a:stretch>
        </p:blipFill>
        <p:spPr>
          <a:xfrm>
            <a:off x="6338700" y="4181284"/>
            <a:ext cx="167052" cy="185613"/>
          </a:xfrm>
          <a:prstGeom prst="rect">
            <a:avLst/>
          </a:prstGeom>
        </p:spPr>
      </p:pic>
      <p:pic>
        <p:nvPicPr>
          <p:cNvPr id="24" name="Image 22" descr="preencoded.png"/>
          <p:cNvPicPr>
            <a:picLocks noChangeAspect="1"/>
          </p:cNvPicPr>
          <p:nvPr/>
        </p:nvPicPr>
        <p:blipFill>
          <a:blip r:embed="rId21"/>
          <a:stretch>
            <a:fillRect/>
          </a:stretch>
        </p:blipFill>
        <p:spPr>
          <a:xfrm>
            <a:off x="8853763" y="4014232"/>
            <a:ext cx="2580027" cy="1150804"/>
          </a:xfrm>
          <a:prstGeom prst="rect">
            <a:avLst/>
          </a:prstGeom>
        </p:spPr>
      </p:pic>
      <p:pic>
        <p:nvPicPr>
          <p:cNvPr id="25" name="Image 23" descr="preencoded.png"/>
          <p:cNvPicPr>
            <a:picLocks noChangeAspect="1"/>
          </p:cNvPicPr>
          <p:nvPr/>
        </p:nvPicPr>
        <p:blipFill>
          <a:blip r:embed="rId24"/>
          <a:stretch>
            <a:fillRect/>
          </a:stretch>
        </p:blipFill>
        <p:spPr>
          <a:xfrm>
            <a:off x="8965130" y="4125600"/>
            <a:ext cx="296982" cy="296982"/>
          </a:xfrm>
          <a:prstGeom prst="rect">
            <a:avLst/>
          </a:prstGeom>
        </p:spPr>
      </p:pic>
      <p:pic>
        <p:nvPicPr>
          <p:cNvPr id="26" name="Image 24" descr="preencoded.png"/>
          <p:cNvPicPr>
            <a:picLocks noChangeAspect="1"/>
          </p:cNvPicPr>
          <p:nvPr/>
        </p:nvPicPr>
        <p:blipFill>
          <a:blip r:embed="rId25"/>
          <a:stretch>
            <a:fillRect/>
          </a:stretch>
        </p:blipFill>
        <p:spPr>
          <a:xfrm>
            <a:off x="9039376" y="4181284"/>
            <a:ext cx="148491" cy="185613"/>
          </a:xfrm>
          <a:prstGeom prst="rect">
            <a:avLst/>
          </a:prstGeom>
        </p:spPr>
      </p:pic>
      <p:pic>
        <p:nvPicPr>
          <p:cNvPr id="27" name="Image 25" descr="preencoded.png"/>
          <p:cNvPicPr>
            <a:picLocks noChangeAspect="1"/>
          </p:cNvPicPr>
          <p:nvPr/>
        </p:nvPicPr>
        <p:blipFill>
          <a:blip r:embed="rId21"/>
          <a:stretch>
            <a:fillRect/>
          </a:stretch>
        </p:blipFill>
        <p:spPr>
          <a:xfrm>
            <a:off x="6162367" y="5276404"/>
            <a:ext cx="2580027" cy="1150804"/>
          </a:xfrm>
          <a:prstGeom prst="rect">
            <a:avLst/>
          </a:prstGeom>
        </p:spPr>
      </p:pic>
      <p:pic>
        <p:nvPicPr>
          <p:cNvPr id="28" name="Image 26" descr="preencoded.png"/>
          <p:cNvPicPr>
            <a:picLocks noChangeAspect="1"/>
          </p:cNvPicPr>
          <p:nvPr/>
        </p:nvPicPr>
        <p:blipFill>
          <a:blip r:embed="rId26"/>
          <a:stretch>
            <a:fillRect/>
          </a:stretch>
        </p:blipFill>
        <p:spPr>
          <a:xfrm>
            <a:off x="6273735" y="5387772"/>
            <a:ext cx="296982" cy="296982"/>
          </a:xfrm>
          <a:prstGeom prst="rect">
            <a:avLst/>
          </a:prstGeom>
        </p:spPr>
      </p:pic>
      <p:pic>
        <p:nvPicPr>
          <p:cNvPr id="30" name="Image 28" descr="preencoded.png"/>
          <p:cNvPicPr>
            <a:picLocks noChangeAspect="1"/>
          </p:cNvPicPr>
          <p:nvPr/>
        </p:nvPicPr>
        <p:blipFill>
          <a:blip r:embed="rId21"/>
          <a:stretch>
            <a:fillRect/>
          </a:stretch>
        </p:blipFill>
        <p:spPr>
          <a:xfrm>
            <a:off x="8853763" y="5276404"/>
            <a:ext cx="2580027" cy="1150804"/>
          </a:xfrm>
          <a:prstGeom prst="rect">
            <a:avLst/>
          </a:prstGeom>
        </p:spPr>
      </p:pic>
      <p:pic>
        <p:nvPicPr>
          <p:cNvPr id="31" name="Image 29" descr="preencoded.png"/>
          <p:cNvPicPr>
            <a:picLocks noChangeAspect="1"/>
          </p:cNvPicPr>
          <p:nvPr/>
        </p:nvPicPr>
        <p:blipFill>
          <a:blip r:embed="rId27"/>
          <a:stretch>
            <a:fillRect/>
          </a:stretch>
        </p:blipFill>
        <p:spPr>
          <a:xfrm>
            <a:off x="8965130" y="5387772"/>
            <a:ext cx="296982" cy="296982"/>
          </a:xfrm>
          <a:prstGeom prst="rect">
            <a:avLst/>
          </a:prstGeom>
        </p:spPr>
      </p:pic>
      <p:sp>
        <p:nvSpPr>
          <p:cNvPr id="33"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Community Cloud</a:t>
            </a:r>
            <a:endParaRPr lang="en-US" sz="2631" b="1" dirty="0"/>
          </a:p>
        </p:txBody>
      </p:sp>
      <p:sp>
        <p:nvSpPr>
          <p:cNvPr id="34" name="Text 1"/>
          <p:cNvSpPr/>
          <p:nvPr/>
        </p:nvSpPr>
        <p:spPr>
          <a:xfrm>
            <a:off x="631085" y="1415643"/>
            <a:ext cx="4900196" cy="1206488"/>
          </a:xfrm>
          <a:prstGeom prst="rect">
            <a:avLst/>
          </a:prstGeom>
          <a:noFill/>
          <a:ln/>
        </p:spPr>
        <p:txBody>
          <a:bodyPr vert="horz" wrap="square" lIns="0" tIns="0" rIns="0" bIns="0" rtlCol="0" anchor="t"/>
          <a:lstStyle/>
          <a:p>
            <a:pPr>
              <a:lnSpc>
                <a:spcPts val="2375"/>
              </a:lnSpc>
            </a:pPr>
            <a:r>
              <a:rPr lang="en-US" sz="1461" b="1" dirty="0">
                <a:solidFill>
                  <a:srgbClr val="374151"/>
                </a:solidFill>
                <a:latin typeface="ui-sans-serif" pitchFamily="34" charset="0"/>
                <a:ea typeface="ui-sans-serif" pitchFamily="34" charset="-122"/>
                <a:cs typeface="ui-sans-serif" pitchFamily="34" charset="-120"/>
              </a:rPr>
              <a:t>Community Cloud</a:t>
            </a:r>
            <a:r>
              <a:rPr lang="en-US" sz="1461" dirty="0">
                <a:solidFill>
                  <a:srgbClr val="374151"/>
                </a:solidFill>
                <a:latin typeface="ui-sans-serif" pitchFamily="34" charset="0"/>
                <a:ea typeface="ui-sans-serif" pitchFamily="34" charset="-122"/>
                <a:cs typeface="ui-sans-serif" pitchFamily="34" charset="-120"/>
              </a:rPr>
              <a:t> is cloud infrastructure shared among several organizations that have common concerns, such as regulatory requirements, security needs, or compliance standards.</a:t>
            </a:r>
            <a:endParaRPr lang="en-US" sz="1461" dirty="0"/>
          </a:p>
        </p:txBody>
      </p:sp>
      <p:sp>
        <p:nvSpPr>
          <p:cNvPr id="35" name="Text 2"/>
          <p:cNvSpPr/>
          <p:nvPr/>
        </p:nvSpPr>
        <p:spPr>
          <a:xfrm>
            <a:off x="445472" y="2993358"/>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Characteristics:</a:t>
            </a:r>
            <a:endParaRPr lang="en-US" sz="1461" dirty="0"/>
          </a:p>
        </p:txBody>
      </p:sp>
      <p:sp>
        <p:nvSpPr>
          <p:cNvPr id="36" name="Text 3"/>
          <p:cNvSpPr/>
          <p:nvPr/>
        </p:nvSpPr>
        <p:spPr>
          <a:xfrm>
            <a:off x="742454" y="3615440"/>
            <a:ext cx="497444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Shared Ownership/Management: Infrastructure owned by one or more participating organizations, a third-party provider, or a combination</a:t>
            </a:r>
            <a:endParaRPr lang="en-US" sz="1169" dirty="0"/>
          </a:p>
        </p:txBody>
      </p:sp>
      <p:sp>
        <p:nvSpPr>
          <p:cNvPr id="37" name="Text 4"/>
          <p:cNvSpPr/>
          <p:nvPr/>
        </p:nvSpPr>
        <p:spPr>
          <a:xfrm>
            <a:off x="742454" y="4144162"/>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Specific Community: Access limited to members of a defined community (e.g., government agencies, healthcare providers)</a:t>
            </a:r>
            <a:endParaRPr lang="en-US" sz="1169" dirty="0"/>
          </a:p>
        </p:txBody>
      </p:sp>
      <p:sp>
        <p:nvSpPr>
          <p:cNvPr id="38" name="Text 5"/>
          <p:cNvSpPr/>
          <p:nvPr/>
        </p:nvSpPr>
        <p:spPr>
          <a:xfrm>
            <a:off x="742454" y="4701002"/>
            <a:ext cx="497444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Tailored Environment: Configured to meet collective requirements of the community</a:t>
            </a:r>
            <a:endParaRPr lang="en-US" sz="1169" dirty="0"/>
          </a:p>
        </p:txBody>
      </p:sp>
      <p:sp>
        <p:nvSpPr>
          <p:cNvPr id="39" name="Text 6"/>
          <p:cNvSpPr/>
          <p:nvPr/>
        </p:nvSpPr>
        <p:spPr>
          <a:xfrm>
            <a:off x="705331" y="5257843"/>
            <a:ext cx="5011564"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Cost Sharing: Infrastructure, maintenance, and management costs distributed among participating members</a:t>
            </a:r>
            <a:endParaRPr lang="en-US" sz="1169" dirty="0"/>
          </a:p>
        </p:txBody>
      </p:sp>
      <p:sp>
        <p:nvSpPr>
          <p:cNvPr id="40" name="Text 7"/>
          <p:cNvSpPr/>
          <p:nvPr/>
        </p:nvSpPr>
        <p:spPr>
          <a:xfrm>
            <a:off x="686770" y="5814683"/>
            <a:ext cx="5030125" cy="445472"/>
          </a:xfrm>
          <a:prstGeom prst="rect">
            <a:avLst/>
          </a:prstGeom>
          <a:noFill/>
          <a:ln/>
        </p:spPr>
        <p:txBody>
          <a:bodyPr vert="horz" wrap="square" lIns="0" tIns="0" rIns="0" bIns="0" rtlCol="0" anchor="t"/>
          <a:lstStyle/>
          <a:p>
            <a:pPr>
              <a:lnSpc>
                <a:spcPts val="1754"/>
              </a:lnSpc>
            </a:pPr>
            <a:endParaRPr lang="en-US" sz="1169" dirty="0"/>
          </a:p>
        </p:txBody>
      </p:sp>
      <p:sp>
        <p:nvSpPr>
          <p:cNvPr id="41" name="Text 8"/>
          <p:cNvSpPr/>
          <p:nvPr/>
        </p:nvSpPr>
        <p:spPr>
          <a:xfrm>
            <a:off x="5857961" y="1415643"/>
            <a:ext cx="5880235"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ui-sans-serif" pitchFamily="34" charset="0"/>
                <a:ea typeface="ui-sans-serif" pitchFamily="34" charset="-122"/>
                <a:cs typeface="ui-sans-serif" pitchFamily="34" charset="-120"/>
              </a:rPr>
              <a:t>Community Cloud Structure</a:t>
            </a:r>
            <a:endParaRPr lang="en-US" sz="1461" dirty="0"/>
          </a:p>
        </p:txBody>
      </p:sp>
      <p:sp>
        <p:nvSpPr>
          <p:cNvPr id="42" name="Text 9"/>
          <p:cNvSpPr/>
          <p:nvPr/>
        </p:nvSpPr>
        <p:spPr>
          <a:xfrm>
            <a:off x="6162367" y="3643005"/>
            <a:ext cx="527142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Industry Use Cases:</a:t>
            </a:r>
            <a:endParaRPr lang="en-US" sz="1461" dirty="0"/>
          </a:p>
        </p:txBody>
      </p:sp>
      <p:sp>
        <p:nvSpPr>
          <p:cNvPr id="43" name="Text 10"/>
          <p:cNvSpPr/>
          <p:nvPr/>
        </p:nvSpPr>
        <p:spPr>
          <a:xfrm>
            <a:off x="6644962" y="4162723"/>
            <a:ext cx="1111245"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Government</a:t>
            </a:r>
            <a:endParaRPr lang="en-US" sz="1169" dirty="0"/>
          </a:p>
        </p:txBody>
      </p:sp>
      <p:sp>
        <p:nvSpPr>
          <p:cNvPr id="44" name="Text 11"/>
          <p:cNvSpPr/>
          <p:nvPr/>
        </p:nvSpPr>
        <p:spPr>
          <a:xfrm>
            <a:off x="6273735" y="4496827"/>
            <a:ext cx="235729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Multiple governmental departments share infrastructure for processing systems</a:t>
            </a:r>
            <a:endParaRPr lang="en-US" sz="1023" dirty="0"/>
          </a:p>
        </p:txBody>
      </p:sp>
      <p:sp>
        <p:nvSpPr>
          <p:cNvPr id="45" name="Text 12"/>
          <p:cNvSpPr/>
          <p:nvPr/>
        </p:nvSpPr>
        <p:spPr>
          <a:xfrm>
            <a:off x="9336358" y="4162723"/>
            <a:ext cx="971338"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Healthcare</a:t>
            </a:r>
            <a:endParaRPr lang="en-US" sz="1169" dirty="0"/>
          </a:p>
        </p:txBody>
      </p:sp>
      <p:sp>
        <p:nvSpPr>
          <p:cNvPr id="46" name="Text 13"/>
          <p:cNvSpPr/>
          <p:nvPr/>
        </p:nvSpPr>
        <p:spPr>
          <a:xfrm>
            <a:off x="8965131" y="4496827"/>
            <a:ext cx="235729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Healthcare providers securely share patient data and collaborate on research</a:t>
            </a:r>
            <a:endParaRPr lang="en-US" sz="1023" dirty="0"/>
          </a:p>
        </p:txBody>
      </p:sp>
      <p:sp>
        <p:nvSpPr>
          <p:cNvPr id="47" name="Text 14"/>
          <p:cNvSpPr/>
          <p:nvPr/>
        </p:nvSpPr>
        <p:spPr>
          <a:xfrm>
            <a:off x="6644962" y="5424895"/>
            <a:ext cx="1588388"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Financial Services</a:t>
            </a:r>
            <a:endParaRPr lang="en-US" sz="1169" dirty="0"/>
          </a:p>
        </p:txBody>
      </p:sp>
      <p:sp>
        <p:nvSpPr>
          <p:cNvPr id="48" name="Text 15"/>
          <p:cNvSpPr/>
          <p:nvPr/>
        </p:nvSpPr>
        <p:spPr>
          <a:xfrm>
            <a:off x="6273735" y="5758999"/>
            <a:ext cx="235729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Financial institutions leverage clouds for secure transactions and fraud detection</a:t>
            </a:r>
            <a:endParaRPr lang="en-US" sz="1023" dirty="0"/>
          </a:p>
        </p:txBody>
      </p:sp>
      <p:sp>
        <p:nvSpPr>
          <p:cNvPr id="49" name="Text 16"/>
          <p:cNvSpPr/>
          <p:nvPr/>
        </p:nvSpPr>
        <p:spPr>
          <a:xfrm>
            <a:off x="9336358" y="5424895"/>
            <a:ext cx="1939370" cy="222736"/>
          </a:xfrm>
          <a:prstGeom prst="rect">
            <a:avLst/>
          </a:prstGeom>
          <a:noFill/>
          <a:ln/>
        </p:spPr>
        <p:txBody>
          <a:bodyPr vert="horz" wrap="square" lIns="0" tIns="0" rIns="0" bIns="0" rtlCol="0" anchor="t"/>
          <a:lstStyle/>
          <a:p>
            <a:pPr>
              <a:lnSpc>
                <a:spcPts val="1754"/>
              </a:lnSpc>
            </a:pPr>
            <a:r>
              <a:rPr lang="en-US" sz="1169" dirty="0">
                <a:solidFill>
                  <a:srgbClr val="1F2937"/>
                </a:solidFill>
                <a:latin typeface="ui-sans-serif" pitchFamily="34" charset="0"/>
                <a:ea typeface="ui-sans-serif" pitchFamily="34" charset="-122"/>
                <a:cs typeface="ui-sans-serif" pitchFamily="34" charset="-120"/>
              </a:rPr>
              <a:t>Academic &amp; Research</a:t>
            </a:r>
            <a:endParaRPr lang="en-US" sz="1169" dirty="0"/>
          </a:p>
        </p:txBody>
      </p:sp>
      <p:sp>
        <p:nvSpPr>
          <p:cNvPr id="50" name="Text 17"/>
          <p:cNvSpPr/>
          <p:nvPr/>
        </p:nvSpPr>
        <p:spPr>
          <a:xfrm>
            <a:off x="8965131" y="5758999"/>
            <a:ext cx="2357291"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Educational institutions share computational resources for simulations and analysis</a:t>
            </a:r>
            <a:endParaRPr lang="en-US" sz="1023"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396311"/>
          </a:xfrm>
          <a:prstGeom prst="rect">
            <a:avLst/>
          </a:prstGeom>
        </p:spPr>
      </p:pic>
      <p:pic>
        <p:nvPicPr>
          <p:cNvPr id="3" name="Image 1" descr="preencoded.png"/>
          <p:cNvPicPr>
            <a:picLocks noChangeAspect="1"/>
          </p:cNvPicPr>
          <p:nvPr/>
        </p:nvPicPr>
        <p:blipFill>
          <a:blip r:embed="rId4"/>
          <a:stretch>
            <a:fillRect/>
          </a:stretch>
        </p:blipFill>
        <p:spPr>
          <a:xfrm>
            <a:off x="445472" y="970171"/>
            <a:ext cx="890945" cy="37123"/>
          </a:xfrm>
          <a:prstGeom prst="rect">
            <a:avLst/>
          </a:prstGeom>
        </p:spPr>
      </p:pic>
      <p:pic>
        <p:nvPicPr>
          <p:cNvPr id="4" name="Image 2" descr="preencoded.png"/>
          <p:cNvPicPr>
            <a:picLocks noChangeAspect="1"/>
          </p:cNvPicPr>
          <p:nvPr/>
        </p:nvPicPr>
        <p:blipFill>
          <a:blip r:embed="rId5"/>
          <a:stretch>
            <a:fillRect/>
          </a:stretch>
        </p:blipFill>
        <p:spPr>
          <a:xfrm>
            <a:off x="445472" y="1230030"/>
            <a:ext cx="10988318" cy="593963"/>
          </a:xfrm>
          <a:prstGeom prst="rect">
            <a:avLst/>
          </a:prstGeom>
        </p:spPr>
      </p:pic>
      <p:pic>
        <p:nvPicPr>
          <p:cNvPr id="5" name="Image 3" descr="preencoded.png"/>
          <p:cNvPicPr>
            <a:picLocks noChangeAspect="1"/>
          </p:cNvPicPr>
          <p:nvPr/>
        </p:nvPicPr>
        <p:blipFill>
          <a:blip r:embed="rId6"/>
          <a:stretch>
            <a:fillRect/>
          </a:stretch>
        </p:blipFill>
        <p:spPr>
          <a:xfrm>
            <a:off x="536695" y="1348227"/>
            <a:ext cx="1911239" cy="285775"/>
          </a:xfrm>
          <a:prstGeom prst="rect">
            <a:avLst/>
          </a:prstGeom>
        </p:spPr>
      </p:pic>
      <p:pic>
        <p:nvPicPr>
          <p:cNvPr id="6" name="Image 4" descr="preencoded.png"/>
          <p:cNvPicPr>
            <a:picLocks noChangeAspect="1"/>
          </p:cNvPicPr>
          <p:nvPr/>
        </p:nvPicPr>
        <p:blipFill>
          <a:blip r:embed="rId7"/>
          <a:stretch>
            <a:fillRect/>
          </a:stretch>
        </p:blipFill>
        <p:spPr>
          <a:xfrm>
            <a:off x="2356712" y="1230030"/>
            <a:ext cx="2269125" cy="593963"/>
          </a:xfrm>
          <a:prstGeom prst="rect">
            <a:avLst/>
          </a:prstGeom>
        </p:spPr>
      </p:pic>
      <p:pic>
        <p:nvPicPr>
          <p:cNvPr id="7" name="Image 5" descr="preencoded.png"/>
          <p:cNvPicPr>
            <a:picLocks noChangeAspect="1"/>
          </p:cNvPicPr>
          <p:nvPr/>
        </p:nvPicPr>
        <p:blipFill>
          <a:blip r:embed="rId8"/>
          <a:stretch>
            <a:fillRect/>
          </a:stretch>
        </p:blipFill>
        <p:spPr>
          <a:xfrm>
            <a:off x="2686320" y="1341398"/>
            <a:ext cx="371227" cy="371227"/>
          </a:xfrm>
          <a:prstGeom prst="rect">
            <a:avLst/>
          </a:prstGeom>
        </p:spPr>
      </p:pic>
      <p:pic>
        <p:nvPicPr>
          <p:cNvPr id="8" name="Image 6" descr="preencoded.png"/>
          <p:cNvPicPr>
            <a:picLocks noChangeAspect="1"/>
          </p:cNvPicPr>
          <p:nvPr/>
        </p:nvPicPr>
        <p:blipFill>
          <a:blip r:embed="rId9"/>
          <a:stretch>
            <a:fillRect/>
          </a:stretch>
        </p:blipFill>
        <p:spPr>
          <a:xfrm>
            <a:off x="2816249" y="1452766"/>
            <a:ext cx="111368" cy="148491"/>
          </a:xfrm>
          <a:prstGeom prst="rect">
            <a:avLst/>
          </a:prstGeom>
        </p:spPr>
      </p:pic>
      <p:pic>
        <p:nvPicPr>
          <p:cNvPr id="9" name="Image 7" descr="preencoded.png"/>
          <p:cNvPicPr>
            <a:picLocks noChangeAspect="1"/>
          </p:cNvPicPr>
          <p:nvPr/>
        </p:nvPicPr>
        <p:blipFill>
          <a:blip r:embed="rId7"/>
          <a:stretch>
            <a:fillRect/>
          </a:stretch>
        </p:blipFill>
        <p:spPr>
          <a:xfrm>
            <a:off x="4625836" y="1230030"/>
            <a:ext cx="2269125" cy="593963"/>
          </a:xfrm>
          <a:prstGeom prst="rect">
            <a:avLst/>
          </a:prstGeom>
        </p:spPr>
      </p:pic>
      <p:pic>
        <p:nvPicPr>
          <p:cNvPr id="10" name="Image 8" descr="preencoded.png"/>
          <p:cNvPicPr>
            <a:picLocks noChangeAspect="1"/>
          </p:cNvPicPr>
          <p:nvPr/>
        </p:nvPicPr>
        <p:blipFill>
          <a:blip r:embed="rId10"/>
          <a:stretch>
            <a:fillRect/>
          </a:stretch>
        </p:blipFill>
        <p:spPr>
          <a:xfrm>
            <a:off x="5000978" y="1341398"/>
            <a:ext cx="371227" cy="371227"/>
          </a:xfrm>
          <a:prstGeom prst="rect">
            <a:avLst/>
          </a:prstGeom>
        </p:spPr>
      </p:pic>
      <p:pic>
        <p:nvPicPr>
          <p:cNvPr id="11" name="Image 9" descr="preencoded.png"/>
          <p:cNvPicPr>
            <a:picLocks noChangeAspect="1"/>
          </p:cNvPicPr>
          <p:nvPr/>
        </p:nvPicPr>
        <p:blipFill>
          <a:blip r:embed="rId11"/>
          <a:stretch>
            <a:fillRect/>
          </a:stretch>
        </p:blipFill>
        <p:spPr>
          <a:xfrm>
            <a:off x="5093785" y="1452766"/>
            <a:ext cx="185613" cy="148491"/>
          </a:xfrm>
          <a:prstGeom prst="rect">
            <a:avLst/>
          </a:prstGeom>
        </p:spPr>
      </p:pic>
      <p:pic>
        <p:nvPicPr>
          <p:cNvPr id="12" name="Image 10" descr="preencoded.png"/>
          <p:cNvPicPr>
            <a:picLocks noChangeAspect="1"/>
          </p:cNvPicPr>
          <p:nvPr/>
        </p:nvPicPr>
        <p:blipFill>
          <a:blip r:embed="rId7"/>
          <a:stretch>
            <a:fillRect/>
          </a:stretch>
        </p:blipFill>
        <p:spPr>
          <a:xfrm>
            <a:off x="6894961" y="1230030"/>
            <a:ext cx="2269125" cy="593963"/>
          </a:xfrm>
          <a:prstGeom prst="rect">
            <a:avLst/>
          </a:prstGeom>
        </p:spPr>
      </p:pic>
      <p:pic>
        <p:nvPicPr>
          <p:cNvPr id="13" name="Image 11" descr="preencoded.png"/>
          <p:cNvPicPr>
            <a:picLocks noChangeAspect="1"/>
          </p:cNvPicPr>
          <p:nvPr/>
        </p:nvPicPr>
        <p:blipFill>
          <a:blip r:embed="rId12"/>
          <a:stretch>
            <a:fillRect/>
          </a:stretch>
        </p:blipFill>
        <p:spPr>
          <a:xfrm>
            <a:off x="7246466" y="1341398"/>
            <a:ext cx="371227" cy="371227"/>
          </a:xfrm>
          <a:prstGeom prst="rect">
            <a:avLst/>
          </a:prstGeom>
        </p:spPr>
      </p:pic>
      <p:pic>
        <p:nvPicPr>
          <p:cNvPr id="14" name="Image 12" descr="preencoded.png"/>
          <p:cNvPicPr>
            <a:picLocks noChangeAspect="1"/>
          </p:cNvPicPr>
          <p:nvPr/>
        </p:nvPicPr>
        <p:blipFill>
          <a:blip r:embed="rId13"/>
          <a:stretch>
            <a:fillRect/>
          </a:stretch>
        </p:blipFill>
        <p:spPr>
          <a:xfrm>
            <a:off x="7339273" y="1452766"/>
            <a:ext cx="185613" cy="148491"/>
          </a:xfrm>
          <a:prstGeom prst="rect">
            <a:avLst/>
          </a:prstGeom>
        </p:spPr>
      </p:pic>
      <p:pic>
        <p:nvPicPr>
          <p:cNvPr id="15" name="Image 13" descr="preencoded.png"/>
          <p:cNvPicPr>
            <a:picLocks noChangeAspect="1"/>
          </p:cNvPicPr>
          <p:nvPr/>
        </p:nvPicPr>
        <p:blipFill>
          <a:blip r:embed="rId7"/>
          <a:stretch>
            <a:fillRect/>
          </a:stretch>
        </p:blipFill>
        <p:spPr>
          <a:xfrm>
            <a:off x="9164085" y="1230030"/>
            <a:ext cx="2269705" cy="593963"/>
          </a:xfrm>
          <a:prstGeom prst="rect">
            <a:avLst/>
          </a:prstGeom>
        </p:spPr>
      </p:pic>
      <p:pic>
        <p:nvPicPr>
          <p:cNvPr id="16" name="Image 14" descr="preencoded.png"/>
          <p:cNvPicPr>
            <a:picLocks noChangeAspect="1"/>
          </p:cNvPicPr>
          <p:nvPr/>
        </p:nvPicPr>
        <p:blipFill>
          <a:blip r:embed="rId14"/>
          <a:stretch>
            <a:fillRect/>
          </a:stretch>
        </p:blipFill>
        <p:spPr>
          <a:xfrm>
            <a:off x="9319536" y="1341398"/>
            <a:ext cx="371227" cy="371227"/>
          </a:xfrm>
          <a:prstGeom prst="rect">
            <a:avLst/>
          </a:prstGeom>
        </p:spPr>
      </p:pic>
      <p:pic>
        <p:nvPicPr>
          <p:cNvPr id="17" name="Image 15" descr="preencoded.png"/>
          <p:cNvPicPr>
            <a:picLocks noChangeAspect="1"/>
          </p:cNvPicPr>
          <p:nvPr/>
        </p:nvPicPr>
        <p:blipFill>
          <a:blip r:embed="rId15"/>
          <a:stretch>
            <a:fillRect/>
          </a:stretch>
        </p:blipFill>
        <p:spPr>
          <a:xfrm>
            <a:off x="9412343" y="1452766"/>
            <a:ext cx="185613" cy="148491"/>
          </a:xfrm>
          <a:prstGeom prst="rect">
            <a:avLst/>
          </a:prstGeom>
        </p:spPr>
      </p:pic>
      <p:pic>
        <p:nvPicPr>
          <p:cNvPr id="18" name="Image 16" descr="preencoded.png"/>
          <p:cNvPicPr>
            <a:picLocks noChangeAspect="1"/>
          </p:cNvPicPr>
          <p:nvPr/>
        </p:nvPicPr>
        <p:blipFill>
          <a:blip r:embed="rId16"/>
          <a:stretch>
            <a:fillRect/>
          </a:stretch>
        </p:blipFill>
        <p:spPr>
          <a:xfrm>
            <a:off x="445473" y="1823993"/>
            <a:ext cx="1911239" cy="890945"/>
          </a:xfrm>
          <a:prstGeom prst="rect">
            <a:avLst/>
          </a:prstGeom>
        </p:spPr>
      </p:pic>
      <p:pic>
        <p:nvPicPr>
          <p:cNvPr id="19" name="Image 17" descr="preencoded.png"/>
          <p:cNvPicPr>
            <a:picLocks noChangeAspect="1"/>
          </p:cNvPicPr>
          <p:nvPr/>
        </p:nvPicPr>
        <p:blipFill>
          <a:blip r:embed="rId17"/>
          <a:stretch>
            <a:fillRect/>
          </a:stretch>
        </p:blipFill>
        <p:spPr>
          <a:xfrm>
            <a:off x="593963" y="1972484"/>
            <a:ext cx="185613" cy="148491"/>
          </a:xfrm>
          <a:prstGeom prst="rect">
            <a:avLst/>
          </a:prstGeom>
        </p:spPr>
      </p:pic>
      <p:pic>
        <p:nvPicPr>
          <p:cNvPr id="20" name="Image 18" descr="preencoded.png"/>
          <p:cNvPicPr>
            <a:picLocks noChangeAspect="1"/>
          </p:cNvPicPr>
          <p:nvPr/>
        </p:nvPicPr>
        <p:blipFill>
          <a:blip r:embed="rId18"/>
          <a:stretch>
            <a:fillRect/>
          </a:stretch>
        </p:blipFill>
        <p:spPr>
          <a:xfrm>
            <a:off x="2304188" y="1916800"/>
            <a:ext cx="2269125" cy="408350"/>
          </a:xfrm>
          <a:prstGeom prst="rect">
            <a:avLst/>
          </a:prstGeom>
        </p:spPr>
      </p:pic>
      <p:pic>
        <p:nvPicPr>
          <p:cNvPr id="21" name="Image 19" descr="preencoded.png"/>
          <p:cNvPicPr>
            <a:picLocks noChangeAspect="1"/>
          </p:cNvPicPr>
          <p:nvPr/>
        </p:nvPicPr>
        <p:blipFill>
          <a:blip r:embed="rId18"/>
          <a:stretch>
            <a:fillRect/>
          </a:stretch>
        </p:blipFill>
        <p:spPr>
          <a:xfrm>
            <a:off x="4625836" y="1823993"/>
            <a:ext cx="2269125" cy="890945"/>
          </a:xfrm>
          <a:prstGeom prst="rect">
            <a:avLst/>
          </a:prstGeom>
        </p:spPr>
      </p:pic>
      <p:pic>
        <p:nvPicPr>
          <p:cNvPr id="22" name="Image 20" descr="preencoded.png"/>
          <p:cNvPicPr>
            <a:picLocks noChangeAspect="1"/>
          </p:cNvPicPr>
          <p:nvPr/>
        </p:nvPicPr>
        <p:blipFill>
          <a:blip r:embed="rId18"/>
          <a:stretch>
            <a:fillRect/>
          </a:stretch>
        </p:blipFill>
        <p:spPr>
          <a:xfrm>
            <a:off x="6894961" y="1823993"/>
            <a:ext cx="2269125" cy="890945"/>
          </a:xfrm>
          <a:prstGeom prst="rect">
            <a:avLst/>
          </a:prstGeom>
        </p:spPr>
      </p:pic>
      <p:pic>
        <p:nvPicPr>
          <p:cNvPr id="23" name="Image 21" descr="preencoded.png"/>
          <p:cNvPicPr>
            <a:picLocks noChangeAspect="1"/>
          </p:cNvPicPr>
          <p:nvPr/>
        </p:nvPicPr>
        <p:blipFill>
          <a:blip r:embed="rId18"/>
          <a:stretch>
            <a:fillRect/>
          </a:stretch>
        </p:blipFill>
        <p:spPr>
          <a:xfrm>
            <a:off x="9164085" y="1849909"/>
            <a:ext cx="2269705" cy="890945"/>
          </a:xfrm>
          <a:prstGeom prst="rect">
            <a:avLst/>
          </a:prstGeom>
        </p:spPr>
      </p:pic>
      <p:pic>
        <p:nvPicPr>
          <p:cNvPr id="24" name="Image 22" descr="preencoded.png"/>
          <p:cNvPicPr>
            <a:picLocks noChangeAspect="1"/>
          </p:cNvPicPr>
          <p:nvPr/>
        </p:nvPicPr>
        <p:blipFill>
          <a:blip r:embed="rId19"/>
          <a:stretch>
            <a:fillRect/>
          </a:stretch>
        </p:blipFill>
        <p:spPr>
          <a:xfrm>
            <a:off x="445472" y="2714938"/>
            <a:ext cx="10988318" cy="890945"/>
          </a:xfrm>
          <a:prstGeom prst="rect">
            <a:avLst/>
          </a:prstGeom>
        </p:spPr>
      </p:pic>
      <p:pic>
        <p:nvPicPr>
          <p:cNvPr id="25" name="Image 23" descr="preencoded.png"/>
          <p:cNvPicPr>
            <a:picLocks noChangeAspect="1"/>
          </p:cNvPicPr>
          <p:nvPr/>
        </p:nvPicPr>
        <p:blipFill>
          <a:blip r:embed="rId16"/>
          <a:stretch>
            <a:fillRect/>
          </a:stretch>
        </p:blipFill>
        <p:spPr>
          <a:xfrm>
            <a:off x="445473" y="2714938"/>
            <a:ext cx="1911239" cy="890945"/>
          </a:xfrm>
          <a:prstGeom prst="rect">
            <a:avLst/>
          </a:prstGeom>
        </p:spPr>
      </p:pic>
      <p:pic>
        <p:nvPicPr>
          <p:cNvPr id="26" name="Image 24" descr="preencoded.png"/>
          <p:cNvPicPr>
            <a:picLocks noChangeAspect="1"/>
          </p:cNvPicPr>
          <p:nvPr/>
        </p:nvPicPr>
        <p:blipFill>
          <a:blip r:embed="rId20"/>
          <a:stretch>
            <a:fillRect/>
          </a:stretch>
        </p:blipFill>
        <p:spPr>
          <a:xfrm>
            <a:off x="593963" y="2863428"/>
            <a:ext cx="148491" cy="148491"/>
          </a:xfrm>
          <a:prstGeom prst="rect">
            <a:avLst/>
          </a:prstGeom>
        </p:spPr>
      </p:pic>
      <p:pic>
        <p:nvPicPr>
          <p:cNvPr id="27" name="Image 25" descr="preencoded.png"/>
          <p:cNvPicPr>
            <a:picLocks noChangeAspect="1"/>
          </p:cNvPicPr>
          <p:nvPr/>
        </p:nvPicPr>
        <p:blipFill>
          <a:blip r:embed="rId18"/>
          <a:stretch>
            <a:fillRect/>
          </a:stretch>
        </p:blipFill>
        <p:spPr>
          <a:xfrm>
            <a:off x="2356712" y="2714938"/>
            <a:ext cx="2269125" cy="890945"/>
          </a:xfrm>
          <a:prstGeom prst="rect">
            <a:avLst/>
          </a:prstGeom>
        </p:spPr>
      </p:pic>
      <p:pic>
        <p:nvPicPr>
          <p:cNvPr id="28" name="Image 26" descr="preencoded.png"/>
          <p:cNvPicPr>
            <a:picLocks noChangeAspect="1"/>
          </p:cNvPicPr>
          <p:nvPr/>
        </p:nvPicPr>
        <p:blipFill>
          <a:blip r:embed="rId18"/>
          <a:stretch>
            <a:fillRect/>
          </a:stretch>
        </p:blipFill>
        <p:spPr>
          <a:xfrm>
            <a:off x="4625836" y="2714938"/>
            <a:ext cx="2269125" cy="890945"/>
          </a:xfrm>
          <a:prstGeom prst="rect">
            <a:avLst/>
          </a:prstGeom>
        </p:spPr>
      </p:pic>
      <p:pic>
        <p:nvPicPr>
          <p:cNvPr id="29" name="Image 27" descr="preencoded.png"/>
          <p:cNvPicPr>
            <a:picLocks noChangeAspect="1"/>
          </p:cNvPicPr>
          <p:nvPr/>
        </p:nvPicPr>
        <p:blipFill>
          <a:blip r:embed="rId18"/>
          <a:stretch>
            <a:fillRect/>
          </a:stretch>
        </p:blipFill>
        <p:spPr>
          <a:xfrm>
            <a:off x="6894961" y="2714938"/>
            <a:ext cx="2269125" cy="890945"/>
          </a:xfrm>
          <a:prstGeom prst="rect">
            <a:avLst/>
          </a:prstGeom>
        </p:spPr>
      </p:pic>
      <p:pic>
        <p:nvPicPr>
          <p:cNvPr id="30" name="Image 28" descr="preencoded.png"/>
          <p:cNvPicPr>
            <a:picLocks noChangeAspect="1"/>
          </p:cNvPicPr>
          <p:nvPr/>
        </p:nvPicPr>
        <p:blipFill>
          <a:blip r:embed="rId18"/>
          <a:stretch>
            <a:fillRect/>
          </a:stretch>
        </p:blipFill>
        <p:spPr>
          <a:xfrm>
            <a:off x="9164085" y="2714938"/>
            <a:ext cx="2269705" cy="890945"/>
          </a:xfrm>
          <a:prstGeom prst="rect">
            <a:avLst/>
          </a:prstGeom>
        </p:spPr>
      </p:pic>
      <p:pic>
        <p:nvPicPr>
          <p:cNvPr id="31" name="Image 29" descr="preencoded.png"/>
          <p:cNvPicPr>
            <a:picLocks noChangeAspect="1"/>
          </p:cNvPicPr>
          <p:nvPr/>
        </p:nvPicPr>
        <p:blipFill>
          <a:blip r:embed="rId16"/>
          <a:stretch>
            <a:fillRect/>
          </a:stretch>
        </p:blipFill>
        <p:spPr>
          <a:xfrm>
            <a:off x="445473" y="3605882"/>
            <a:ext cx="1911239" cy="890945"/>
          </a:xfrm>
          <a:prstGeom prst="rect">
            <a:avLst/>
          </a:prstGeom>
        </p:spPr>
      </p:pic>
      <p:pic>
        <p:nvPicPr>
          <p:cNvPr id="32" name="Image 30" descr="preencoded.png"/>
          <p:cNvPicPr>
            <a:picLocks noChangeAspect="1"/>
          </p:cNvPicPr>
          <p:nvPr/>
        </p:nvPicPr>
        <p:blipFill>
          <a:blip r:embed="rId21"/>
          <a:stretch>
            <a:fillRect/>
          </a:stretch>
        </p:blipFill>
        <p:spPr>
          <a:xfrm>
            <a:off x="593963" y="3754373"/>
            <a:ext cx="129929" cy="148491"/>
          </a:xfrm>
          <a:prstGeom prst="rect">
            <a:avLst/>
          </a:prstGeom>
        </p:spPr>
      </p:pic>
      <p:pic>
        <p:nvPicPr>
          <p:cNvPr id="33" name="Image 31" descr="preencoded.png"/>
          <p:cNvPicPr>
            <a:picLocks noChangeAspect="1"/>
          </p:cNvPicPr>
          <p:nvPr/>
        </p:nvPicPr>
        <p:blipFill>
          <a:blip r:embed="rId18"/>
          <a:stretch>
            <a:fillRect/>
          </a:stretch>
        </p:blipFill>
        <p:spPr>
          <a:xfrm>
            <a:off x="2356712" y="3605882"/>
            <a:ext cx="2269125" cy="890945"/>
          </a:xfrm>
          <a:prstGeom prst="rect">
            <a:avLst/>
          </a:prstGeom>
        </p:spPr>
      </p:pic>
      <p:pic>
        <p:nvPicPr>
          <p:cNvPr id="34" name="Image 32" descr="preencoded.png"/>
          <p:cNvPicPr>
            <a:picLocks noChangeAspect="1"/>
          </p:cNvPicPr>
          <p:nvPr/>
        </p:nvPicPr>
        <p:blipFill>
          <a:blip r:embed="rId18"/>
          <a:stretch>
            <a:fillRect/>
          </a:stretch>
        </p:blipFill>
        <p:spPr>
          <a:xfrm>
            <a:off x="4625836" y="3605882"/>
            <a:ext cx="2269125" cy="890945"/>
          </a:xfrm>
          <a:prstGeom prst="rect">
            <a:avLst/>
          </a:prstGeom>
        </p:spPr>
      </p:pic>
      <p:pic>
        <p:nvPicPr>
          <p:cNvPr id="35" name="Image 33" descr="preencoded.png"/>
          <p:cNvPicPr>
            <a:picLocks noChangeAspect="1"/>
          </p:cNvPicPr>
          <p:nvPr/>
        </p:nvPicPr>
        <p:blipFill>
          <a:blip r:embed="rId18"/>
          <a:stretch>
            <a:fillRect/>
          </a:stretch>
        </p:blipFill>
        <p:spPr>
          <a:xfrm>
            <a:off x="6894961" y="3605882"/>
            <a:ext cx="2269125" cy="890945"/>
          </a:xfrm>
          <a:prstGeom prst="rect">
            <a:avLst/>
          </a:prstGeom>
        </p:spPr>
      </p:pic>
      <p:pic>
        <p:nvPicPr>
          <p:cNvPr id="36" name="Image 34" descr="preencoded.png"/>
          <p:cNvPicPr>
            <a:picLocks noChangeAspect="1"/>
          </p:cNvPicPr>
          <p:nvPr/>
        </p:nvPicPr>
        <p:blipFill>
          <a:blip r:embed="rId18"/>
          <a:stretch>
            <a:fillRect/>
          </a:stretch>
        </p:blipFill>
        <p:spPr>
          <a:xfrm>
            <a:off x="9164085" y="3605882"/>
            <a:ext cx="2269705" cy="890945"/>
          </a:xfrm>
          <a:prstGeom prst="rect">
            <a:avLst/>
          </a:prstGeom>
        </p:spPr>
      </p:pic>
      <p:pic>
        <p:nvPicPr>
          <p:cNvPr id="37" name="Image 35" descr="preencoded.png"/>
          <p:cNvPicPr>
            <a:picLocks noChangeAspect="1"/>
          </p:cNvPicPr>
          <p:nvPr/>
        </p:nvPicPr>
        <p:blipFill>
          <a:blip r:embed="rId22"/>
          <a:stretch>
            <a:fillRect/>
          </a:stretch>
        </p:blipFill>
        <p:spPr>
          <a:xfrm>
            <a:off x="445472" y="4496827"/>
            <a:ext cx="10988318" cy="668209"/>
          </a:xfrm>
          <a:prstGeom prst="rect">
            <a:avLst/>
          </a:prstGeom>
        </p:spPr>
      </p:pic>
      <p:pic>
        <p:nvPicPr>
          <p:cNvPr id="38" name="Image 36" descr="preencoded.png"/>
          <p:cNvPicPr>
            <a:picLocks noChangeAspect="1"/>
          </p:cNvPicPr>
          <p:nvPr/>
        </p:nvPicPr>
        <p:blipFill>
          <a:blip r:embed="rId23"/>
          <a:stretch>
            <a:fillRect/>
          </a:stretch>
        </p:blipFill>
        <p:spPr>
          <a:xfrm>
            <a:off x="445473" y="4496827"/>
            <a:ext cx="1911239" cy="668209"/>
          </a:xfrm>
          <a:prstGeom prst="rect">
            <a:avLst/>
          </a:prstGeom>
        </p:spPr>
      </p:pic>
      <p:pic>
        <p:nvPicPr>
          <p:cNvPr id="39" name="Image 37" descr="preencoded.png"/>
          <p:cNvPicPr>
            <a:picLocks noChangeAspect="1"/>
          </p:cNvPicPr>
          <p:nvPr/>
        </p:nvPicPr>
        <p:blipFill>
          <a:blip r:embed="rId24"/>
          <a:stretch>
            <a:fillRect/>
          </a:stretch>
        </p:blipFill>
        <p:spPr>
          <a:xfrm>
            <a:off x="593963" y="4645318"/>
            <a:ext cx="92807" cy="148491"/>
          </a:xfrm>
          <a:prstGeom prst="rect">
            <a:avLst/>
          </a:prstGeom>
        </p:spPr>
      </p:pic>
      <p:pic>
        <p:nvPicPr>
          <p:cNvPr id="40" name="Image 38" descr="preencoded.png"/>
          <p:cNvPicPr>
            <a:picLocks noChangeAspect="1"/>
          </p:cNvPicPr>
          <p:nvPr/>
        </p:nvPicPr>
        <p:blipFill>
          <a:blip r:embed="rId25"/>
          <a:stretch>
            <a:fillRect/>
          </a:stretch>
        </p:blipFill>
        <p:spPr>
          <a:xfrm>
            <a:off x="2356712" y="4496827"/>
            <a:ext cx="2269125" cy="668209"/>
          </a:xfrm>
          <a:prstGeom prst="rect">
            <a:avLst/>
          </a:prstGeom>
        </p:spPr>
      </p:pic>
      <p:pic>
        <p:nvPicPr>
          <p:cNvPr id="41" name="Image 39" descr="preencoded.png"/>
          <p:cNvPicPr>
            <a:picLocks noChangeAspect="1"/>
          </p:cNvPicPr>
          <p:nvPr/>
        </p:nvPicPr>
        <p:blipFill>
          <a:blip r:embed="rId25"/>
          <a:stretch>
            <a:fillRect/>
          </a:stretch>
        </p:blipFill>
        <p:spPr>
          <a:xfrm>
            <a:off x="4625836" y="4496827"/>
            <a:ext cx="2269125" cy="668209"/>
          </a:xfrm>
          <a:prstGeom prst="rect">
            <a:avLst/>
          </a:prstGeom>
        </p:spPr>
      </p:pic>
      <p:pic>
        <p:nvPicPr>
          <p:cNvPr id="42" name="Image 40" descr="preencoded.png"/>
          <p:cNvPicPr>
            <a:picLocks noChangeAspect="1"/>
          </p:cNvPicPr>
          <p:nvPr/>
        </p:nvPicPr>
        <p:blipFill>
          <a:blip r:embed="rId25"/>
          <a:stretch>
            <a:fillRect/>
          </a:stretch>
        </p:blipFill>
        <p:spPr>
          <a:xfrm>
            <a:off x="6894961" y="4496827"/>
            <a:ext cx="2269125" cy="668209"/>
          </a:xfrm>
          <a:prstGeom prst="rect">
            <a:avLst/>
          </a:prstGeom>
        </p:spPr>
      </p:pic>
      <p:pic>
        <p:nvPicPr>
          <p:cNvPr id="43" name="Image 41" descr="preencoded.png"/>
          <p:cNvPicPr>
            <a:picLocks noChangeAspect="1"/>
          </p:cNvPicPr>
          <p:nvPr/>
        </p:nvPicPr>
        <p:blipFill>
          <a:blip r:embed="rId25"/>
          <a:stretch>
            <a:fillRect/>
          </a:stretch>
        </p:blipFill>
        <p:spPr>
          <a:xfrm>
            <a:off x="9164085" y="4496827"/>
            <a:ext cx="2269705" cy="668209"/>
          </a:xfrm>
          <a:prstGeom prst="rect">
            <a:avLst/>
          </a:prstGeom>
        </p:spPr>
      </p:pic>
      <p:pic>
        <p:nvPicPr>
          <p:cNvPr id="44" name="Image 42" descr="preencoded.png"/>
          <p:cNvPicPr>
            <a:picLocks noChangeAspect="1"/>
          </p:cNvPicPr>
          <p:nvPr/>
        </p:nvPicPr>
        <p:blipFill>
          <a:blip r:embed="rId16"/>
          <a:stretch>
            <a:fillRect/>
          </a:stretch>
        </p:blipFill>
        <p:spPr>
          <a:xfrm>
            <a:off x="445473" y="5165036"/>
            <a:ext cx="1911239" cy="890945"/>
          </a:xfrm>
          <a:prstGeom prst="rect">
            <a:avLst/>
          </a:prstGeom>
        </p:spPr>
      </p:pic>
      <p:pic>
        <p:nvPicPr>
          <p:cNvPr id="45" name="Image 43" descr="preencoded.png"/>
          <p:cNvPicPr>
            <a:picLocks noChangeAspect="1"/>
          </p:cNvPicPr>
          <p:nvPr/>
        </p:nvPicPr>
        <p:blipFill>
          <a:blip r:embed="rId26"/>
          <a:stretch>
            <a:fillRect/>
          </a:stretch>
        </p:blipFill>
        <p:spPr>
          <a:xfrm>
            <a:off x="593963" y="5313526"/>
            <a:ext cx="148491" cy="148491"/>
          </a:xfrm>
          <a:prstGeom prst="rect">
            <a:avLst/>
          </a:prstGeom>
        </p:spPr>
      </p:pic>
      <p:pic>
        <p:nvPicPr>
          <p:cNvPr id="46" name="Image 44" descr="preencoded.png"/>
          <p:cNvPicPr>
            <a:picLocks noChangeAspect="1"/>
          </p:cNvPicPr>
          <p:nvPr/>
        </p:nvPicPr>
        <p:blipFill>
          <a:blip r:embed="rId18"/>
          <a:stretch>
            <a:fillRect/>
          </a:stretch>
        </p:blipFill>
        <p:spPr>
          <a:xfrm>
            <a:off x="2356712" y="5165036"/>
            <a:ext cx="2269125" cy="890945"/>
          </a:xfrm>
          <a:prstGeom prst="rect">
            <a:avLst/>
          </a:prstGeom>
        </p:spPr>
      </p:pic>
      <p:pic>
        <p:nvPicPr>
          <p:cNvPr id="47" name="Image 45" descr="preencoded.png"/>
          <p:cNvPicPr>
            <a:picLocks noChangeAspect="1"/>
          </p:cNvPicPr>
          <p:nvPr/>
        </p:nvPicPr>
        <p:blipFill>
          <a:blip r:embed="rId18"/>
          <a:stretch>
            <a:fillRect/>
          </a:stretch>
        </p:blipFill>
        <p:spPr>
          <a:xfrm>
            <a:off x="4625836" y="5165036"/>
            <a:ext cx="2269125" cy="890945"/>
          </a:xfrm>
          <a:prstGeom prst="rect">
            <a:avLst/>
          </a:prstGeom>
        </p:spPr>
      </p:pic>
      <p:pic>
        <p:nvPicPr>
          <p:cNvPr id="48" name="Image 46" descr="preencoded.png"/>
          <p:cNvPicPr>
            <a:picLocks noChangeAspect="1"/>
          </p:cNvPicPr>
          <p:nvPr/>
        </p:nvPicPr>
        <p:blipFill>
          <a:blip r:embed="rId18"/>
          <a:stretch>
            <a:fillRect/>
          </a:stretch>
        </p:blipFill>
        <p:spPr>
          <a:xfrm>
            <a:off x="6894961" y="5165036"/>
            <a:ext cx="2269125" cy="890945"/>
          </a:xfrm>
          <a:prstGeom prst="rect">
            <a:avLst/>
          </a:prstGeom>
        </p:spPr>
      </p:pic>
      <p:pic>
        <p:nvPicPr>
          <p:cNvPr id="49" name="Image 47" descr="preencoded.png"/>
          <p:cNvPicPr>
            <a:picLocks noChangeAspect="1"/>
          </p:cNvPicPr>
          <p:nvPr/>
        </p:nvPicPr>
        <p:blipFill>
          <a:blip r:embed="rId18"/>
          <a:stretch>
            <a:fillRect/>
          </a:stretch>
        </p:blipFill>
        <p:spPr>
          <a:xfrm>
            <a:off x="9164085" y="5165036"/>
            <a:ext cx="2269705" cy="890945"/>
          </a:xfrm>
          <a:prstGeom prst="rect">
            <a:avLst/>
          </a:prstGeom>
        </p:spPr>
      </p:pic>
      <p:sp>
        <p:nvSpPr>
          <p:cNvPr id="52" name="Text 0"/>
          <p:cNvSpPr/>
          <p:nvPr/>
        </p:nvSpPr>
        <p:spPr>
          <a:xfrm>
            <a:off x="445472" y="524699"/>
            <a:ext cx="11136809" cy="371227"/>
          </a:xfrm>
          <a:prstGeom prst="rect">
            <a:avLst/>
          </a:prstGeom>
          <a:noFill/>
          <a:ln/>
        </p:spPr>
        <p:txBody>
          <a:bodyPr vert="horz" wrap="square" lIns="0" tIns="0" rIns="0" bIns="0" rtlCol="0" anchor="t"/>
          <a:lstStyle/>
          <a:p>
            <a:pPr algn="ctr">
              <a:lnSpc>
                <a:spcPts val="2923"/>
              </a:lnSpc>
            </a:pPr>
            <a:r>
              <a:rPr lang="en-US" sz="2631" dirty="0">
                <a:solidFill>
                  <a:srgbClr val="1F2937"/>
                </a:solidFill>
                <a:latin typeface="ui-sans-serif" pitchFamily="34" charset="0"/>
                <a:ea typeface="ui-sans-serif" pitchFamily="34" charset="-122"/>
                <a:cs typeface="ui-sans-serif" pitchFamily="34" charset="-120"/>
              </a:rPr>
              <a:t>Deployment Models Comparison</a:t>
            </a:r>
            <a:endParaRPr lang="en-US" sz="2631" dirty="0"/>
          </a:p>
        </p:txBody>
      </p:sp>
      <p:sp>
        <p:nvSpPr>
          <p:cNvPr id="53" name="Text 1"/>
          <p:cNvSpPr/>
          <p:nvPr/>
        </p:nvSpPr>
        <p:spPr>
          <a:xfrm>
            <a:off x="887850" y="1397082"/>
            <a:ext cx="1911239" cy="593963"/>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ui-sans-serif" pitchFamily="34" charset="0"/>
                <a:ea typeface="ui-sans-serif" pitchFamily="34" charset="-122"/>
                <a:cs typeface="ui-sans-serif" pitchFamily="34" charset="-120"/>
              </a:rPr>
              <a:t>Feature</a:t>
            </a:r>
            <a:endParaRPr lang="en-US" sz="1169" dirty="0"/>
          </a:p>
        </p:txBody>
      </p:sp>
      <p:sp>
        <p:nvSpPr>
          <p:cNvPr id="54" name="Text 2"/>
          <p:cNvSpPr/>
          <p:nvPr/>
        </p:nvSpPr>
        <p:spPr>
          <a:xfrm>
            <a:off x="3168915" y="1415644"/>
            <a:ext cx="1352774"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Private Cloud</a:t>
            </a:r>
            <a:endParaRPr lang="en-US" sz="1169" dirty="0"/>
          </a:p>
        </p:txBody>
      </p:sp>
      <p:sp>
        <p:nvSpPr>
          <p:cNvPr id="55" name="Text 3"/>
          <p:cNvSpPr/>
          <p:nvPr/>
        </p:nvSpPr>
        <p:spPr>
          <a:xfrm>
            <a:off x="5483574" y="1415644"/>
            <a:ext cx="1243494"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Public Cloud</a:t>
            </a:r>
            <a:endParaRPr lang="en-US" sz="1169" dirty="0"/>
          </a:p>
        </p:txBody>
      </p:sp>
      <p:sp>
        <p:nvSpPr>
          <p:cNvPr id="56" name="Text 4"/>
          <p:cNvSpPr/>
          <p:nvPr/>
        </p:nvSpPr>
        <p:spPr>
          <a:xfrm>
            <a:off x="7729061" y="1415644"/>
            <a:ext cx="1300048"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Hybrid Cloud</a:t>
            </a:r>
            <a:endParaRPr lang="en-US" sz="1169" dirty="0"/>
          </a:p>
        </p:txBody>
      </p:sp>
      <p:sp>
        <p:nvSpPr>
          <p:cNvPr id="57" name="Text 5"/>
          <p:cNvSpPr/>
          <p:nvPr/>
        </p:nvSpPr>
        <p:spPr>
          <a:xfrm>
            <a:off x="9802132" y="1415644"/>
            <a:ext cx="1771448" cy="222736"/>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Community Cloud</a:t>
            </a:r>
            <a:endParaRPr lang="en-US" sz="1169" dirty="0"/>
          </a:p>
        </p:txBody>
      </p:sp>
      <p:sp>
        <p:nvSpPr>
          <p:cNvPr id="58" name="Text 6"/>
          <p:cNvSpPr/>
          <p:nvPr/>
        </p:nvSpPr>
        <p:spPr>
          <a:xfrm>
            <a:off x="890944" y="1935361"/>
            <a:ext cx="1509212"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Ownership/Users</a:t>
            </a:r>
            <a:endParaRPr lang="en-US" sz="1169" dirty="0"/>
          </a:p>
        </p:txBody>
      </p:sp>
      <p:sp>
        <p:nvSpPr>
          <p:cNvPr id="59" name="Text 7"/>
          <p:cNvSpPr/>
          <p:nvPr/>
        </p:nvSpPr>
        <p:spPr>
          <a:xfrm>
            <a:off x="2505203" y="1950421"/>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Exclusive to a single organization</a:t>
            </a:r>
            <a:endParaRPr lang="en-US" sz="1169" dirty="0"/>
          </a:p>
        </p:txBody>
      </p:sp>
      <p:sp>
        <p:nvSpPr>
          <p:cNvPr id="60" name="Text 8"/>
          <p:cNvSpPr/>
          <p:nvPr/>
        </p:nvSpPr>
        <p:spPr>
          <a:xfrm>
            <a:off x="4774327" y="1935361"/>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Shared by multiple, unrelated organizations</a:t>
            </a:r>
            <a:endParaRPr lang="en-US" sz="1169" dirty="0"/>
          </a:p>
        </p:txBody>
      </p:sp>
      <p:sp>
        <p:nvSpPr>
          <p:cNvPr id="61" name="Text 9"/>
          <p:cNvSpPr/>
          <p:nvPr/>
        </p:nvSpPr>
        <p:spPr>
          <a:xfrm>
            <a:off x="7043452" y="1916800"/>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Combination of private/on-premises and public clouds</a:t>
            </a:r>
            <a:endParaRPr lang="en-US" sz="1169" dirty="0"/>
          </a:p>
        </p:txBody>
      </p:sp>
      <p:sp>
        <p:nvSpPr>
          <p:cNvPr id="62" name="Text 10"/>
          <p:cNvSpPr/>
          <p:nvPr/>
        </p:nvSpPr>
        <p:spPr>
          <a:xfrm>
            <a:off x="9312576" y="1911546"/>
            <a:ext cx="226970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Shared by a specific group of organizations with common concerns</a:t>
            </a:r>
            <a:endParaRPr lang="en-US" sz="1169" dirty="0"/>
          </a:p>
        </p:txBody>
      </p:sp>
      <p:sp>
        <p:nvSpPr>
          <p:cNvPr id="63" name="Text 11"/>
          <p:cNvSpPr/>
          <p:nvPr/>
        </p:nvSpPr>
        <p:spPr>
          <a:xfrm>
            <a:off x="853822" y="2826306"/>
            <a:ext cx="73172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Security</a:t>
            </a:r>
            <a:endParaRPr lang="en-US" sz="1169" dirty="0"/>
          </a:p>
        </p:txBody>
      </p:sp>
      <p:sp>
        <p:nvSpPr>
          <p:cNvPr id="64" name="Text 12"/>
          <p:cNvSpPr/>
          <p:nvPr/>
        </p:nvSpPr>
        <p:spPr>
          <a:xfrm>
            <a:off x="2493890" y="2841365"/>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Highest level, fully customizable</a:t>
            </a:r>
            <a:endParaRPr lang="en-US" sz="1169" dirty="0"/>
          </a:p>
        </p:txBody>
      </p:sp>
      <p:sp>
        <p:nvSpPr>
          <p:cNvPr id="65" name="Text 13"/>
          <p:cNvSpPr/>
          <p:nvPr/>
        </p:nvSpPr>
        <p:spPr>
          <a:xfrm>
            <a:off x="4774327" y="2817901"/>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Provider-managed, generally robust but shared</a:t>
            </a:r>
            <a:endParaRPr lang="en-US" sz="1169" dirty="0"/>
          </a:p>
        </p:txBody>
      </p:sp>
      <p:sp>
        <p:nvSpPr>
          <p:cNvPr id="66" name="Text 14"/>
          <p:cNvSpPr/>
          <p:nvPr/>
        </p:nvSpPr>
        <p:spPr>
          <a:xfrm>
            <a:off x="7043452" y="2824204"/>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for sensitive data, flexible for others</a:t>
            </a:r>
            <a:endParaRPr lang="en-US" sz="1169" dirty="0"/>
          </a:p>
        </p:txBody>
      </p:sp>
      <p:sp>
        <p:nvSpPr>
          <p:cNvPr id="67" name="Text 15"/>
          <p:cNvSpPr/>
          <p:nvPr/>
        </p:nvSpPr>
        <p:spPr>
          <a:xfrm>
            <a:off x="9319536" y="2778151"/>
            <a:ext cx="226970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tailored to community's specific needs</a:t>
            </a:r>
            <a:endParaRPr lang="en-US" sz="1169" dirty="0"/>
          </a:p>
        </p:txBody>
      </p:sp>
      <p:sp>
        <p:nvSpPr>
          <p:cNvPr id="68" name="Text 16"/>
          <p:cNvSpPr/>
          <p:nvPr/>
        </p:nvSpPr>
        <p:spPr>
          <a:xfrm>
            <a:off x="835260" y="3717251"/>
            <a:ext cx="91600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Scalability</a:t>
            </a:r>
            <a:endParaRPr lang="en-US" sz="1169" dirty="0"/>
          </a:p>
        </p:txBody>
      </p:sp>
      <p:sp>
        <p:nvSpPr>
          <p:cNvPr id="69" name="Text 17"/>
          <p:cNvSpPr/>
          <p:nvPr/>
        </p:nvSpPr>
        <p:spPr>
          <a:xfrm>
            <a:off x="2527940" y="3690809"/>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Limited, requires hardware investment</a:t>
            </a:r>
            <a:endParaRPr lang="en-US" sz="1169" dirty="0"/>
          </a:p>
        </p:txBody>
      </p:sp>
      <p:sp>
        <p:nvSpPr>
          <p:cNvPr id="70" name="Text 18"/>
          <p:cNvSpPr/>
          <p:nvPr/>
        </p:nvSpPr>
        <p:spPr>
          <a:xfrm>
            <a:off x="4774327" y="3673824"/>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Highly scalable, on-demand</a:t>
            </a:r>
            <a:endParaRPr lang="en-US" sz="1169" dirty="0"/>
          </a:p>
        </p:txBody>
      </p:sp>
      <p:sp>
        <p:nvSpPr>
          <p:cNvPr id="71" name="Text 19"/>
          <p:cNvSpPr/>
          <p:nvPr/>
        </p:nvSpPr>
        <p:spPr>
          <a:xfrm>
            <a:off x="7043452" y="3648346"/>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Highly scalable (leverages public cloud)</a:t>
            </a:r>
            <a:endParaRPr lang="en-US" sz="1169" dirty="0"/>
          </a:p>
        </p:txBody>
      </p:sp>
      <p:sp>
        <p:nvSpPr>
          <p:cNvPr id="72" name="Text 20"/>
          <p:cNvSpPr/>
          <p:nvPr/>
        </p:nvSpPr>
        <p:spPr>
          <a:xfrm>
            <a:off x="9303875" y="3630222"/>
            <a:ext cx="226970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Limited, depends on community's shared resources</a:t>
            </a:r>
            <a:endParaRPr lang="en-US" sz="1169" dirty="0"/>
          </a:p>
        </p:txBody>
      </p:sp>
      <p:sp>
        <p:nvSpPr>
          <p:cNvPr id="73" name="Text 21"/>
          <p:cNvSpPr/>
          <p:nvPr/>
        </p:nvSpPr>
        <p:spPr>
          <a:xfrm>
            <a:off x="798138" y="4608195"/>
            <a:ext cx="128177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Cost Structure</a:t>
            </a:r>
            <a:endParaRPr lang="en-US" sz="1169" dirty="0"/>
          </a:p>
        </p:txBody>
      </p:sp>
      <p:sp>
        <p:nvSpPr>
          <p:cNvPr id="74" name="Text 22"/>
          <p:cNvSpPr/>
          <p:nvPr/>
        </p:nvSpPr>
        <p:spPr>
          <a:xfrm>
            <a:off x="2505203" y="4613098"/>
            <a:ext cx="2269125" cy="334104"/>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High initial CAPEX, predictable OPEX</a:t>
            </a:r>
            <a:endParaRPr lang="en-US" sz="1169" dirty="0"/>
          </a:p>
        </p:txBody>
      </p:sp>
      <p:sp>
        <p:nvSpPr>
          <p:cNvPr id="75" name="Text 23"/>
          <p:cNvSpPr/>
          <p:nvPr/>
        </p:nvSpPr>
        <p:spPr>
          <a:xfrm>
            <a:off x="4774327" y="4589634"/>
            <a:ext cx="2269125"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Low initial CAPEX, pay-as-you-go OPEX (variable)</a:t>
            </a:r>
            <a:endParaRPr lang="en-US" sz="1169" dirty="0"/>
          </a:p>
        </p:txBody>
      </p:sp>
      <p:sp>
        <p:nvSpPr>
          <p:cNvPr id="76" name="Text 24"/>
          <p:cNvSpPr/>
          <p:nvPr/>
        </p:nvSpPr>
        <p:spPr>
          <a:xfrm>
            <a:off x="7043452" y="4589108"/>
            <a:ext cx="2269125"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Balanced CAPEX/OPEX, optimized spending</a:t>
            </a:r>
            <a:endParaRPr lang="en-US" sz="1169" dirty="0"/>
          </a:p>
        </p:txBody>
      </p:sp>
      <p:sp>
        <p:nvSpPr>
          <p:cNvPr id="77" name="Text 25"/>
          <p:cNvSpPr/>
          <p:nvPr/>
        </p:nvSpPr>
        <p:spPr>
          <a:xfrm>
            <a:off x="9335313" y="4581228"/>
            <a:ext cx="2269705" cy="668209"/>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Shared CAPEX/OPEX among members</a:t>
            </a:r>
            <a:endParaRPr lang="en-US" sz="1169" dirty="0"/>
          </a:p>
        </p:txBody>
      </p:sp>
      <p:sp>
        <p:nvSpPr>
          <p:cNvPr id="78" name="Text 26"/>
          <p:cNvSpPr/>
          <p:nvPr/>
        </p:nvSpPr>
        <p:spPr>
          <a:xfrm>
            <a:off x="853822" y="5276404"/>
            <a:ext cx="64419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Control</a:t>
            </a:r>
            <a:endParaRPr lang="en-US" sz="1169" dirty="0"/>
          </a:p>
        </p:txBody>
      </p:sp>
      <p:sp>
        <p:nvSpPr>
          <p:cNvPr id="79" name="Text 27"/>
          <p:cNvSpPr/>
          <p:nvPr/>
        </p:nvSpPr>
        <p:spPr>
          <a:xfrm>
            <a:off x="2531142" y="5293915"/>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Full control over infrastructure</a:t>
            </a:r>
            <a:endParaRPr lang="en-US" sz="1169" dirty="0"/>
          </a:p>
        </p:txBody>
      </p:sp>
      <p:sp>
        <p:nvSpPr>
          <p:cNvPr id="80" name="Text 28"/>
          <p:cNvSpPr/>
          <p:nvPr/>
        </p:nvSpPr>
        <p:spPr>
          <a:xfrm>
            <a:off x="4774327" y="5293915"/>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Limited control over underlying infrastructure</a:t>
            </a:r>
            <a:endParaRPr lang="en-US" sz="1169" dirty="0"/>
          </a:p>
        </p:txBody>
      </p:sp>
      <p:sp>
        <p:nvSpPr>
          <p:cNvPr id="81" name="Text 29"/>
          <p:cNvSpPr/>
          <p:nvPr/>
        </p:nvSpPr>
        <p:spPr>
          <a:xfrm>
            <a:off x="7043452" y="5261344"/>
            <a:ext cx="226912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Significant control over private components, less over public</a:t>
            </a:r>
            <a:endParaRPr lang="en-US" sz="1169" dirty="0"/>
          </a:p>
        </p:txBody>
      </p:sp>
      <p:sp>
        <p:nvSpPr>
          <p:cNvPr id="82" name="Text 30"/>
          <p:cNvSpPr/>
          <p:nvPr/>
        </p:nvSpPr>
        <p:spPr>
          <a:xfrm>
            <a:off x="9303875" y="5244884"/>
            <a:ext cx="2269705" cy="890945"/>
          </a:xfrm>
          <a:prstGeom prst="rect">
            <a:avLst/>
          </a:prstGeom>
          <a:noFill/>
          <a:ln/>
        </p:spPr>
        <p:txBody>
          <a:bodyPr vert="horz" wrap="square" lIns="0" tIns="0" rIns="0" bIns="0" rtlCol="0" anchor="t"/>
          <a:lstStyle/>
          <a:p>
            <a:pPr>
              <a:lnSpc>
                <a:spcPts val="1754"/>
              </a:lnSpc>
            </a:pPr>
            <a:r>
              <a:rPr lang="en-US" sz="1169" dirty="0">
                <a:solidFill>
                  <a:srgbClr val="000000"/>
                </a:solidFill>
                <a:latin typeface="ui-sans-serif" pitchFamily="34" charset="0"/>
                <a:ea typeface="ui-sans-serif" pitchFamily="34" charset="-122"/>
                <a:cs typeface="ui-sans-serif" pitchFamily="34" charset="-120"/>
              </a:rPr>
              <a:t>Shared control among community members</a:t>
            </a:r>
            <a:endParaRPr lang="en-US" sz="1169" dirty="0"/>
          </a:p>
        </p:txBody>
      </p:sp>
      <p:sp>
        <p:nvSpPr>
          <p:cNvPr id="84" name="Text 32"/>
          <p:cNvSpPr/>
          <p:nvPr/>
        </p:nvSpPr>
        <p:spPr>
          <a:xfrm>
            <a:off x="11331268" y="7211765"/>
            <a:ext cx="390311" cy="148491"/>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25BEA-3B5A-20A6-6D55-E37D6B8238D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8BF1EDD-64BD-671B-F612-DE5F70FDBD40}"/>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21B8C0A0-B55E-3380-F90F-27C9B88971F5}"/>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D3AEEE95-EA6E-C37D-6A92-B5552FBB2471}"/>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F18980FC-647C-7E95-08DE-2D2C88E8A00C}"/>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20ABB290-83A1-996D-4400-9E4F7138E5B5}"/>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908526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6" y="4014232"/>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821681"/>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158097"/>
            <a:ext cx="5197177" cy="1187926"/>
          </a:xfrm>
          <a:prstGeom prst="rect">
            <a:avLst/>
          </a:prstGeom>
        </p:spPr>
      </p:pic>
      <p:pic>
        <p:nvPicPr>
          <p:cNvPr id="7" name="Image 5" descr="preencoded.png"/>
          <p:cNvPicPr>
            <a:picLocks noChangeAspect="1"/>
          </p:cNvPicPr>
          <p:nvPr/>
        </p:nvPicPr>
        <p:blipFill>
          <a:blip r:embed="rId8"/>
          <a:stretch>
            <a:fillRect/>
          </a:stretch>
        </p:blipFill>
        <p:spPr>
          <a:xfrm>
            <a:off x="816700" y="2380834"/>
            <a:ext cx="540599" cy="556840"/>
          </a:xfrm>
          <a:prstGeom prst="rect">
            <a:avLst/>
          </a:prstGeom>
        </p:spPr>
      </p:pic>
      <p:pic>
        <p:nvPicPr>
          <p:cNvPr id="8" name="Image 6" descr="preencoded.png"/>
          <p:cNvPicPr>
            <a:picLocks noChangeAspect="1"/>
          </p:cNvPicPr>
          <p:nvPr/>
        </p:nvPicPr>
        <p:blipFill>
          <a:blip r:embed="rId9"/>
          <a:stretch>
            <a:fillRect/>
          </a:stretch>
        </p:blipFill>
        <p:spPr>
          <a:xfrm>
            <a:off x="910666" y="2492202"/>
            <a:ext cx="352666" cy="334104"/>
          </a:xfrm>
          <a:prstGeom prst="rect">
            <a:avLst/>
          </a:prstGeom>
        </p:spPr>
      </p:pic>
      <p:pic>
        <p:nvPicPr>
          <p:cNvPr id="9" name="Image 7" descr="preencoded.png"/>
          <p:cNvPicPr>
            <a:picLocks noChangeAspect="1"/>
          </p:cNvPicPr>
          <p:nvPr/>
        </p:nvPicPr>
        <p:blipFill>
          <a:blip r:embed="rId10"/>
          <a:stretch>
            <a:fillRect/>
          </a:stretch>
        </p:blipFill>
        <p:spPr>
          <a:xfrm>
            <a:off x="1580034" y="2380833"/>
            <a:ext cx="296982" cy="296982"/>
          </a:xfrm>
          <a:prstGeom prst="rect">
            <a:avLst/>
          </a:prstGeom>
        </p:spPr>
      </p:pic>
      <p:pic>
        <p:nvPicPr>
          <p:cNvPr id="10" name="Image 8" descr="preencoded.png"/>
          <p:cNvPicPr>
            <a:picLocks noChangeAspect="1"/>
          </p:cNvPicPr>
          <p:nvPr/>
        </p:nvPicPr>
        <p:blipFill>
          <a:blip r:embed="rId7"/>
          <a:stretch>
            <a:fillRect/>
          </a:stretch>
        </p:blipFill>
        <p:spPr>
          <a:xfrm>
            <a:off x="6088122" y="2158097"/>
            <a:ext cx="5197177" cy="1187926"/>
          </a:xfrm>
          <a:prstGeom prst="rect">
            <a:avLst/>
          </a:prstGeom>
        </p:spPr>
      </p:pic>
      <p:pic>
        <p:nvPicPr>
          <p:cNvPr id="11" name="Image 9" descr="preencoded.png"/>
          <p:cNvPicPr>
            <a:picLocks noChangeAspect="1"/>
          </p:cNvPicPr>
          <p:nvPr/>
        </p:nvPicPr>
        <p:blipFill>
          <a:blip r:embed="rId11"/>
          <a:stretch>
            <a:fillRect/>
          </a:stretch>
        </p:blipFill>
        <p:spPr>
          <a:xfrm>
            <a:off x="6310858" y="2380834"/>
            <a:ext cx="487236" cy="556840"/>
          </a:xfrm>
          <a:prstGeom prst="rect">
            <a:avLst/>
          </a:prstGeom>
        </p:spPr>
      </p:pic>
      <p:pic>
        <p:nvPicPr>
          <p:cNvPr id="12" name="Image 10" descr="preencoded.png"/>
          <p:cNvPicPr>
            <a:picLocks noChangeAspect="1"/>
          </p:cNvPicPr>
          <p:nvPr/>
        </p:nvPicPr>
        <p:blipFill>
          <a:blip r:embed="rId12"/>
          <a:stretch>
            <a:fillRect/>
          </a:stretch>
        </p:blipFill>
        <p:spPr>
          <a:xfrm>
            <a:off x="6447749" y="2492202"/>
            <a:ext cx="213455" cy="334104"/>
          </a:xfrm>
          <a:prstGeom prst="rect">
            <a:avLst/>
          </a:prstGeom>
        </p:spPr>
      </p:pic>
      <p:pic>
        <p:nvPicPr>
          <p:cNvPr id="13" name="Image 11" descr="preencoded.png"/>
          <p:cNvPicPr>
            <a:picLocks noChangeAspect="1"/>
          </p:cNvPicPr>
          <p:nvPr/>
        </p:nvPicPr>
        <p:blipFill>
          <a:blip r:embed="rId13"/>
          <a:stretch>
            <a:fillRect/>
          </a:stretch>
        </p:blipFill>
        <p:spPr>
          <a:xfrm>
            <a:off x="7020830" y="2380833"/>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593963" y="3643005"/>
            <a:ext cx="5197177" cy="1187926"/>
          </a:xfrm>
          <a:prstGeom prst="rect">
            <a:avLst/>
          </a:prstGeom>
        </p:spPr>
      </p:pic>
      <p:pic>
        <p:nvPicPr>
          <p:cNvPr id="15" name="Image 13" descr="preencoded.png"/>
          <p:cNvPicPr>
            <a:picLocks noChangeAspect="1"/>
          </p:cNvPicPr>
          <p:nvPr/>
        </p:nvPicPr>
        <p:blipFill>
          <a:blip r:embed="rId15"/>
          <a:stretch>
            <a:fillRect/>
          </a:stretch>
        </p:blipFill>
        <p:spPr>
          <a:xfrm>
            <a:off x="816699" y="3865742"/>
            <a:ext cx="556840" cy="556840"/>
          </a:xfrm>
          <a:prstGeom prst="rect">
            <a:avLst/>
          </a:prstGeom>
        </p:spPr>
      </p:pic>
      <p:pic>
        <p:nvPicPr>
          <p:cNvPr id="16" name="Image 14" descr="preencoded.png"/>
          <p:cNvPicPr>
            <a:picLocks noChangeAspect="1"/>
          </p:cNvPicPr>
          <p:nvPr/>
        </p:nvPicPr>
        <p:blipFill>
          <a:blip r:embed="rId16"/>
          <a:stretch>
            <a:fillRect/>
          </a:stretch>
        </p:blipFill>
        <p:spPr>
          <a:xfrm>
            <a:off x="918786" y="3977110"/>
            <a:ext cx="352666" cy="334104"/>
          </a:xfrm>
          <a:prstGeom prst="rect">
            <a:avLst/>
          </a:prstGeom>
        </p:spPr>
      </p:pic>
      <p:pic>
        <p:nvPicPr>
          <p:cNvPr id="17" name="Image 15" descr="preencoded.png"/>
          <p:cNvPicPr>
            <a:picLocks noChangeAspect="1"/>
          </p:cNvPicPr>
          <p:nvPr/>
        </p:nvPicPr>
        <p:blipFill>
          <a:blip r:embed="rId17"/>
          <a:stretch>
            <a:fillRect/>
          </a:stretch>
        </p:blipFill>
        <p:spPr>
          <a:xfrm>
            <a:off x="1596275" y="3865741"/>
            <a:ext cx="296982" cy="296982"/>
          </a:xfrm>
          <a:prstGeom prst="rect">
            <a:avLst/>
          </a:prstGeom>
        </p:spPr>
      </p:pic>
      <p:pic>
        <p:nvPicPr>
          <p:cNvPr id="18" name="Image 16" descr="preencoded.png"/>
          <p:cNvPicPr>
            <a:picLocks noChangeAspect="1"/>
          </p:cNvPicPr>
          <p:nvPr/>
        </p:nvPicPr>
        <p:blipFill>
          <a:blip r:embed="rId14"/>
          <a:stretch>
            <a:fillRect/>
          </a:stretch>
        </p:blipFill>
        <p:spPr>
          <a:xfrm>
            <a:off x="6088122" y="3643005"/>
            <a:ext cx="5197177" cy="1187926"/>
          </a:xfrm>
          <a:prstGeom prst="rect">
            <a:avLst/>
          </a:prstGeom>
        </p:spPr>
      </p:pic>
      <p:pic>
        <p:nvPicPr>
          <p:cNvPr id="19" name="Image 17" descr="preencoded.png"/>
          <p:cNvPicPr>
            <a:picLocks noChangeAspect="1"/>
          </p:cNvPicPr>
          <p:nvPr/>
        </p:nvPicPr>
        <p:blipFill>
          <a:blip r:embed="rId18"/>
          <a:stretch>
            <a:fillRect/>
          </a:stretch>
        </p:blipFill>
        <p:spPr>
          <a:xfrm>
            <a:off x="6310858" y="3865742"/>
            <a:ext cx="522328" cy="556840"/>
          </a:xfrm>
          <a:prstGeom prst="rect">
            <a:avLst/>
          </a:prstGeom>
        </p:spPr>
      </p:pic>
      <p:pic>
        <p:nvPicPr>
          <p:cNvPr id="20" name="Image 18" descr="preencoded.png"/>
          <p:cNvPicPr>
            <a:picLocks noChangeAspect="1"/>
          </p:cNvPicPr>
          <p:nvPr/>
        </p:nvPicPr>
        <p:blipFill>
          <a:blip r:embed="rId19"/>
          <a:stretch>
            <a:fillRect/>
          </a:stretch>
        </p:blipFill>
        <p:spPr>
          <a:xfrm>
            <a:off x="6395688" y="3977110"/>
            <a:ext cx="352666" cy="334104"/>
          </a:xfrm>
          <a:prstGeom prst="rect">
            <a:avLst/>
          </a:prstGeom>
        </p:spPr>
      </p:pic>
      <p:pic>
        <p:nvPicPr>
          <p:cNvPr id="21" name="Image 19" descr="preencoded.png"/>
          <p:cNvPicPr>
            <a:picLocks noChangeAspect="1"/>
          </p:cNvPicPr>
          <p:nvPr/>
        </p:nvPicPr>
        <p:blipFill>
          <a:blip r:embed="rId20"/>
          <a:stretch>
            <a:fillRect/>
          </a:stretch>
        </p:blipFill>
        <p:spPr>
          <a:xfrm>
            <a:off x="7055922" y="3865741"/>
            <a:ext cx="296982" cy="296982"/>
          </a:xfrm>
          <a:prstGeom prst="rect">
            <a:avLst/>
          </a:prstGeom>
        </p:spPr>
      </p:pic>
      <p:sp>
        <p:nvSpPr>
          <p:cNvPr id="2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1</a:t>
            </a:r>
            <a:endParaRPr lang="en-US" sz="2631" dirty="0"/>
          </a:p>
        </p:txBody>
      </p:sp>
      <p:sp>
        <p:nvSpPr>
          <p:cNvPr id="25" name="Text 1"/>
          <p:cNvSpPr/>
          <p:nvPr/>
        </p:nvSpPr>
        <p:spPr>
          <a:xfrm>
            <a:off x="593963" y="1192907"/>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deployment model offers a cloud environment for the exclusive use of a single organization?</a:t>
            </a:r>
            <a:endParaRPr lang="en-US" sz="1754" dirty="0"/>
          </a:p>
        </p:txBody>
      </p:sp>
      <p:sp>
        <p:nvSpPr>
          <p:cNvPr id="26" name="Text 2"/>
          <p:cNvSpPr/>
          <p:nvPr/>
        </p:nvSpPr>
        <p:spPr>
          <a:xfrm>
            <a:off x="1670956" y="2417956"/>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27" name="Text 3"/>
          <p:cNvSpPr/>
          <p:nvPr/>
        </p:nvSpPr>
        <p:spPr>
          <a:xfrm>
            <a:off x="1988384" y="2399395"/>
            <a:ext cx="136634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Public Cloud</a:t>
            </a:r>
            <a:endParaRPr lang="en-US" sz="1461" dirty="0"/>
          </a:p>
        </p:txBody>
      </p:sp>
      <p:sp>
        <p:nvSpPr>
          <p:cNvPr id="28" name="Text 4"/>
          <p:cNvSpPr/>
          <p:nvPr/>
        </p:nvSpPr>
        <p:spPr>
          <a:xfrm>
            <a:off x="1580035" y="2752060"/>
            <a:ext cx="3988370" cy="371227"/>
          </a:xfrm>
          <a:prstGeom prst="rect">
            <a:avLst/>
          </a:prstGeom>
          <a:noFill/>
          <a:ln/>
        </p:spPr>
        <p:txBody>
          <a:bodyPr vert="horz" wrap="square" lIns="0" tIns="0" rIns="0" bIns="0" rtlCol="0" anchor="t"/>
          <a:lstStyle/>
          <a:p>
            <a:pPr>
              <a:lnSpc>
                <a:spcPts val="1461"/>
              </a:lnSpc>
            </a:pPr>
            <a:endParaRPr lang="en-US" sz="1023" dirty="0"/>
          </a:p>
        </p:txBody>
      </p:sp>
      <p:sp>
        <p:nvSpPr>
          <p:cNvPr id="29" name="Text 5"/>
          <p:cNvSpPr/>
          <p:nvPr/>
        </p:nvSpPr>
        <p:spPr>
          <a:xfrm>
            <a:off x="7112622" y="2417956"/>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30" name="Text 6"/>
          <p:cNvSpPr/>
          <p:nvPr/>
        </p:nvSpPr>
        <p:spPr>
          <a:xfrm>
            <a:off x="7429179" y="2399395"/>
            <a:ext cx="14836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Private Cloud</a:t>
            </a:r>
            <a:endParaRPr lang="en-US" sz="1461" dirty="0"/>
          </a:p>
        </p:txBody>
      </p:sp>
      <p:sp>
        <p:nvSpPr>
          <p:cNvPr id="31" name="Text 7"/>
          <p:cNvSpPr/>
          <p:nvPr/>
        </p:nvSpPr>
        <p:spPr>
          <a:xfrm>
            <a:off x="7020830" y="2752060"/>
            <a:ext cx="4041733" cy="371227"/>
          </a:xfrm>
          <a:prstGeom prst="rect">
            <a:avLst/>
          </a:prstGeom>
          <a:noFill/>
          <a:ln/>
        </p:spPr>
        <p:txBody>
          <a:bodyPr vert="horz" wrap="square" lIns="0" tIns="0" rIns="0" bIns="0" rtlCol="0" anchor="t"/>
          <a:lstStyle/>
          <a:p>
            <a:pPr>
              <a:lnSpc>
                <a:spcPts val="1461"/>
              </a:lnSpc>
            </a:pPr>
            <a:endParaRPr lang="en-US" sz="1023" dirty="0"/>
          </a:p>
        </p:txBody>
      </p:sp>
      <p:sp>
        <p:nvSpPr>
          <p:cNvPr id="32" name="Text 8"/>
          <p:cNvSpPr/>
          <p:nvPr/>
        </p:nvSpPr>
        <p:spPr>
          <a:xfrm>
            <a:off x="1690243" y="3902864"/>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33" name="Text 9"/>
          <p:cNvSpPr/>
          <p:nvPr/>
        </p:nvSpPr>
        <p:spPr>
          <a:xfrm>
            <a:off x="2004625" y="3884303"/>
            <a:ext cx="144256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Hybrid Cloud</a:t>
            </a:r>
            <a:endParaRPr lang="en-US" sz="1461" dirty="0"/>
          </a:p>
        </p:txBody>
      </p:sp>
      <p:sp>
        <p:nvSpPr>
          <p:cNvPr id="34" name="Text 10"/>
          <p:cNvSpPr/>
          <p:nvPr/>
        </p:nvSpPr>
        <p:spPr>
          <a:xfrm>
            <a:off x="1596276" y="4236969"/>
            <a:ext cx="3930771" cy="185613"/>
          </a:xfrm>
          <a:prstGeom prst="rect">
            <a:avLst/>
          </a:prstGeom>
          <a:noFill/>
          <a:ln/>
        </p:spPr>
        <p:txBody>
          <a:bodyPr vert="horz" wrap="square" lIns="0" tIns="0" rIns="0" bIns="0" rtlCol="0" anchor="t"/>
          <a:lstStyle/>
          <a:p>
            <a:pPr>
              <a:lnSpc>
                <a:spcPts val="1461"/>
              </a:lnSpc>
            </a:pPr>
            <a:endParaRPr lang="en-US" sz="1023" dirty="0"/>
          </a:p>
        </p:txBody>
      </p:sp>
      <p:sp>
        <p:nvSpPr>
          <p:cNvPr id="35" name="Text 11"/>
          <p:cNvSpPr/>
          <p:nvPr/>
        </p:nvSpPr>
        <p:spPr>
          <a:xfrm>
            <a:off x="7142784" y="3902864"/>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6" name="Text 12"/>
          <p:cNvSpPr/>
          <p:nvPr/>
        </p:nvSpPr>
        <p:spPr>
          <a:xfrm>
            <a:off x="7464272" y="3884303"/>
            <a:ext cx="12610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Multi-Cloud</a:t>
            </a:r>
            <a:endParaRPr lang="en-US" sz="1461" dirty="0"/>
          </a:p>
        </p:txBody>
      </p:sp>
      <p:sp>
        <p:nvSpPr>
          <p:cNvPr id="37" name="Text 13"/>
          <p:cNvSpPr/>
          <p:nvPr/>
        </p:nvSpPr>
        <p:spPr>
          <a:xfrm>
            <a:off x="7055923" y="4236968"/>
            <a:ext cx="4006641" cy="371227"/>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826306"/>
            <a:ext cx="3415288" cy="1299294"/>
          </a:xfrm>
          <a:prstGeom prst="rect">
            <a:avLst/>
          </a:prstGeom>
        </p:spPr>
      </p:pic>
      <p:pic>
        <p:nvPicPr>
          <p:cNvPr id="7" name="Image 5" descr="preencoded.png"/>
          <p:cNvPicPr>
            <a:picLocks noChangeAspect="1"/>
          </p:cNvPicPr>
          <p:nvPr/>
        </p:nvPicPr>
        <p:blipFill>
          <a:blip r:embed="rId8"/>
          <a:stretch>
            <a:fillRect/>
          </a:stretch>
        </p:blipFill>
        <p:spPr>
          <a:xfrm>
            <a:off x="779576" y="3011919"/>
            <a:ext cx="371227" cy="371227"/>
          </a:xfrm>
          <a:prstGeom prst="rect">
            <a:avLst/>
          </a:prstGeom>
        </p:spPr>
      </p:pic>
      <p:pic>
        <p:nvPicPr>
          <p:cNvPr id="8" name="Image 6" descr="preencoded.png"/>
          <p:cNvPicPr>
            <a:picLocks noChangeAspect="1"/>
          </p:cNvPicPr>
          <p:nvPr/>
        </p:nvPicPr>
        <p:blipFill>
          <a:blip r:embed="rId9"/>
          <a:stretch>
            <a:fillRect/>
          </a:stretch>
        </p:blipFill>
        <p:spPr>
          <a:xfrm>
            <a:off x="872383" y="3067603"/>
            <a:ext cx="185613" cy="259859"/>
          </a:xfrm>
          <a:prstGeom prst="rect">
            <a:avLst/>
          </a:prstGeom>
        </p:spPr>
      </p:pic>
      <p:pic>
        <p:nvPicPr>
          <p:cNvPr id="9" name="Image 7" descr="preencoded.png"/>
          <p:cNvPicPr>
            <a:picLocks noChangeAspect="1"/>
          </p:cNvPicPr>
          <p:nvPr/>
        </p:nvPicPr>
        <p:blipFill>
          <a:blip r:embed="rId10"/>
          <a:stretch>
            <a:fillRect/>
          </a:stretch>
        </p:blipFill>
        <p:spPr>
          <a:xfrm>
            <a:off x="4231987" y="2826306"/>
            <a:ext cx="3415288" cy="1299294"/>
          </a:xfrm>
          <a:prstGeom prst="rect">
            <a:avLst/>
          </a:prstGeom>
        </p:spPr>
      </p:pic>
      <p:pic>
        <p:nvPicPr>
          <p:cNvPr id="10" name="Image 8" descr="preencoded.png"/>
          <p:cNvPicPr>
            <a:picLocks noChangeAspect="1"/>
          </p:cNvPicPr>
          <p:nvPr/>
        </p:nvPicPr>
        <p:blipFill>
          <a:blip r:embed="rId11"/>
          <a:stretch>
            <a:fillRect/>
          </a:stretch>
        </p:blipFill>
        <p:spPr>
          <a:xfrm>
            <a:off x="4417600" y="3011919"/>
            <a:ext cx="371227" cy="371227"/>
          </a:xfrm>
          <a:prstGeom prst="rect">
            <a:avLst/>
          </a:prstGeom>
        </p:spPr>
      </p:pic>
      <p:pic>
        <p:nvPicPr>
          <p:cNvPr id="11" name="Image 9" descr="preencoded.png"/>
          <p:cNvPicPr>
            <a:picLocks noChangeAspect="1"/>
          </p:cNvPicPr>
          <p:nvPr/>
        </p:nvPicPr>
        <p:blipFill>
          <a:blip r:embed="rId12"/>
          <a:stretch>
            <a:fillRect/>
          </a:stretch>
        </p:blipFill>
        <p:spPr>
          <a:xfrm>
            <a:off x="4487206" y="3067603"/>
            <a:ext cx="232017" cy="259859"/>
          </a:xfrm>
          <a:prstGeom prst="rect">
            <a:avLst/>
          </a:prstGeom>
        </p:spPr>
      </p:pic>
      <p:pic>
        <p:nvPicPr>
          <p:cNvPr id="12" name="Image 10" descr="preencoded.png"/>
          <p:cNvPicPr>
            <a:picLocks noChangeAspect="1"/>
          </p:cNvPicPr>
          <p:nvPr/>
        </p:nvPicPr>
        <p:blipFill>
          <a:blip r:embed="rId10"/>
          <a:stretch>
            <a:fillRect/>
          </a:stretch>
        </p:blipFill>
        <p:spPr>
          <a:xfrm>
            <a:off x="7870011" y="2826306"/>
            <a:ext cx="3415288" cy="1299294"/>
          </a:xfrm>
          <a:prstGeom prst="rect">
            <a:avLst/>
          </a:prstGeom>
        </p:spPr>
      </p:pic>
      <p:pic>
        <p:nvPicPr>
          <p:cNvPr id="13" name="Image 11" descr="preencoded.png"/>
          <p:cNvPicPr>
            <a:picLocks noChangeAspect="1"/>
          </p:cNvPicPr>
          <p:nvPr/>
        </p:nvPicPr>
        <p:blipFill>
          <a:blip r:embed="rId13"/>
          <a:stretch>
            <a:fillRect/>
          </a:stretch>
        </p:blipFill>
        <p:spPr>
          <a:xfrm>
            <a:off x="8055625" y="3011919"/>
            <a:ext cx="371227" cy="371227"/>
          </a:xfrm>
          <a:prstGeom prst="rect">
            <a:avLst/>
          </a:prstGeom>
        </p:spPr>
      </p:pic>
      <p:pic>
        <p:nvPicPr>
          <p:cNvPr id="14" name="Image 12" descr="preencoded.png"/>
          <p:cNvPicPr>
            <a:picLocks noChangeAspect="1"/>
          </p:cNvPicPr>
          <p:nvPr/>
        </p:nvPicPr>
        <p:blipFill>
          <a:blip r:embed="rId14"/>
          <a:stretch>
            <a:fillRect/>
          </a:stretch>
        </p:blipFill>
        <p:spPr>
          <a:xfrm>
            <a:off x="8171634" y="3067603"/>
            <a:ext cx="139210" cy="259859"/>
          </a:xfrm>
          <a:prstGeom prst="rect">
            <a:avLst/>
          </a:prstGeom>
        </p:spPr>
      </p:pic>
      <p:pic>
        <p:nvPicPr>
          <p:cNvPr id="15" name="Image 13" descr="preencoded.png"/>
          <p:cNvPicPr>
            <a:picLocks noChangeAspect="1"/>
          </p:cNvPicPr>
          <p:nvPr/>
        </p:nvPicPr>
        <p:blipFill>
          <a:blip r:embed="rId15"/>
          <a:stretch>
            <a:fillRect/>
          </a:stretch>
        </p:blipFill>
        <p:spPr>
          <a:xfrm>
            <a:off x="593963" y="4422582"/>
            <a:ext cx="10691336" cy="779577"/>
          </a:xfrm>
          <a:prstGeom prst="rect">
            <a:avLst/>
          </a:prstGeom>
        </p:spPr>
      </p:pic>
      <p:pic>
        <p:nvPicPr>
          <p:cNvPr id="16" name="Image 14" descr="preencoded.png"/>
          <p:cNvPicPr>
            <a:picLocks noChangeAspect="1"/>
          </p:cNvPicPr>
          <p:nvPr/>
        </p:nvPicPr>
        <p:blipFill>
          <a:blip r:embed="rId16"/>
          <a:stretch>
            <a:fillRect/>
          </a:stretch>
        </p:blipFill>
        <p:spPr>
          <a:xfrm>
            <a:off x="742454" y="4571072"/>
            <a:ext cx="139210" cy="259859"/>
          </a:xfrm>
          <a:prstGeom prst="rect">
            <a:avLst/>
          </a:prstGeom>
        </p:spPr>
      </p:pic>
      <p:sp>
        <p:nvSpPr>
          <p:cNvPr id="19" name="Text 0"/>
          <p:cNvSpPr/>
          <p:nvPr/>
        </p:nvSpPr>
        <p:spPr>
          <a:xfrm>
            <a:off x="593963" y="524699"/>
            <a:ext cx="1091407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1</a:t>
            </a:r>
            <a:endParaRPr lang="en-US" sz="2631" dirty="0"/>
          </a:p>
        </p:txBody>
      </p:sp>
      <p:sp>
        <p:nvSpPr>
          <p:cNvPr id="20" name="Text 1"/>
          <p:cNvSpPr/>
          <p:nvPr/>
        </p:nvSpPr>
        <p:spPr>
          <a:xfrm>
            <a:off x="742453" y="1118662"/>
            <a:ext cx="3453629" cy="371227"/>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Correct Answer:</a:t>
            </a:r>
            <a:r>
              <a:rPr lang="en-US" sz="1169" dirty="0">
                <a:solidFill>
                  <a:srgbClr val="FFFFFF"/>
                </a:solidFill>
                <a:latin typeface="ui-sans-serif" pitchFamily="34" charset="0"/>
                <a:ea typeface="ui-sans-serif" pitchFamily="34" charset="-122"/>
                <a:cs typeface="ui-sans-serif" pitchFamily="34" charset="-120"/>
              </a:rPr>
              <a:t> B. Private Cloud</a:t>
            </a:r>
            <a:endParaRPr lang="en-US" sz="1169" dirty="0"/>
          </a:p>
        </p:txBody>
      </p:sp>
      <p:sp>
        <p:nvSpPr>
          <p:cNvPr id="21" name="Text 2"/>
          <p:cNvSpPr/>
          <p:nvPr/>
        </p:nvSpPr>
        <p:spPr>
          <a:xfrm>
            <a:off x="593963" y="1786870"/>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 Private Cloud provides dedicated infrastructure owned and operated by a single organization for its exclusive use.</a:t>
            </a:r>
            <a:endParaRPr lang="en-US" sz="1754" dirty="0"/>
          </a:p>
        </p:txBody>
      </p:sp>
      <p:sp>
        <p:nvSpPr>
          <p:cNvPr id="22" name="Text 3"/>
          <p:cNvSpPr/>
          <p:nvPr/>
        </p:nvSpPr>
        <p:spPr>
          <a:xfrm>
            <a:off x="1262171" y="3067603"/>
            <a:ext cx="233820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Enhanced Security</a:t>
            </a:r>
            <a:endParaRPr lang="en-US" sz="1461" dirty="0"/>
          </a:p>
        </p:txBody>
      </p:sp>
      <p:sp>
        <p:nvSpPr>
          <p:cNvPr id="23" name="Text 4"/>
          <p:cNvSpPr/>
          <p:nvPr/>
        </p:nvSpPr>
        <p:spPr>
          <a:xfrm>
            <a:off x="779576" y="3494515"/>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Full control over security measures and compliance requirements.</a:t>
            </a:r>
            <a:endParaRPr lang="en-US" sz="1169" dirty="0"/>
          </a:p>
        </p:txBody>
      </p:sp>
      <p:sp>
        <p:nvSpPr>
          <p:cNvPr id="24" name="Text 5"/>
          <p:cNvSpPr/>
          <p:nvPr/>
        </p:nvSpPr>
        <p:spPr>
          <a:xfrm>
            <a:off x="4900196" y="3067603"/>
            <a:ext cx="1959730"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Greater Control</a:t>
            </a:r>
            <a:endParaRPr lang="en-US" sz="1461" dirty="0"/>
          </a:p>
        </p:txBody>
      </p:sp>
      <p:sp>
        <p:nvSpPr>
          <p:cNvPr id="25" name="Text 6"/>
          <p:cNvSpPr/>
          <p:nvPr/>
        </p:nvSpPr>
        <p:spPr>
          <a:xfrm>
            <a:off x="4417601" y="3494515"/>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Complete oversight of cloud resources and operations.</a:t>
            </a:r>
            <a:endParaRPr lang="en-US" sz="1169" dirty="0"/>
          </a:p>
        </p:txBody>
      </p:sp>
      <p:sp>
        <p:nvSpPr>
          <p:cNvPr id="26" name="Text 7"/>
          <p:cNvSpPr/>
          <p:nvPr/>
        </p:nvSpPr>
        <p:spPr>
          <a:xfrm>
            <a:off x="8538220" y="3067603"/>
            <a:ext cx="179702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Customization</a:t>
            </a:r>
            <a:endParaRPr lang="en-US" sz="1461" dirty="0"/>
          </a:p>
        </p:txBody>
      </p:sp>
      <p:sp>
        <p:nvSpPr>
          <p:cNvPr id="27" name="Text 8"/>
          <p:cNvSpPr/>
          <p:nvPr/>
        </p:nvSpPr>
        <p:spPr>
          <a:xfrm>
            <a:off x="8055625" y="3494515"/>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Tailor the environment to meet specific organizational needs.</a:t>
            </a:r>
            <a:endParaRPr lang="en-US" sz="1169" dirty="0"/>
          </a:p>
        </p:txBody>
      </p:sp>
      <p:sp>
        <p:nvSpPr>
          <p:cNvPr id="28" name="Text 9"/>
          <p:cNvSpPr/>
          <p:nvPr/>
        </p:nvSpPr>
        <p:spPr>
          <a:xfrm>
            <a:off x="1030154" y="4571072"/>
            <a:ext cx="10104044" cy="259859"/>
          </a:xfrm>
          <a:prstGeom prst="rect">
            <a:avLst/>
          </a:prstGeom>
          <a:noFill/>
          <a:ln/>
        </p:spPr>
        <p:txBody>
          <a:bodyPr vert="horz" wrap="square" lIns="0" tIns="0" rIns="0" bIns="0" rtlCol="0" anchor="t"/>
          <a:lstStyle/>
          <a:p>
            <a:pPr>
              <a:lnSpc>
                <a:spcPts val="2046"/>
              </a:lnSpc>
            </a:pPr>
            <a:r>
              <a:rPr lang="en-US" sz="1315" dirty="0">
                <a:solidFill>
                  <a:srgbClr val="1E40AF"/>
                </a:solidFill>
                <a:latin typeface="ui-sans-serif" pitchFamily="34" charset="0"/>
                <a:ea typeface="ui-sans-serif" pitchFamily="34" charset="-122"/>
                <a:cs typeface="ui-sans-serif" pitchFamily="34" charset="-120"/>
              </a:rPr>
              <a:t>Did you know?</a:t>
            </a:r>
            <a:endParaRPr lang="en-US" sz="1315" dirty="0"/>
          </a:p>
        </p:txBody>
      </p:sp>
      <p:sp>
        <p:nvSpPr>
          <p:cNvPr id="29" name="Text 10"/>
          <p:cNvSpPr/>
          <p:nvPr/>
        </p:nvSpPr>
        <p:spPr>
          <a:xfrm>
            <a:off x="1030155" y="4830932"/>
            <a:ext cx="12124852" cy="222736"/>
          </a:xfrm>
          <a:prstGeom prst="rect">
            <a:avLst/>
          </a:prstGeom>
          <a:noFill/>
          <a:ln/>
        </p:spPr>
        <p:txBody>
          <a:bodyPr vert="horz" wrap="square" lIns="0" tIns="0" rIns="0" bIns="0" rtlCol="0" anchor="t"/>
          <a:lstStyle/>
          <a:p>
            <a:pPr>
              <a:lnSpc>
                <a:spcPts val="1754"/>
              </a:lnSpc>
            </a:pPr>
            <a:r>
              <a:rPr lang="en-US" sz="1169" dirty="0">
                <a:solidFill>
                  <a:srgbClr val="1D4ED8"/>
                </a:solidFill>
                <a:latin typeface="ui-sans-serif" pitchFamily="34" charset="0"/>
                <a:ea typeface="ui-sans-serif" pitchFamily="34" charset="-122"/>
                <a:cs typeface="ui-sans-serif" pitchFamily="34" charset="-120"/>
              </a:rPr>
              <a:t>Private clouds can be hosted on-premises or by third-party providers, as long as the infrastructure is dedicated to a single organization.</a:t>
            </a:r>
            <a:endParaRPr lang="en-US" sz="1169"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3480252" y="1712625"/>
            <a:ext cx="1236940" cy="965190"/>
          </a:xfrm>
          <a:prstGeom prst="rect">
            <a:avLst/>
          </a:prstGeom>
        </p:spPr>
      </p:pic>
      <p:pic>
        <p:nvPicPr>
          <p:cNvPr id="7" name="Image 5" descr="preencoded.png"/>
          <p:cNvPicPr>
            <a:picLocks noChangeAspect="1"/>
          </p:cNvPicPr>
          <p:nvPr/>
        </p:nvPicPr>
        <p:blipFill>
          <a:blip r:embed="rId8"/>
          <a:stretch>
            <a:fillRect/>
          </a:stretch>
        </p:blipFill>
        <p:spPr>
          <a:xfrm>
            <a:off x="3931670" y="1861116"/>
            <a:ext cx="334104" cy="371227"/>
          </a:xfrm>
          <a:prstGeom prst="rect">
            <a:avLst/>
          </a:prstGeom>
        </p:spPr>
      </p:pic>
      <p:pic>
        <p:nvPicPr>
          <p:cNvPr id="8" name="Image 6" descr="preencoded.png"/>
          <p:cNvPicPr>
            <a:picLocks noChangeAspect="1"/>
          </p:cNvPicPr>
          <p:nvPr/>
        </p:nvPicPr>
        <p:blipFill>
          <a:blip r:embed="rId9"/>
          <a:stretch>
            <a:fillRect/>
          </a:stretch>
        </p:blipFill>
        <p:spPr>
          <a:xfrm>
            <a:off x="2969815" y="2158098"/>
            <a:ext cx="890945" cy="18561"/>
          </a:xfrm>
          <a:prstGeom prst="rect">
            <a:avLst/>
          </a:prstGeom>
        </p:spPr>
      </p:pic>
      <p:pic>
        <p:nvPicPr>
          <p:cNvPr id="9" name="Image 7" descr="preencoded.png"/>
          <p:cNvPicPr>
            <a:picLocks noChangeAspect="1"/>
          </p:cNvPicPr>
          <p:nvPr/>
        </p:nvPicPr>
        <p:blipFill>
          <a:blip r:embed="rId10"/>
          <a:stretch>
            <a:fillRect/>
          </a:stretch>
        </p:blipFill>
        <p:spPr>
          <a:xfrm>
            <a:off x="8018502" y="2158098"/>
            <a:ext cx="890945" cy="18561"/>
          </a:xfrm>
          <a:prstGeom prst="rect">
            <a:avLst/>
          </a:prstGeom>
        </p:spPr>
      </p:pic>
      <p:pic>
        <p:nvPicPr>
          <p:cNvPr id="10" name="Image 8" descr="preencoded.png"/>
          <p:cNvPicPr>
            <a:picLocks noChangeAspect="1"/>
          </p:cNvPicPr>
          <p:nvPr/>
        </p:nvPicPr>
        <p:blipFill>
          <a:blip r:embed="rId11"/>
          <a:stretch>
            <a:fillRect/>
          </a:stretch>
        </p:blipFill>
        <p:spPr>
          <a:xfrm>
            <a:off x="5311156" y="1712625"/>
            <a:ext cx="1286099" cy="965190"/>
          </a:xfrm>
          <a:prstGeom prst="rect">
            <a:avLst/>
          </a:prstGeom>
        </p:spPr>
      </p:pic>
      <p:pic>
        <p:nvPicPr>
          <p:cNvPr id="11" name="Image 9" descr="preencoded.png"/>
          <p:cNvPicPr>
            <a:picLocks noChangeAspect="1"/>
          </p:cNvPicPr>
          <p:nvPr/>
        </p:nvPicPr>
        <p:blipFill>
          <a:blip r:embed="rId12"/>
          <a:stretch>
            <a:fillRect/>
          </a:stretch>
        </p:blipFill>
        <p:spPr>
          <a:xfrm>
            <a:off x="5745317" y="1861116"/>
            <a:ext cx="417630" cy="371227"/>
          </a:xfrm>
          <a:prstGeom prst="rect">
            <a:avLst/>
          </a:prstGeom>
        </p:spPr>
      </p:pic>
      <p:pic>
        <p:nvPicPr>
          <p:cNvPr id="12" name="Image 10" descr="preencoded.png"/>
          <p:cNvPicPr>
            <a:picLocks noChangeAspect="1"/>
          </p:cNvPicPr>
          <p:nvPr/>
        </p:nvPicPr>
        <p:blipFill>
          <a:blip r:embed="rId13"/>
          <a:stretch>
            <a:fillRect/>
          </a:stretch>
        </p:blipFill>
        <p:spPr>
          <a:xfrm>
            <a:off x="7191218" y="1712625"/>
            <a:ext cx="1207792" cy="965190"/>
          </a:xfrm>
          <a:prstGeom prst="rect">
            <a:avLst/>
          </a:prstGeom>
        </p:spPr>
      </p:pic>
      <p:pic>
        <p:nvPicPr>
          <p:cNvPr id="13" name="Image 11" descr="preencoded.png"/>
          <p:cNvPicPr>
            <a:picLocks noChangeAspect="1"/>
          </p:cNvPicPr>
          <p:nvPr/>
        </p:nvPicPr>
        <p:blipFill>
          <a:blip r:embed="rId14"/>
          <a:stretch>
            <a:fillRect/>
          </a:stretch>
        </p:blipFill>
        <p:spPr>
          <a:xfrm>
            <a:off x="7586226" y="1861116"/>
            <a:ext cx="417630" cy="371227"/>
          </a:xfrm>
          <a:prstGeom prst="rect">
            <a:avLst/>
          </a:prstGeom>
        </p:spPr>
      </p:pic>
      <p:pic>
        <p:nvPicPr>
          <p:cNvPr id="14" name="Image 12" descr="preencoded.png"/>
          <p:cNvPicPr>
            <a:picLocks noChangeAspect="1"/>
          </p:cNvPicPr>
          <p:nvPr/>
        </p:nvPicPr>
        <p:blipFill>
          <a:blip r:embed="rId15"/>
          <a:stretch>
            <a:fillRect/>
          </a:stretch>
        </p:blipFill>
        <p:spPr>
          <a:xfrm>
            <a:off x="593963" y="2974796"/>
            <a:ext cx="5234300" cy="668209"/>
          </a:xfrm>
          <a:prstGeom prst="rect">
            <a:avLst/>
          </a:prstGeom>
        </p:spPr>
      </p:pic>
      <p:pic>
        <p:nvPicPr>
          <p:cNvPr id="15" name="Image 13" descr="preencoded.png"/>
          <p:cNvPicPr>
            <a:picLocks noChangeAspect="1"/>
          </p:cNvPicPr>
          <p:nvPr/>
        </p:nvPicPr>
        <p:blipFill>
          <a:blip r:embed="rId16"/>
          <a:stretch>
            <a:fillRect/>
          </a:stretch>
        </p:blipFill>
        <p:spPr>
          <a:xfrm>
            <a:off x="779576" y="3160410"/>
            <a:ext cx="296982" cy="296982"/>
          </a:xfrm>
          <a:prstGeom prst="rect">
            <a:avLst/>
          </a:prstGeom>
        </p:spPr>
      </p:pic>
      <p:pic>
        <p:nvPicPr>
          <p:cNvPr id="16" name="Image 14" descr="preencoded.png"/>
          <p:cNvPicPr>
            <a:picLocks noChangeAspect="1"/>
          </p:cNvPicPr>
          <p:nvPr/>
        </p:nvPicPr>
        <p:blipFill>
          <a:blip r:embed="rId15"/>
          <a:stretch>
            <a:fillRect/>
          </a:stretch>
        </p:blipFill>
        <p:spPr>
          <a:xfrm>
            <a:off x="6050999" y="2974796"/>
            <a:ext cx="5234300" cy="668209"/>
          </a:xfrm>
          <a:prstGeom prst="rect">
            <a:avLst/>
          </a:prstGeom>
        </p:spPr>
      </p:pic>
      <p:pic>
        <p:nvPicPr>
          <p:cNvPr id="17" name="Image 15" descr="preencoded.png"/>
          <p:cNvPicPr>
            <a:picLocks noChangeAspect="1"/>
          </p:cNvPicPr>
          <p:nvPr/>
        </p:nvPicPr>
        <p:blipFill>
          <a:blip r:embed="rId17"/>
          <a:stretch>
            <a:fillRect/>
          </a:stretch>
        </p:blipFill>
        <p:spPr>
          <a:xfrm>
            <a:off x="6236612" y="3160410"/>
            <a:ext cx="296982" cy="296982"/>
          </a:xfrm>
          <a:prstGeom prst="rect">
            <a:avLst/>
          </a:prstGeom>
        </p:spPr>
      </p:pic>
      <p:pic>
        <p:nvPicPr>
          <p:cNvPr id="18" name="Image 16" descr="preencoded.png"/>
          <p:cNvPicPr>
            <a:picLocks noChangeAspect="1"/>
          </p:cNvPicPr>
          <p:nvPr/>
        </p:nvPicPr>
        <p:blipFill>
          <a:blip r:embed="rId15"/>
          <a:stretch>
            <a:fillRect/>
          </a:stretch>
        </p:blipFill>
        <p:spPr>
          <a:xfrm>
            <a:off x="593963" y="3865741"/>
            <a:ext cx="5234300" cy="668209"/>
          </a:xfrm>
          <a:prstGeom prst="rect">
            <a:avLst/>
          </a:prstGeom>
        </p:spPr>
      </p:pic>
      <p:pic>
        <p:nvPicPr>
          <p:cNvPr id="19" name="Image 17" descr="preencoded.png"/>
          <p:cNvPicPr>
            <a:picLocks noChangeAspect="1"/>
          </p:cNvPicPr>
          <p:nvPr/>
        </p:nvPicPr>
        <p:blipFill>
          <a:blip r:embed="rId18"/>
          <a:stretch>
            <a:fillRect/>
          </a:stretch>
        </p:blipFill>
        <p:spPr>
          <a:xfrm>
            <a:off x="779576" y="4051355"/>
            <a:ext cx="296982" cy="296982"/>
          </a:xfrm>
          <a:prstGeom prst="rect">
            <a:avLst/>
          </a:prstGeom>
        </p:spPr>
      </p:pic>
      <p:pic>
        <p:nvPicPr>
          <p:cNvPr id="20" name="Image 18" descr="preencoded.png"/>
          <p:cNvPicPr>
            <a:picLocks noChangeAspect="1"/>
          </p:cNvPicPr>
          <p:nvPr/>
        </p:nvPicPr>
        <p:blipFill>
          <a:blip r:embed="rId15"/>
          <a:stretch>
            <a:fillRect/>
          </a:stretch>
        </p:blipFill>
        <p:spPr>
          <a:xfrm>
            <a:off x="6050999" y="3865741"/>
            <a:ext cx="5234300" cy="668209"/>
          </a:xfrm>
          <a:prstGeom prst="rect">
            <a:avLst/>
          </a:prstGeom>
        </p:spPr>
      </p:pic>
      <p:pic>
        <p:nvPicPr>
          <p:cNvPr id="21" name="Image 19" descr="preencoded.png"/>
          <p:cNvPicPr>
            <a:picLocks noChangeAspect="1"/>
          </p:cNvPicPr>
          <p:nvPr/>
        </p:nvPicPr>
        <p:blipFill>
          <a:blip r:embed="rId19"/>
          <a:stretch>
            <a:fillRect/>
          </a:stretch>
        </p:blipFill>
        <p:spPr>
          <a:xfrm>
            <a:off x="6236612" y="4051355"/>
            <a:ext cx="296982" cy="296982"/>
          </a:xfrm>
          <a:prstGeom prst="rect">
            <a:avLst/>
          </a:prstGeom>
        </p:spPr>
      </p:pic>
      <p:sp>
        <p:nvSpPr>
          <p:cNvPr id="2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2</a:t>
            </a:r>
            <a:endParaRPr lang="en-US" sz="2631" dirty="0"/>
          </a:p>
        </p:txBody>
      </p:sp>
      <p:sp>
        <p:nvSpPr>
          <p:cNvPr id="25" name="Text 1"/>
          <p:cNvSpPr/>
          <p:nvPr/>
        </p:nvSpPr>
        <p:spPr>
          <a:xfrm>
            <a:off x="593963" y="1192907"/>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deployment model combines on-premises infrastructure with public cloud resources?</a:t>
            </a:r>
            <a:endParaRPr lang="en-US" sz="1754" dirty="0"/>
          </a:p>
        </p:txBody>
      </p:sp>
      <p:sp>
        <p:nvSpPr>
          <p:cNvPr id="26" name="Text 2"/>
          <p:cNvSpPr/>
          <p:nvPr/>
        </p:nvSpPr>
        <p:spPr>
          <a:xfrm>
            <a:off x="3534748" y="2306588"/>
            <a:ext cx="1127950"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On-premises</a:t>
            </a:r>
            <a:endParaRPr lang="en-US" sz="1169" dirty="0"/>
          </a:p>
        </p:txBody>
      </p:sp>
      <p:sp>
        <p:nvSpPr>
          <p:cNvPr id="27" name="Text 3"/>
          <p:cNvSpPr/>
          <p:nvPr/>
        </p:nvSpPr>
        <p:spPr>
          <a:xfrm>
            <a:off x="5360734" y="2306588"/>
            <a:ext cx="1186940"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Private Cloud</a:t>
            </a:r>
            <a:endParaRPr lang="en-US" sz="1169" dirty="0"/>
          </a:p>
        </p:txBody>
      </p:sp>
      <p:sp>
        <p:nvSpPr>
          <p:cNvPr id="28" name="Text 4"/>
          <p:cNvSpPr/>
          <p:nvPr/>
        </p:nvSpPr>
        <p:spPr>
          <a:xfrm>
            <a:off x="7248627" y="2306588"/>
            <a:ext cx="1092973" cy="222736"/>
          </a:xfrm>
          <a:prstGeom prst="rect">
            <a:avLst/>
          </a:prstGeom>
          <a:noFill/>
          <a:ln/>
        </p:spPr>
        <p:txBody>
          <a:bodyPr vert="horz" wrap="square" lIns="0" tIns="0" rIns="0" bIns="0" rtlCol="0" anchor="t"/>
          <a:lstStyle/>
          <a:p>
            <a:pPr algn="ctr">
              <a:lnSpc>
                <a:spcPts val="1754"/>
              </a:lnSpc>
            </a:pPr>
            <a:r>
              <a:rPr lang="en-US" sz="1169" dirty="0">
                <a:solidFill>
                  <a:srgbClr val="000000"/>
                </a:solidFill>
                <a:latin typeface="ui-sans-serif" pitchFamily="34" charset="0"/>
                <a:ea typeface="ui-sans-serif" pitchFamily="34" charset="-122"/>
                <a:cs typeface="ui-sans-serif" pitchFamily="34" charset="-120"/>
              </a:rPr>
              <a:t>Public Cloud</a:t>
            </a:r>
            <a:endParaRPr lang="en-US" sz="1169" dirty="0"/>
          </a:p>
        </p:txBody>
      </p:sp>
      <p:sp>
        <p:nvSpPr>
          <p:cNvPr id="29" name="Text 5"/>
          <p:cNvSpPr/>
          <p:nvPr/>
        </p:nvSpPr>
        <p:spPr>
          <a:xfrm>
            <a:off x="870498" y="3197533"/>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30" name="Text 6"/>
          <p:cNvSpPr/>
          <p:nvPr/>
        </p:nvSpPr>
        <p:spPr>
          <a:xfrm>
            <a:off x="1187926" y="3178971"/>
            <a:ext cx="136634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Public Cloud</a:t>
            </a:r>
            <a:endParaRPr lang="en-US" sz="1461" dirty="0"/>
          </a:p>
        </p:txBody>
      </p:sp>
      <p:sp>
        <p:nvSpPr>
          <p:cNvPr id="31" name="Text 7"/>
          <p:cNvSpPr/>
          <p:nvPr/>
        </p:nvSpPr>
        <p:spPr>
          <a:xfrm>
            <a:off x="6328404" y="3197533"/>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32" name="Text 8"/>
          <p:cNvSpPr/>
          <p:nvPr/>
        </p:nvSpPr>
        <p:spPr>
          <a:xfrm>
            <a:off x="6644962" y="3178971"/>
            <a:ext cx="14836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Private Cloud</a:t>
            </a:r>
            <a:endParaRPr lang="en-US" sz="1461" dirty="0"/>
          </a:p>
        </p:txBody>
      </p:sp>
      <p:sp>
        <p:nvSpPr>
          <p:cNvPr id="33" name="Text 9"/>
          <p:cNvSpPr/>
          <p:nvPr/>
        </p:nvSpPr>
        <p:spPr>
          <a:xfrm>
            <a:off x="873544" y="4088478"/>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34" name="Text 10"/>
          <p:cNvSpPr/>
          <p:nvPr/>
        </p:nvSpPr>
        <p:spPr>
          <a:xfrm>
            <a:off x="1187926" y="4069916"/>
            <a:ext cx="144256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Hybrid Cloud</a:t>
            </a:r>
            <a:endParaRPr lang="en-US" sz="1461" dirty="0"/>
          </a:p>
        </p:txBody>
      </p:sp>
      <p:sp>
        <p:nvSpPr>
          <p:cNvPr id="35" name="Text 11"/>
          <p:cNvSpPr/>
          <p:nvPr/>
        </p:nvSpPr>
        <p:spPr>
          <a:xfrm>
            <a:off x="6323474" y="4088478"/>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6" name="Text 12"/>
          <p:cNvSpPr/>
          <p:nvPr/>
        </p:nvSpPr>
        <p:spPr>
          <a:xfrm>
            <a:off x="6644962" y="4069916"/>
            <a:ext cx="199627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Community Cloud</a:t>
            </a:r>
            <a:endParaRPr lang="en-US" sz="146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426912"/>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5183597"/>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009607"/>
            <a:ext cx="1781889" cy="1781889"/>
          </a:xfrm>
          <a:prstGeom prst="rect">
            <a:avLst/>
          </a:prstGeom>
        </p:spPr>
      </p:pic>
      <p:pic>
        <p:nvPicPr>
          <p:cNvPr id="7" name="Image 5" descr="preencoded.png"/>
          <p:cNvPicPr>
            <a:picLocks noChangeAspect="1"/>
          </p:cNvPicPr>
          <p:nvPr/>
        </p:nvPicPr>
        <p:blipFill>
          <a:blip r:embed="rId8"/>
          <a:stretch>
            <a:fillRect/>
          </a:stretch>
        </p:blipFill>
        <p:spPr>
          <a:xfrm>
            <a:off x="1276094" y="2436518"/>
            <a:ext cx="417630" cy="371227"/>
          </a:xfrm>
          <a:prstGeom prst="rect">
            <a:avLst/>
          </a:prstGeom>
        </p:spPr>
      </p:pic>
      <p:pic>
        <p:nvPicPr>
          <p:cNvPr id="8" name="Image 6" descr="preencoded.png"/>
          <p:cNvPicPr>
            <a:picLocks noChangeAspect="1"/>
          </p:cNvPicPr>
          <p:nvPr/>
        </p:nvPicPr>
        <p:blipFill>
          <a:blip r:embed="rId9"/>
          <a:stretch>
            <a:fillRect/>
          </a:stretch>
        </p:blipFill>
        <p:spPr>
          <a:xfrm>
            <a:off x="9503410" y="2009607"/>
            <a:ext cx="1781889" cy="1781889"/>
          </a:xfrm>
          <a:prstGeom prst="rect">
            <a:avLst/>
          </a:prstGeom>
        </p:spPr>
      </p:pic>
      <p:pic>
        <p:nvPicPr>
          <p:cNvPr id="9" name="Image 7" descr="preencoded.png"/>
          <p:cNvPicPr>
            <a:picLocks noChangeAspect="1"/>
          </p:cNvPicPr>
          <p:nvPr/>
        </p:nvPicPr>
        <p:blipFill>
          <a:blip r:embed="rId10"/>
          <a:stretch>
            <a:fillRect/>
          </a:stretch>
        </p:blipFill>
        <p:spPr>
          <a:xfrm>
            <a:off x="10185540" y="2436518"/>
            <a:ext cx="417630" cy="371227"/>
          </a:xfrm>
          <a:prstGeom prst="rect">
            <a:avLst/>
          </a:prstGeom>
        </p:spPr>
      </p:pic>
      <p:pic>
        <p:nvPicPr>
          <p:cNvPr id="10" name="Image 8" descr="preencoded.png"/>
          <p:cNvPicPr>
            <a:picLocks noChangeAspect="1"/>
          </p:cNvPicPr>
          <p:nvPr/>
        </p:nvPicPr>
        <p:blipFill>
          <a:blip r:embed="rId9"/>
          <a:stretch>
            <a:fillRect/>
          </a:stretch>
        </p:blipFill>
        <p:spPr>
          <a:xfrm>
            <a:off x="5048687" y="2306588"/>
            <a:ext cx="1781889" cy="1781889"/>
          </a:xfrm>
          <a:prstGeom prst="rect">
            <a:avLst/>
          </a:prstGeom>
        </p:spPr>
      </p:pic>
      <p:pic>
        <p:nvPicPr>
          <p:cNvPr id="11" name="Image 9" descr="preencoded.png"/>
          <p:cNvPicPr>
            <a:picLocks noChangeAspect="1"/>
          </p:cNvPicPr>
          <p:nvPr/>
        </p:nvPicPr>
        <p:blipFill>
          <a:blip r:embed="rId11"/>
          <a:stretch>
            <a:fillRect/>
          </a:stretch>
        </p:blipFill>
        <p:spPr>
          <a:xfrm>
            <a:off x="5772579" y="2733499"/>
            <a:ext cx="334104" cy="371227"/>
          </a:xfrm>
          <a:prstGeom prst="rect">
            <a:avLst/>
          </a:prstGeom>
        </p:spPr>
      </p:pic>
      <p:pic>
        <p:nvPicPr>
          <p:cNvPr id="12" name="Image 10" descr="preencoded.png"/>
          <p:cNvPicPr>
            <a:picLocks noChangeAspect="1"/>
          </p:cNvPicPr>
          <p:nvPr/>
        </p:nvPicPr>
        <p:blipFill>
          <a:blip r:embed="rId12"/>
          <a:stretch>
            <a:fillRect/>
          </a:stretch>
        </p:blipFill>
        <p:spPr>
          <a:xfrm>
            <a:off x="2345805" y="2814826"/>
            <a:ext cx="2660132" cy="297847"/>
          </a:xfrm>
          <a:prstGeom prst="rect">
            <a:avLst/>
          </a:prstGeom>
        </p:spPr>
      </p:pic>
      <p:pic>
        <p:nvPicPr>
          <p:cNvPr id="13" name="Image 11" descr="preencoded.png"/>
          <p:cNvPicPr>
            <a:picLocks noChangeAspect="1"/>
          </p:cNvPicPr>
          <p:nvPr/>
        </p:nvPicPr>
        <p:blipFill>
          <a:blip r:embed="rId13"/>
          <a:stretch>
            <a:fillRect/>
          </a:stretch>
        </p:blipFill>
        <p:spPr>
          <a:xfrm>
            <a:off x="6800528" y="2816160"/>
            <a:ext cx="2660132" cy="297847"/>
          </a:xfrm>
          <a:prstGeom prst="rect">
            <a:avLst/>
          </a:prstGeom>
        </p:spPr>
      </p:pic>
      <p:pic>
        <p:nvPicPr>
          <p:cNvPr id="14" name="Image 12" descr="preencoded.png"/>
          <p:cNvPicPr>
            <a:picLocks noChangeAspect="1"/>
          </p:cNvPicPr>
          <p:nvPr/>
        </p:nvPicPr>
        <p:blipFill>
          <a:blip r:embed="rId14"/>
          <a:stretch>
            <a:fillRect/>
          </a:stretch>
        </p:blipFill>
        <p:spPr>
          <a:xfrm>
            <a:off x="3433849" y="4144162"/>
            <a:ext cx="5345668" cy="18561"/>
          </a:xfrm>
          <a:prstGeom prst="rect">
            <a:avLst/>
          </a:prstGeom>
        </p:spPr>
      </p:pic>
      <p:pic>
        <p:nvPicPr>
          <p:cNvPr id="15" name="Image 13" descr="preencoded.png"/>
          <p:cNvPicPr>
            <a:picLocks noChangeAspect="1"/>
          </p:cNvPicPr>
          <p:nvPr/>
        </p:nvPicPr>
        <p:blipFill>
          <a:blip r:embed="rId15"/>
          <a:stretch>
            <a:fillRect/>
          </a:stretch>
        </p:blipFill>
        <p:spPr>
          <a:xfrm>
            <a:off x="593963" y="4385459"/>
            <a:ext cx="5234300" cy="1113681"/>
          </a:xfrm>
          <a:prstGeom prst="rect">
            <a:avLst/>
          </a:prstGeom>
        </p:spPr>
      </p:pic>
      <p:pic>
        <p:nvPicPr>
          <p:cNvPr id="16" name="Image 14" descr="preencoded.png"/>
          <p:cNvPicPr>
            <a:picLocks noChangeAspect="1"/>
          </p:cNvPicPr>
          <p:nvPr/>
        </p:nvPicPr>
        <p:blipFill>
          <a:blip r:embed="rId16"/>
          <a:stretch>
            <a:fillRect/>
          </a:stretch>
        </p:blipFill>
        <p:spPr>
          <a:xfrm>
            <a:off x="779576" y="4608195"/>
            <a:ext cx="254929" cy="296982"/>
          </a:xfrm>
          <a:prstGeom prst="rect">
            <a:avLst/>
          </a:prstGeom>
        </p:spPr>
      </p:pic>
      <p:pic>
        <p:nvPicPr>
          <p:cNvPr id="17" name="Image 15" descr="preencoded.png"/>
          <p:cNvPicPr>
            <a:picLocks noChangeAspect="1"/>
          </p:cNvPicPr>
          <p:nvPr/>
        </p:nvPicPr>
        <p:blipFill>
          <a:blip r:embed="rId17"/>
          <a:stretch>
            <a:fillRect/>
          </a:stretch>
        </p:blipFill>
        <p:spPr>
          <a:xfrm>
            <a:off x="832795" y="4682441"/>
            <a:ext cx="148491" cy="148491"/>
          </a:xfrm>
          <a:prstGeom prst="rect">
            <a:avLst/>
          </a:prstGeom>
        </p:spPr>
      </p:pic>
      <p:pic>
        <p:nvPicPr>
          <p:cNvPr id="18" name="Image 16" descr="preencoded.png"/>
          <p:cNvPicPr>
            <a:picLocks noChangeAspect="1"/>
          </p:cNvPicPr>
          <p:nvPr/>
        </p:nvPicPr>
        <p:blipFill>
          <a:blip r:embed="rId15"/>
          <a:stretch>
            <a:fillRect/>
          </a:stretch>
        </p:blipFill>
        <p:spPr>
          <a:xfrm>
            <a:off x="6050999" y="4385459"/>
            <a:ext cx="5234300" cy="1113681"/>
          </a:xfrm>
          <a:prstGeom prst="rect">
            <a:avLst/>
          </a:prstGeom>
        </p:spPr>
      </p:pic>
      <p:pic>
        <p:nvPicPr>
          <p:cNvPr id="19" name="Image 17" descr="preencoded.png"/>
          <p:cNvPicPr>
            <a:picLocks noChangeAspect="1"/>
          </p:cNvPicPr>
          <p:nvPr/>
        </p:nvPicPr>
        <p:blipFill>
          <a:blip r:embed="rId18"/>
          <a:stretch>
            <a:fillRect/>
          </a:stretch>
        </p:blipFill>
        <p:spPr>
          <a:xfrm>
            <a:off x="6236613" y="4608195"/>
            <a:ext cx="218096" cy="296982"/>
          </a:xfrm>
          <a:prstGeom prst="rect">
            <a:avLst/>
          </a:prstGeom>
        </p:spPr>
      </p:pic>
      <p:pic>
        <p:nvPicPr>
          <p:cNvPr id="20" name="Image 18" descr="preencoded.png"/>
          <p:cNvPicPr>
            <a:picLocks noChangeAspect="1"/>
          </p:cNvPicPr>
          <p:nvPr/>
        </p:nvPicPr>
        <p:blipFill>
          <a:blip r:embed="rId17"/>
          <a:stretch>
            <a:fillRect/>
          </a:stretch>
        </p:blipFill>
        <p:spPr>
          <a:xfrm>
            <a:off x="6271415" y="4682441"/>
            <a:ext cx="148491" cy="148491"/>
          </a:xfrm>
          <a:prstGeom prst="rect">
            <a:avLst/>
          </a:prstGeom>
        </p:spPr>
      </p:pic>
      <p:sp>
        <p:nvSpPr>
          <p:cNvPr id="25"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2</a:t>
            </a:r>
            <a:endParaRPr lang="en-US" sz="2631" dirty="0"/>
          </a:p>
        </p:txBody>
      </p:sp>
      <p:sp>
        <p:nvSpPr>
          <p:cNvPr id="26" name="Text 1"/>
          <p:cNvSpPr/>
          <p:nvPr/>
        </p:nvSpPr>
        <p:spPr>
          <a:xfrm>
            <a:off x="593963" y="1118662"/>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 Hybrid Cloud combines private cloud, public cloud, and on-premises resources to create a flexible, unified environment.</a:t>
            </a:r>
            <a:endParaRPr lang="en-US" sz="1754" dirty="0"/>
          </a:p>
        </p:txBody>
      </p:sp>
      <p:sp>
        <p:nvSpPr>
          <p:cNvPr id="27" name="Text 2"/>
          <p:cNvSpPr/>
          <p:nvPr/>
        </p:nvSpPr>
        <p:spPr>
          <a:xfrm>
            <a:off x="928501" y="2881990"/>
            <a:ext cx="133537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Private Cloud</a:t>
            </a:r>
            <a:endParaRPr lang="en-US" sz="1315" dirty="0"/>
          </a:p>
        </p:txBody>
      </p:sp>
      <p:sp>
        <p:nvSpPr>
          <p:cNvPr id="28" name="Text 3"/>
          <p:cNvSpPr/>
          <p:nvPr/>
        </p:nvSpPr>
        <p:spPr>
          <a:xfrm>
            <a:off x="817860" y="3178972"/>
            <a:ext cx="1600742"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Dedicated resources</a:t>
            </a:r>
            <a:endParaRPr lang="en-US" sz="1023" dirty="0"/>
          </a:p>
        </p:txBody>
      </p:sp>
      <p:sp>
        <p:nvSpPr>
          <p:cNvPr id="29" name="Text 4"/>
          <p:cNvSpPr/>
          <p:nvPr/>
        </p:nvSpPr>
        <p:spPr>
          <a:xfrm>
            <a:off x="9881887" y="2881990"/>
            <a:ext cx="122974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Public Cloud</a:t>
            </a:r>
            <a:endParaRPr lang="en-US" sz="1315" dirty="0"/>
          </a:p>
        </p:txBody>
      </p:sp>
      <p:sp>
        <p:nvSpPr>
          <p:cNvPr id="30" name="Text 5"/>
          <p:cNvSpPr/>
          <p:nvPr/>
        </p:nvSpPr>
        <p:spPr>
          <a:xfrm>
            <a:off x="9784875" y="3178972"/>
            <a:ext cx="1462576"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Scalable resources</a:t>
            </a:r>
            <a:endParaRPr lang="en-US" sz="1023" dirty="0"/>
          </a:p>
        </p:txBody>
      </p:sp>
      <p:sp>
        <p:nvSpPr>
          <p:cNvPr id="31" name="Text 6"/>
          <p:cNvSpPr/>
          <p:nvPr/>
        </p:nvSpPr>
        <p:spPr>
          <a:xfrm>
            <a:off x="5410778" y="3178971"/>
            <a:ext cx="126907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On-premises</a:t>
            </a:r>
            <a:endParaRPr lang="en-US" sz="1315" dirty="0"/>
          </a:p>
        </p:txBody>
      </p:sp>
      <p:sp>
        <p:nvSpPr>
          <p:cNvPr id="32" name="Text 7"/>
          <p:cNvSpPr/>
          <p:nvPr/>
        </p:nvSpPr>
        <p:spPr>
          <a:xfrm>
            <a:off x="5137288" y="3475953"/>
            <a:ext cx="192562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Traditional infrastructure</a:t>
            </a:r>
            <a:endParaRPr lang="en-US" sz="1023" dirty="0"/>
          </a:p>
        </p:txBody>
      </p:sp>
      <p:sp>
        <p:nvSpPr>
          <p:cNvPr id="33" name="Text 8"/>
          <p:cNvSpPr/>
          <p:nvPr/>
        </p:nvSpPr>
        <p:spPr>
          <a:xfrm>
            <a:off x="1145873" y="4571072"/>
            <a:ext cx="449677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Flexible Architecture</a:t>
            </a:r>
            <a:endParaRPr lang="en-US" sz="1315" dirty="0"/>
          </a:p>
        </p:txBody>
      </p:sp>
      <p:sp>
        <p:nvSpPr>
          <p:cNvPr id="34" name="Text 9"/>
          <p:cNvSpPr/>
          <p:nvPr/>
        </p:nvSpPr>
        <p:spPr>
          <a:xfrm>
            <a:off x="1145873" y="4868054"/>
            <a:ext cx="449677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Combines multiple deployment models for optimal resource utilization</a:t>
            </a:r>
            <a:endParaRPr lang="en-US" sz="1169" dirty="0"/>
          </a:p>
        </p:txBody>
      </p:sp>
      <p:sp>
        <p:nvSpPr>
          <p:cNvPr id="35" name="Text 10"/>
          <p:cNvSpPr/>
          <p:nvPr/>
        </p:nvSpPr>
        <p:spPr>
          <a:xfrm>
            <a:off x="6566077" y="4571072"/>
            <a:ext cx="4533610"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Resource Optimization</a:t>
            </a:r>
            <a:endParaRPr lang="en-US" sz="1315" dirty="0"/>
          </a:p>
        </p:txBody>
      </p:sp>
      <p:sp>
        <p:nvSpPr>
          <p:cNvPr id="36" name="Text 11"/>
          <p:cNvSpPr/>
          <p:nvPr/>
        </p:nvSpPr>
        <p:spPr>
          <a:xfrm>
            <a:off x="6566077" y="4868054"/>
            <a:ext cx="4533610"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Store sensitive data in private cloud while deploying customer apps in public cloud</a:t>
            </a:r>
            <a:endParaRPr lang="en-US" sz="1169"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500"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861116"/>
            <a:ext cx="5197177" cy="1225049"/>
          </a:xfrm>
          <a:prstGeom prst="rect">
            <a:avLst/>
          </a:prstGeom>
        </p:spPr>
      </p:pic>
      <p:pic>
        <p:nvPicPr>
          <p:cNvPr id="7" name="Image 5" descr="preencoded.png"/>
          <p:cNvPicPr>
            <a:picLocks noChangeAspect="1"/>
          </p:cNvPicPr>
          <p:nvPr/>
        </p:nvPicPr>
        <p:blipFill>
          <a:blip r:embed="rId8"/>
          <a:stretch>
            <a:fillRect/>
          </a:stretch>
        </p:blipFill>
        <p:spPr>
          <a:xfrm>
            <a:off x="816699" y="2083852"/>
            <a:ext cx="445472" cy="445472"/>
          </a:xfrm>
          <a:prstGeom prst="rect">
            <a:avLst/>
          </a:prstGeom>
        </p:spPr>
      </p:pic>
      <p:pic>
        <p:nvPicPr>
          <p:cNvPr id="8" name="Image 6" descr="preencoded.png"/>
          <p:cNvPicPr>
            <a:picLocks noChangeAspect="1"/>
          </p:cNvPicPr>
          <p:nvPr/>
        </p:nvPicPr>
        <p:blipFill>
          <a:blip r:embed="rId9"/>
          <a:stretch>
            <a:fillRect/>
          </a:stretch>
        </p:blipFill>
        <p:spPr>
          <a:xfrm>
            <a:off x="923427" y="2176659"/>
            <a:ext cx="232017" cy="259859"/>
          </a:xfrm>
          <a:prstGeom prst="rect">
            <a:avLst/>
          </a:prstGeom>
        </p:spPr>
      </p:pic>
      <p:pic>
        <p:nvPicPr>
          <p:cNvPr id="9" name="Image 7" descr="preencoded.png"/>
          <p:cNvPicPr>
            <a:picLocks noChangeAspect="1"/>
          </p:cNvPicPr>
          <p:nvPr/>
        </p:nvPicPr>
        <p:blipFill>
          <a:blip r:embed="rId10"/>
          <a:stretch>
            <a:fillRect/>
          </a:stretch>
        </p:blipFill>
        <p:spPr>
          <a:xfrm>
            <a:off x="1410662" y="2102413"/>
            <a:ext cx="222736" cy="222736"/>
          </a:xfrm>
          <a:prstGeom prst="rect">
            <a:avLst/>
          </a:prstGeom>
        </p:spPr>
      </p:pic>
      <p:pic>
        <p:nvPicPr>
          <p:cNvPr id="10" name="Image 8" descr="preencoded.png"/>
          <p:cNvPicPr>
            <a:picLocks noChangeAspect="1"/>
          </p:cNvPicPr>
          <p:nvPr/>
        </p:nvPicPr>
        <p:blipFill>
          <a:blip r:embed="rId7"/>
          <a:stretch>
            <a:fillRect/>
          </a:stretch>
        </p:blipFill>
        <p:spPr>
          <a:xfrm>
            <a:off x="6088122" y="1861116"/>
            <a:ext cx="5197177" cy="1225049"/>
          </a:xfrm>
          <a:prstGeom prst="rect">
            <a:avLst/>
          </a:prstGeom>
        </p:spPr>
      </p:pic>
      <p:pic>
        <p:nvPicPr>
          <p:cNvPr id="11" name="Image 9" descr="preencoded.png"/>
          <p:cNvPicPr>
            <a:picLocks noChangeAspect="1"/>
          </p:cNvPicPr>
          <p:nvPr/>
        </p:nvPicPr>
        <p:blipFill>
          <a:blip r:embed="rId8"/>
          <a:stretch>
            <a:fillRect/>
          </a:stretch>
        </p:blipFill>
        <p:spPr>
          <a:xfrm>
            <a:off x="6310858" y="2083852"/>
            <a:ext cx="445472" cy="445472"/>
          </a:xfrm>
          <a:prstGeom prst="rect">
            <a:avLst/>
          </a:prstGeom>
        </p:spPr>
      </p:pic>
      <p:pic>
        <p:nvPicPr>
          <p:cNvPr id="12" name="Image 10" descr="preencoded.png"/>
          <p:cNvPicPr>
            <a:picLocks noChangeAspect="1"/>
          </p:cNvPicPr>
          <p:nvPr/>
        </p:nvPicPr>
        <p:blipFill>
          <a:blip r:embed="rId11"/>
          <a:stretch>
            <a:fillRect/>
          </a:stretch>
        </p:blipFill>
        <p:spPr>
          <a:xfrm>
            <a:off x="6463990" y="2176659"/>
            <a:ext cx="139210" cy="259859"/>
          </a:xfrm>
          <a:prstGeom prst="rect">
            <a:avLst/>
          </a:prstGeom>
        </p:spPr>
      </p:pic>
      <p:pic>
        <p:nvPicPr>
          <p:cNvPr id="13" name="Image 11" descr="preencoded.png"/>
          <p:cNvPicPr>
            <a:picLocks noChangeAspect="1"/>
          </p:cNvPicPr>
          <p:nvPr/>
        </p:nvPicPr>
        <p:blipFill>
          <a:blip r:embed="rId12"/>
          <a:stretch>
            <a:fillRect/>
          </a:stretch>
        </p:blipFill>
        <p:spPr>
          <a:xfrm>
            <a:off x="6904821" y="2102413"/>
            <a:ext cx="222736" cy="222736"/>
          </a:xfrm>
          <a:prstGeom prst="rect">
            <a:avLst/>
          </a:prstGeom>
        </p:spPr>
      </p:pic>
      <p:pic>
        <p:nvPicPr>
          <p:cNvPr id="14" name="Image 12" descr="preencoded.png"/>
          <p:cNvPicPr>
            <a:picLocks noChangeAspect="1"/>
          </p:cNvPicPr>
          <p:nvPr/>
        </p:nvPicPr>
        <p:blipFill>
          <a:blip r:embed="rId7"/>
          <a:stretch>
            <a:fillRect/>
          </a:stretch>
        </p:blipFill>
        <p:spPr>
          <a:xfrm>
            <a:off x="593963" y="3383146"/>
            <a:ext cx="5197177" cy="1225049"/>
          </a:xfrm>
          <a:prstGeom prst="rect">
            <a:avLst/>
          </a:prstGeom>
        </p:spPr>
      </p:pic>
      <p:pic>
        <p:nvPicPr>
          <p:cNvPr id="15" name="Image 13" descr="preencoded.png"/>
          <p:cNvPicPr>
            <a:picLocks noChangeAspect="1"/>
          </p:cNvPicPr>
          <p:nvPr/>
        </p:nvPicPr>
        <p:blipFill>
          <a:blip r:embed="rId13"/>
          <a:stretch>
            <a:fillRect/>
          </a:stretch>
        </p:blipFill>
        <p:spPr>
          <a:xfrm>
            <a:off x="816699" y="3605883"/>
            <a:ext cx="445472" cy="445472"/>
          </a:xfrm>
          <a:prstGeom prst="rect">
            <a:avLst/>
          </a:prstGeom>
        </p:spPr>
      </p:pic>
      <p:pic>
        <p:nvPicPr>
          <p:cNvPr id="16" name="Image 14" descr="preencoded.png"/>
          <p:cNvPicPr>
            <a:picLocks noChangeAspect="1"/>
          </p:cNvPicPr>
          <p:nvPr/>
        </p:nvPicPr>
        <p:blipFill>
          <a:blip r:embed="rId14"/>
          <a:stretch>
            <a:fillRect/>
          </a:stretch>
        </p:blipFill>
        <p:spPr>
          <a:xfrm>
            <a:off x="923427" y="3698689"/>
            <a:ext cx="232017" cy="259859"/>
          </a:xfrm>
          <a:prstGeom prst="rect">
            <a:avLst/>
          </a:prstGeom>
        </p:spPr>
      </p:pic>
      <p:pic>
        <p:nvPicPr>
          <p:cNvPr id="17" name="Image 15" descr="preencoded.png"/>
          <p:cNvPicPr>
            <a:picLocks noChangeAspect="1"/>
          </p:cNvPicPr>
          <p:nvPr/>
        </p:nvPicPr>
        <p:blipFill>
          <a:blip r:embed="rId15"/>
          <a:stretch>
            <a:fillRect/>
          </a:stretch>
        </p:blipFill>
        <p:spPr>
          <a:xfrm>
            <a:off x="1410662" y="3624444"/>
            <a:ext cx="222736" cy="222736"/>
          </a:xfrm>
          <a:prstGeom prst="rect">
            <a:avLst/>
          </a:prstGeom>
        </p:spPr>
      </p:pic>
      <p:pic>
        <p:nvPicPr>
          <p:cNvPr id="18" name="Image 16" descr="preencoded.png"/>
          <p:cNvPicPr>
            <a:picLocks noChangeAspect="1"/>
          </p:cNvPicPr>
          <p:nvPr/>
        </p:nvPicPr>
        <p:blipFill>
          <a:blip r:embed="rId16"/>
          <a:stretch>
            <a:fillRect/>
          </a:stretch>
        </p:blipFill>
        <p:spPr>
          <a:xfrm>
            <a:off x="6088122" y="3383146"/>
            <a:ext cx="5197177" cy="1225049"/>
          </a:xfrm>
          <a:prstGeom prst="rect">
            <a:avLst/>
          </a:prstGeom>
        </p:spPr>
      </p:pic>
      <p:pic>
        <p:nvPicPr>
          <p:cNvPr id="19" name="Image 17" descr="preencoded.png"/>
          <p:cNvPicPr>
            <a:picLocks noChangeAspect="1"/>
          </p:cNvPicPr>
          <p:nvPr/>
        </p:nvPicPr>
        <p:blipFill>
          <a:blip r:embed="rId13"/>
          <a:stretch>
            <a:fillRect/>
          </a:stretch>
        </p:blipFill>
        <p:spPr>
          <a:xfrm>
            <a:off x="6310858" y="3605883"/>
            <a:ext cx="445472" cy="445472"/>
          </a:xfrm>
          <a:prstGeom prst="rect">
            <a:avLst/>
          </a:prstGeom>
        </p:spPr>
      </p:pic>
      <p:pic>
        <p:nvPicPr>
          <p:cNvPr id="20" name="Image 18" descr="preencoded.png"/>
          <p:cNvPicPr>
            <a:picLocks noChangeAspect="1"/>
          </p:cNvPicPr>
          <p:nvPr/>
        </p:nvPicPr>
        <p:blipFill>
          <a:blip r:embed="rId17"/>
          <a:stretch>
            <a:fillRect/>
          </a:stretch>
        </p:blipFill>
        <p:spPr>
          <a:xfrm>
            <a:off x="6440788" y="3698689"/>
            <a:ext cx="185613" cy="259859"/>
          </a:xfrm>
          <a:prstGeom prst="rect">
            <a:avLst/>
          </a:prstGeom>
        </p:spPr>
      </p:pic>
      <p:pic>
        <p:nvPicPr>
          <p:cNvPr id="21" name="Image 19" descr="preencoded.png"/>
          <p:cNvPicPr>
            <a:picLocks noChangeAspect="1"/>
          </p:cNvPicPr>
          <p:nvPr/>
        </p:nvPicPr>
        <p:blipFill>
          <a:blip r:embed="rId18"/>
          <a:stretch>
            <a:fillRect/>
          </a:stretch>
        </p:blipFill>
        <p:spPr>
          <a:xfrm>
            <a:off x="6904821" y="3624444"/>
            <a:ext cx="222736" cy="222736"/>
          </a:xfrm>
          <a:prstGeom prst="rect">
            <a:avLst/>
          </a:prstGeom>
        </p:spPr>
      </p:pic>
      <p:sp>
        <p:nvSpPr>
          <p:cNvPr id="24"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3</a:t>
            </a:r>
            <a:endParaRPr lang="en-US" sz="2631" dirty="0"/>
          </a:p>
        </p:txBody>
      </p:sp>
      <p:sp>
        <p:nvSpPr>
          <p:cNvPr id="25" name="Text 1"/>
          <p:cNvSpPr/>
          <p:nvPr/>
        </p:nvSpPr>
        <p:spPr>
          <a:xfrm>
            <a:off x="593963" y="1192907"/>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deployment model is most cost-effective for startups with no existing infrastructure?</a:t>
            </a:r>
            <a:endParaRPr lang="en-US" sz="1754" dirty="0"/>
          </a:p>
        </p:txBody>
      </p:sp>
      <p:sp>
        <p:nvSpPr>
          <p:cNvPr id="26" name="Text 2"/>
          <p:cNvSpPr/>
          <p:nvPr/>
        </p:nvSpPr>
        <p:spPr>
          <a:xfrm>
            <a:off x="1464461" y="2102413"/>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27" name="Text 3"/>
          <p:cNvSpPr/>
          <p:nvPr/>
        </p:nvSpPr>
        <p:spPr>
          <a:xfrm>
            <a:off x="1707644" y="2083852"/>
            <a:ext cx="136634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Public Cloud</a:t>
            </a:r>
            <a:endParaRPr lang="en-US" sz="1461" dirty="0"/>
          </a:p>
        </p:txBody>
      </p:sp>
      <p:sp>
        <p:nvSpPr>
          <p:cNvPr id="28" name="Text 4"/>
          <p:cNvSpPr/>
          <p:nvPr/>
        </p:nvSpPr>
        <p:spPr>
          <a:xfrm>
            <a:off x="1410662" y="2417956"/>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Pay-as-you-go model with no upfront infrastructure investment</a:t>
            </a:r>
            <a:endParaRPr lang="en-US" sz="1169" dirty="0"/>
          </a:p>
        </p:txBody>
      </p:sp>
      <p:sp>
        <p:nvSpPr>
          <p:cNvPr id="29" name="Text 5"/>
          <p:cNvSpPr/>
          <p:nvPr/>
        </p:nvSpPr>
        <p:spPr>
          <a:xfrm>
            <a:off x="6959490" y="2102413"/>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30" name="Text 6"/>
          <p:cNvSpPr/>
          <p:nvPr/>
        </p:nvSpPr>
        <p:spPr>
          <a:xfrm>
            <a:off x="7201803" y="2083852"/>
            <a:ext cx="14836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Private Cloud</a:t>
            </a:r>
            <a:endParaRPr lang="en-US" sz="1461" dirty="0"/>
          </a:p>
        </p:txBody>
      </p:sp>
      <p:sp>
        <p:nvSpPr>
          <p:cNvPr id="31" name="Text 7"/>
          <p:cNvSpPr/>
          <p:nvPr/>
        </p:nvSpPr>
        <p:spPr>
          <a:xfrm>
            <a:off x="6904821" y="2417956"/>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Dedicated infrastructure but requires significant upfront investment</a:t>
            </a:r>
            <a:endParaRPr lang="en-US" sz="1169" dirty="0"/>
          </a:p>
        </p:txBody>
      </p:sp>
      <p:sp>
        <p:nvSpPr>
          <p:cNvPr id="32" name="Text 8"/>
          <p:cNvSpPr/>
          <p:nvPr/>
        </p:nvSpPr>
        <p:spPr>
          <a:xfrm>
            <a:off x="1467507" y="3624444"/>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33" name="Text 9"/>
          <p:cNvSpPr/>
          <p:nvPr/>
        </p:nvSpPr>
        <p:spPr>
          <a:xfrm>
            <a:off x="1707644" y="3605882"/>
            <a:ext cx="144256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Hybrid Cloud</a:t>
            </a:r>
            <a:endParaRPr lang="en-US" sz="1461" dirty="0"/>
          </a:p>
        </p:txBody>
      </p:sp>
      <p:sp>
        <p:nvSpPr>
          <p:cNvPr id="34" name="Text 10"/>
          <p:cNvSpPr/>
          <p:nvPr/>
        </p:nvSpPr>
        <p:spPr>
          <a:xfrm>
            <a:off x="1410662" y="3939987"/>
            <a:ext cx="4157742"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Combination of private and public, but more complex to manage</a:t>
            </a:r>
            <a:endParaRPr lang="en-US" sz="1169" dirty="0"/>
          </a:p>
        </p:txBody>
      </p:sp>
      <p:sp>
        <p:nvSpPr>
          <p:cNvPr id="35" name="Text 11"/>
          <p:cNvSpPr/>
          <p:nvPr/>
        </p:nvSpPr>
        <p:spPr>
          <a:xfrm>
            <a:off x="6954560" y="3624444"/>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6" name="Text 12"/>
          <p:cNvSpPr/>
          <p:nvPr/>
        </p:nvSpPr>
        <p:spPr>
          <a:xfrm>
            <a:off x="7201803" y="3605882"/>
            <a:ext cx="141002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On-premises</a:t>
            </a:r>
            <a:endParaRPr lang="en-US" sz="1461" dirty="0"/>
          </a:p>
        </p:txBody>
      </p:sp>
      <p:sp>
        <p:nvSpPr>
          <p:cNvPr id="37" name="Text 13"/>
          <p:cNvSpPr/>
          <p:nvPr/>
        </p:nvSpPr>
        <p:spPr>
          <a:xfrm>
            <a:off x="6904821" y="3939987"/>
            <a:ext cx="4393645"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Traditional data center with highest upfront costs</a:t>
            </a:r>
            <a:endParaRPr lang="en-US" sz="1169"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36613"/>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118662"/>
            <a:ext cx="2586988" cy="445472"/>
          </a:xfrm>
          <a:prstGeom prst="rect">
            <a:avLst/>
          </a:prstGeom>
        </p:spPr>
      </p:pic>
      <p:pic>
        <p:nvPicPr>
          <p:cNvPr id="7" name="Image 5" descr="preencoded.png"/>
          <p:cNvPicPr>
            <a:picLocks noChangeAspect="1"/>
          </p:cNvPicPr>
          <p:nvPr/>
        </p:nvPicPr>
        <p:blipFill>
          <a:blip r:embed="rId8"/>
          <a:stretch>
            <a:fillRect/>
          </a:stretch>
        </p:blipFill>
        <p:spPr>
          <a:xfrm>
            <a:off x="705331" y="1267153"/>
            <a:ext cx="148491" cy="148491"/>
          </a:xfrm>
          <a:prstGeom prst="rect">
            <a:avLst/>
          </a:prstGeom>
        </p:spPr>
      </p:pic>
      <p:pic>
        <p:nvPicPr>
          <p:cNvPr id="8" name="Image 6" descr="preencoded.png"/>
          <p:cNvPicPr>
            <a:picLocks noChangeAspect="1"/>
          </p:cNvPicPr>
          <p:nvPr/>
        </p:nvPicPr>
        <p:blipFill>
          <a:blip r:embed="rId9"/>
          <a:stretch>
            <a:fillRect/>
          </a:stretch>
        </p:blipFill>
        <p:spPr>
          <a:xfrm>
            <a:off x="593963" y="3346024"/>
            <a:ext cx="3415288" cy="1299294"/>
          </a:xfrm>
          <a:prstGeom prst="rect">
            <a:avLst/>
          </a:prstGeom>
        </p:spPr>
      </p:pic>
      <p:pic>
        <p:nvPicPr>
          <p:cNvPr id="9" name="Image 7" descr="preencoded.png"/>
          <p:cNvPicPr>
            <a:picLocks noChangeAspect="1"/>
          </p:cNvPicPr>
          <p:nvPr/>
        </p:nvPicPr>
        <p:blipFill>
          <a:blip r:embed="rId10"/>
          <a:stretch>
            <a:fillRect/>
          </a:stretch>
        </p:blipFill>
        <p:spPr>
          <a:xfrm>
            <a:off x="779576" y="3531637"/>
            <a:ext cx="371227" cy="371227"/>
          </a:xfrm>
          <a:prstGeom prst="rect">
            <a:avLst/>
          </a:prstGeom>
        </p:spPr>
      </p:pic>
      <p:pic>
        <p:nvPicPr>
          <p:cNvPr id="10" name="Image 8" descr="preencoded.png"/>
          <p:cNvPicPr>
            <a:picLocks noChangeAspect="1"/>
          </p:cNvPicPr>
          <p:nvPr/>
        </p:nvPicPr>
        <p:blipFill>
          <a:blip r:embed="rId11"/>
          <a:stretch>
            <a:fillRect/>
          </a:stretch>
        </p:blipFill>
        <p:spPr>
          <a:xfrm>
            <a:off x="904866" y="3587321"/>
            <a:ext cx="120649" cy="259859"/>
          </a:xfrm>
          <a:prstGeom prst="rect">
            <a:avLst/>
          </a:prstGeom>
        </p:spPr>
      </p:pic>
      <p:pic>
        <p:nvPicPr>
          <p:cNvPr id="11" name="Image 9" descr="preencoded.png"/>
          <p:cNvPicPr>
            <a:picLocks noChangeAspect="1"/>
          </p:cNvPicPr>
          <p:nvPr/>
        </p:nvPicPr>
        <p:blipFill>
          <a:blip r:embed="rId12"/>
          <a:stretch>
            <a:fillRect/>
          </a:stretch>
        </p:blipFill>
        <p:spPr>
          <a:xfrm>
            <a:off x="4231987" y="3346024"/>
            <a:ext cx="3415288" cy="1299294"/>
          </a:xfrm>
          <a:prstGeom prst="rect">
            <a:avLst/>
          </a:prstGeom>
        </p:spPr>
      </p:pic>
      <p:pic>
        <p:nvPicPr>
          <p:cNvPr id="12" name="Image 10" descr="preencoded.png"/>
          <p:cNvPicPr>
            <a:picLocks noChangeAspect="1"/>
          </p:cNvPicPr>
          <p:nvPr/>
        </p:nvPicPr>
        <p:blipFill>
          <a:blip r:embed="rId13"/>
          <a:stretch>
            <a:fillRect/>
          </a:stretch>
        </p:blipFill>
        <p:spPr>
          <a:xfrm>
            <a:off x="4417600" y="3531637"/>
            <a:ext cx="371227" cy="371227"/>
          </a:xfrm>
          <a:prstGeom prst="rect">
            <a:avLst/>
          </a:prstGeom>
        </p:spPr>
      </p:pic>
      <p:pic>
        <p:nvPicPr>
          <p:cNvPr id="13" name="Image 11" descr="preencoded.png"/>
          <p:cNvPicPr>
            <a:picLocks noChangeAspect="1"/>
          </p:cNvPicPr>
          <p:nvPr/>
        </p:nvPicPr>
        <p:blipFill>
          <a:blip r:embed="rId14"/>
          <a:stretch>
            <a:fillRect/>
          </a:stretch>
        </p:blipFill>
        <p:spPr>
          <a:xfrm>
            <a:off x="4519688" y="3587321"/>
            <a:ext cx="167052" cy="259859"/>
          </a:xfrm>
          <a:prstGeom prst="rect">
            <a:avLst/>
          </a:prstGeom>
        </p:spPr>
      </p:pic>
      <p:pic>
        <p:nvPicPr>
          <p:cNvPr id="14" name="Image 12" descr="preencoded.png"/>
          <p:cNvPicPr>
            <a:picLocks noChangeAspect="1"/>
          </p:cNvPicPr>
          <p:nvPr/>
        </p:nvPicPr>
        <p:blipFill>
          <a:blip r:embed="rId12"/>
          <a:stretch>
            <a:fillRect/>
          </a:stretch>
        </p:blipFill>
        <p:spPr>
          <a:xfrm>
            <a:off x="7870011" y="3346024"/>
            <a:ext cx="3415288" cy="1299294"/>
          </a:xfrm>
          <a:prstGeom prst="rect">
            <a:avLst/>
          </a:prstGeom>
        </p:spPr>
      </p:pic>
      <p:pic>
        <p:nvPicPr>
          <p:cNvPr id="15" name="Image 13" descr="preencoded.png"/>
          <p:cNvPicPr>
            <a:picLocks noChangeAspect="1"/>
          </p:cNvPicPr>
          <p:nvPr/>
        </p:nvPicPr>
        <p:blipFill>
          <a:blip r:embed="rId15"/>
          <a:stretch>
            <a:fillRect/>
          </a:stretch>
        </p:blipFill>
        <p:spPr>
          <a:xfrm>
            <a:off x="8055625" y="3531637"/>
            <a:ext cx="371227" cy="371227"/>
          </a:xfrm>
          <a:prstGeom prst="rect">
            <a:avLst/>
          </a:prstGeom>
        </p:spPr>
      </p:pic>
      <p:pic>
        <p:nvPicPr>
          <p:cNvPr id="16" name="Image 14" descr="preencoded.png"/>
          <p:cNvPicPr>
            <a:picLocks noChangeAspect="1"/>
          </p:cNvPicPr>
          <p:nvPr/>
        </p:nvPicPr>
        <p:blipFill>
          <a:blip r:embed="rId16"/>
          <a:stretch>
            <a:fillRect/>
          </a:stretch>
        </p:blipFill>
        <p:spPr>
          <a:xfrm>
            <a:off x="8148432" y="3587321"/>
            <a:ext cx="185613" cy="259859"/>
          </a:xfrm>
          <a:prstGeom prst="rect">
            <a:avLst/>
          </a:prstGeom>
        </p:spPr>
      </p:pic>
      <p:pic>
        <p:nvPicPr>
          <p:cNvPr id="17" name="Image 15" descr="preencoded.png"/>
          <p:cNvPicPr>
            <a:picLocks noChangeAspect="1"/>
          </p:cNvPicPr>
          <p:nvPr/>
        </p:nvPicPr>
        <p:blipFill>
          <a:blip r:embed="rId17"/>
          <a:stretch>
            <a:fillRect/>
          </a:stretch>
        </p:blipFill>
        <p:spPr>
          <a:xfrm>
            <a:off x="593963" y="4942299"/>
            <a:ext cx="10691336" cy="779577"/>
          </a:xfrm>
          <a:prstGeom prst="rect">
            <a:avLst/>
          </a:prstGeom>
        </p:spPr>
      </p:pic>
      <p:pic>
        <p:nvPicPr>
          <p:cNvPr id="18" name="Image 16" descr="preencoded.png"/>
          <p:cNvPicPr>
            <a:picLocks noChangeAspect="1"/>
          </p:cNvPicPr>
          <p:nvPr/>
        </p:nvPicPr>
        <p:blipFill>
          <a:blip r:embed="rId18"/>
          <a:stretch>
            <a:fillRect/>
          </a:stretch>
        </p:blipFill>
        <p:spPr>
          <a:xfrm>
            <a:off x="742454" y="5090790"/>
            <a:ext cx="139210" cy="259859"/>
          </a:xfrm>
          <a:prstGeom prst="rect">
            <a:avLst/>
          </a:prstGeom>
        </p:spPr>
      </p:pic>
      <p:sp>
        <p:nvSpPr>
          <p:cNvPr id="21"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3</a:t>
            </a:r>
            <a:endParaRPr lang="en-US" sz="2631" dirty="0"/>
          </a:p>
        </p:txBody>
      </p:sp>
      <p:sp>
        <p:nvSpPr>
          <p:cNvPr id="22" name="Text 1"/>
          <p:cNvSpPr/>
          <p:nvPr/>
        </p:nvSpPr>
        <p:spPr>
          <a:xfrm>
            <a:off x="928068" y="1230030"/>
            <a:ext cx="2569819" cy="222736"/>
          </a:xfrm>
          <a:prstGeom prst="rect">
            <a:avLst/>
          </a:prstGeom>
          <a:noFill/>
          <a:ln/>
        </p:spPr>
        <p:txBody>
          <a:bodyPr vert="horz" wrap="square" lIns="0" tIns="0" rIns="0" bIns="0" rtlCol="0" anchor="t"/>
          <a:lstStyle/>
          <a:p>
            <a:pPr>
              <a:lnSpc>
                <a:spcPts val="1754"/>
              </a:lnSpc>
            </a:pPr>
            <a:r>
              <a:rPr lang="en-US" sz="1169" dirty="0">
                <a:solidFill>
                  <a:srgbClr val="FFFFFF"/>
                </a:solidFill>
                <a:latin typeface="ui-sans-serif" pitchFamily="34" charset="0"/>
                <a:ea typeface="ui-sans-serif" pitchFamily="34" charset="-122"/>
                <a:cs typeface="ui-sans-serif" pitchFamily="34" charset="-120"/>
              </a:rPr>
              <a:t>Correct Answer: Public Cloud</a:t>
            </a:r>
            <a:endParaRPr lang="en-US" sz="1169" dirty="0"/>
          </a:p>
        </p:txBody>
      </p:sp>
      <p:sp>
        <p:nvSpPr>
          <p:cNvPr id="23" name="Text 2"/>
          <p:cNvSpPr/>
          <p:nvPr/>
        </p:nvSpPr>
        <p:spPr>
          <a:xfrm>
            <a:off x="593963" y="1861116"/>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Why is Public Cloud the most cost-effective for startups?</a:t>
            </a:r>
            <a:endParaRPr lang="en-US" sz="1754" dirty="0"/>
          </a:p>
        </p:txBody>
      </p:sp>
      <p:sp>
        <p:nvSpPr>
          <p:cNvPr id="24" name="Text 3"/>
          <p:cNvSpPr/>
          <p:nvPr/>
        </p:nvSpPr>
        <p:spPr>
          <a:xfrm>
            <a:off x="593963" y="2306588"/>
            <a:ext cx="10691336"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Public Cloud eliminates upfront investment in hardware and infrastructure, offering pay-as-you-go pricing that scales with business needs.</a:t>
            </a:r>
            <a:endParaRPr lang="en-US" sz="1461" dirty="0"/>
          </a:p>
        </p:txBody>
      </p:sp>
      <p:sp>
        <p:nvSpPr>
          <p:cNvPr id="25" name="Text 4"/>
          <p:cNvSpPr/>
          <p:nvPr/>
        </p:nvSpPr>
        <p:spPr>
          <a:xfrm>
            <a:off x="1262172" y="3587321"/>
            <a:ext cx="2286352"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No Upfront Investment</a:t>
            </a:r>
            <a:endParaRPr lang="en-US" sz="1315" dirty="0"/>
          </a:p>
        </p:txBody>
      </p:sp>
      <p:sp>
        <p:nvSpPr>
          <p:cNvPr id="26" name="Text 5"/>
          <p:cNvSpPr/>
          <p:nvPr/>
        </p:nvSpPr>
        <p:spPr>
          <a:xfrm>
            <a:off x="779576" y="4014232"/>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Eliminates hardware and data center infrastructure costs</a:t>
            </a:r>
            <a:endParaRPr lang="en-US" sz="1169" dirty="0"/>
          </a:p>
        </p:txBody>
      </p:sp>
      <p:sp>
        <p:nvSpPr>
          <p:cNvPr id="27" name="Text 6"/>
          <p:cNvSpPr/>
          <p:nvPr/>
        </p:nvSpPr>
        <p:spPr>
          <a:xfrm>
            <a:off x="4900196" y="3587321"/>
            <a:ext cx="135764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Rapid Scaling</a:t>
            </a:r>
            <a:endParaRPr lang="en-US" sz="1315" dirty="0"/>
          </a:p>
        </p:txBody>
      </p:sp>
      <p:sp>
        <p:nvSpPr>
          <p:cNvPr id="28" name="Text 7"/>
          <p:cNvSpPr/>
          <p:nvPr/>
        </p:nvSpPr>
        <p:spPr>
          <a:xfrm>
            <a:off x="4417601" y="4014232"/>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Scale resources up or down based on demand</a:t>
            </a:r>
            <a:endParaRPr lang="en-US" sz="1169" dirty="0"/>
          </a:p>
        </p:txBody>
      </p:sp>
      <p:sp>
        <p:nvSpPr>
          <p:cNvPr id="29" name="Text 8"/>
          <p:cNvSpPr/>
          <p:nvPr/>
        </p:nvSpPr>
        <p:spPr>
          <a:xfrm>
            <a:off x="8538220" y="3587321"/>
            <a:ext cx="123357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Accessibility</a:t>
            </a:r>
            <a:endParaRPr lang="en-US" sz="1315" dirty="0"/>
          </a:p>
        </p:txBody>
      </p:sp>
      <p:sp>
        <p:nvSpPr>
          <p:cNvPr id="30" name="Text 9"/>
          <p:cNvSpPr/>
          <p:nvPr/>
        </p:nvSpPr>
        <p:spPr>
          <a:xfrm>
            <a:off x="8055625" y="4014232"/>
            <a:ext cx="3044061"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Access resources from anywhere with internet connection</a:t>
            </a:r>
            <a:endParaRPr lang="en-US" sz="1169" dirty="0"/>
          </a:p>
        </p:txBody>
      </p:sp>
      <p:sp>
        <p:nvSpPr>
          <p:cNvPr id="31" name="Text 10"/>
          <p:cNvSpPr/>
          <p:nvPr/>
        </p:nvSpPr>
        <p:spPr>
          <a:xfrm>
            <a:off x="1030154" y="5090790"/>
            <a:ext cx="8117545" cy="259859"/>
          </a:xfrm>
          <a:prstGeom prst="rect">
            <a:avLst/>
          </a:prstGeom>
          <a:noFill/>
          <a:ln/>
        </p:spPr>
        <p:txBody>
          <a:bodyPr vert="horz" wrap="square" lIns="0" tIns="0" rIns="0" bIns="0" rtlCol="0" anchor="t"/>
          <a:lstStyle/>
          <a:p>
            <a:pPr>
              <a:lnSpc>
                <a:spcPts val="2046"/>
              </a:lnSpc>
            </a:pPr>
            <a:r>
              <a:rPr lang="en-US" sz="1315" dirty="0">
                <a:solidFill>
                  <a:srgbClr val="1E40AF"/>
                </a:solidFill>
                <a:latin typeface="ui-sans-serif" pitchFamily="34" charset="0"/>
                <a:ea typeface="ui-sans-serif" pitchFamily="34" charset="-122"/>
                <a:cs typeface="ui-sans-serif" pitchFamily="34" charset="-120"/>
              </a:rPr>
              <a:t>Did you know?</a:t>
            </a:r>
            <a:endParaRPr lang="en-US" sz="1315" dirty="0"/>
          </a:p>
        </p:txBody>
      </p:sp>
      <p:sp>
        <p:nvSpPr>
          <p:cNvPr id="32" name="Text 11"/>
          <p:cNvSpPr/>
          <p:nvPr/>
        </p:nvSpPr>
        <p:spPr>
          <a:xfrm>
            <a:off x="1030154" y="5350649"/>
            <a:ext cx="9741054" cy="222736"/>
          </a:xfrm>
          <a:prstGeom prst="rect">
            <a:avLst/>
          </a:prstGeom>
          <a:noFill/>
          <a:ln/>
        </p:spPr>
        <p:txBody>
          <a:bodyPr vert="horz" wrap="square" lIns="0" tIns="0" rIns="0" bIns="0" rtlCol="0" anchor="t"/>
          <a:lstStyle/>
          <a:p>
            <a:pPr>
              <a:lnSpc>
                <a:spcPts val="1754"/>
              </a:lnSpc>
            </a:pPr>
            <a:r>
              <a:rPr lang="en-US" sz="1169" dirty="0">
                <a:solidFill>
                  <a:srgbClr val="1D4ED8"/>
                </a:solidFill>
                <a:latin typeface="ui-sans-serif" pitchFamily="34" charset="0"/>
                <a:ea typeface="ui-sans-serif" pitchFamily="34" charset="-122"/>
                <a:cs typeface="ui-sans-serif" pitchFamily="34" charset="-120"/>
              </a:rPr>
              <a:t>Startups can reduce costs by up to 40% by using Public Cloud services instead of on-premises infrastructure.</a:t>
            </a:r>
            <a:endParaRPr lang="en-US" sz="1169"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610153"/>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77957" y="6387084"/>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5883947"/>
          </a:xfrm>
          <a:prstGeom prst="rect">
            <a:avLst/>
          </a:prstGeom>
        </p:spPr>
      </p:pic>
      <p:pic>
        <p:nvPicPr>
          <p:cNvPr id="3" name="Image 1" descr="preencoded.png"/>
          <p:cNvPicPr>
            <a:picLocks noChangeAspect="1"/>
          </p:cNvPicPr>
          <p:nvPr/>
        </p:nvPicPr>
        <p:blipFill>
          <a:blip r:embed="rId4"/>
          <a:stretch>
            <a:fillRect/>
          </a:stretch>
        </p:blipFill>
        <p:spPr>
          <a:xfrm>
            <a:off x="10023127" y="264840"/>
            <a:ext cx="1113681" cy="1113681"/>
          </a:xfrm>
          <a:prstGeom prst="rect">
            <a:avLst/>
          </a:prstGeom>
        </p:spPr>
      </p:pic>
      <p:pic>
        <p:nvPicPr>
          <p:cNvPr id="4" name="Image 2" descr="preencoded.png"/>
          <p:cNvPicPr>
            <a:picLocks noChangeAspect="1"/>
          </p:cNvPicPr>
          <p:nvPr/>
        </p:nvPicPr>
        <p:blipFill>
          <a:blip r:embed="rId5"/>
          <a:stretch>
            <a:fillRect/>
          </a:stretch>
        </p:blipFill>
        <p:spPr>
          <a:xfrm>
            <a:off x="928067" y="5554824"/>
            <a:ext cx="742454" cy="742454"/>
          </a:xfrm>
          <a:prstGeom prst="rect">
            <a:avLst/>
          </a:prstGeom>
        </p:spPr>
      </p:pic>
      <p:pic>
        <p:nvPicPr>
          <p:cNvPr id="5" name="Image 3" descr="preencoded.png"/>
          <p:cNvPicPr>
            <a:picLocks noChangeAspect="1"/>
          </p:cNvPicPr>
          <p:nvPr/>
        </p:nvPicPr>
        <p:blipFill>
          <a:blip r:embed="rId6"/>
          <a:stretch>
            <a:fillRect/>
          </a:stretch>
        </p:blipFill>
        <p:spPr>
          <a:xfrm>
            <a:off x="371227" y="79227"/>
            <a:ext cx="1351208" cy="232017"/>
          </a:xfrm>
          <a:prstGeom prst="rect">
            <a:avLst/>
          </a:prstGeom>
        </p:spPr>
      </p:pic>
      <p:pic>
        <p:nvPicPr>
          <p:cNvPr id="6" name="Image 4" descr="preencoded.png"/>
          <p:cNvPicPr>
            <a:picLocks noChangeAspect="1"/>
          </p:cNvPicPr>
          <p:nvPr/>
        </p:nvPicPr>
        <p:blipFill>
          <a:blip r:embed="rId7"/>
          <a:stretch>
            <a:fillRect/>
          </a:stretch>
        </p:blipFill>
        <p:spPr>
          <a:xfrm>
            <a:off x="742454" y="1898238"/>
            <a:ext cx="10542845" cy="519718"/>
          </a:xfrm>
          <a:prstGeom prst="rect">
            <a:avLst/>
          </a:prstGeom>
        </p:spPr>
      </p:pic>
      <p:pic>
        <p:nvPicPr>
          <p:cNvPr id="7" name="Image 5" descr="preencoded.png"/>
          <p:cNvPicPr>
            <a:picLocks noChangeAspect="1"/>
          </p:cNvPicPr>
          <p:nvPr/>
        </p:nvPicPr>
        <p:blipFill>
          <a:blip r:embed="rId8"/>
          <a:stretch>
            <a:fillRect/>
          </a:stretch>
        </p:blipFill>
        <p:spPr>
          <a:xfrm>
            <a:off x="853822" y="2009606"/>
            <a:ext cx="296982" cy="296982"/>
          </a:xfrm>
          <a:prstGeom prst="rect">
            <a:avLst/>
          </a:prstGeom>
        </p:spPr>
      </p:pic>
      <p:pic>
        <p:nvPicPr>
          <p:cNvPr id="8" name="Image 6" descr="preencoded.png"/>
          <p:cNvPicPr>
            <a:picLocks noChangeAspect="1"/>
          </p:cNvPicPr>
          <p:nvPr/>
        </p:nvPicPr>
        <p:blipFill>
          <a:blip r:embed="rId7"/>
          <a:stretch>
            <a:fillRect/>
          </a:stretch>
        </p:blipFill>
        <p:spPr>
          <a:xfrm>
            <a:off x="742454" y="2603570"/>
            <a:ext cx="10542845" cy="519718"/>
          </a:xfrm>
          <a:prstGeom prst="rect">
            <a:avLst/>
          </a:prstGeom>
        </p:spPr>
      </p:pic>
      <p:pic>
        <p:nvPicPr>
          <p:cNvPr id="9" name="Image 7" descr="preencoded.png"/>
          <p:cNvPicPr>
            <a:picLocks noChangeAspect="1"/>
          </p:cNvPicPr>
          <p:nvPr/>
        </p:nvPicPr>
        <p:blipFill>
          <a:blip r:embed="rId8"/>
          <a:stretch>
            <a:fillRect/>
          </a:stretch>
        </p:blipFill>
        <p:spPr>
          <a:xfrm>
            <a:off x="853822" y="2714938"/>
            <a:ext cx="296982" cy="296982"/>
          </a:xfrm>
          <a:prstGeom prst="rect">
            <a:avLst/>
          </a:prstGeom>
        </p:spPr>
      </p:pic>
      <p:pic>
        <p:nvPicPr>
          <p:cNvPr id="10" name="Image 8" descr="preencoded.png"/>
          <p:cNvPicPr>
            <a:picLocks noChangeAspect="1"/>
          </p:cNvPicPr>
          <p:nvPr/>
        </p:nvPicPr>
        <p:blipFill>
          <a:blip r:embed="rId7"/>
          <a:stretch>
            <a:fillRect/>
          </a:stretch>
        </p:blipFill>
        <p:spPr>
          <a:xfrm>
            <a:off x="742454" y="3308901"/>
            <a:ext cx="10542845" cy="519718"/>
          </a:xfrm>
          <a:prstGeom prst="rect">
            <a:avLst/>
          </a:prstGeom>
        </p:spPr>
      </p:pic>
      <p:pic>
        <p:nvPicPr>
          <p:cNvPr id="11" name="Image 9" descr="preencoded.png"/>
          <p:cNvPicPr>
            <a:picLocks noChangeAspect="1"/>
          </p:cNvPicPr>
          <p:nvPr/>
        </p:nvPicPr>
        <p:blipFill>
          <a:blip r:embed="rId8"/>
          <a:stretch>
            <a:fillRect/>
          </a:stretch>
        </p:blipFill>
        <p:spPr>
          <a:xfrm>
            <a:off x="853822" y="3420269"/>
            <a:ext cx="296982" cy="296982"/>
          </a:xfrm>
          <a:prstGeom prst="rect">
            <a:avLst/>
          </a:prstGeom>
        </p:spPr>
      </p:pic>
      <p:pic>
        <p:nvPicPr>
          <p:cNvPr id="12" name="Image 10" descr="preencoded.png"/>
          <p:cNvPicPr>
            <a:picLocks noChangeAspect="1"/>
          </p:cNvPicPr>
          <p:nvPr/>
        </p:nvPicPr>
        <p:blipFill>
          <a:blip r:embed="rId7"/>
          <a:stretch>
            <a:fillRect/>
          </a:stretch>
        </p:blipFill>
        <p:spPr>
          <a:xfrm>
            <a:off x="742454" y="4014232"/>
            <a:ext cx="10542845" cy="519718"/>
          </a:xfrm>
          <a:prstGeom prst="rect">
            <a:avLst/>
          </a:prstGeom>
        </p:spPr>
      </p:pic>
      <p:pic>
        <p:nvPicPr>
          <p:cNvPr id="13" name="Image 11" descr="preencoded.png"/>
          <p:cNvPicPr>
            <a:picLocks noChangeAspect="1"/>
          </p:cNvPicPr>
          <p:nvPr/>
        </p:nvPicPr>
        <p:blipFill>
          <a:blip r:embed="rId8"/>
          <a:stretch>
            <a:fillRect/>
          </a:stretch>
        </p:blipFill>
        <p:spPr>
          <a:xfrm>
            <a:off x="853822" y="4125600"/>
            <a:ext cx="296982" cy="296982"/>
          </a:xfrm>
          <a:prstGeom prst="rect">
            <a:avLst/>
          </a:prstGeom>
        </p:spPr>
      </p:pic>
      <p:pic>
        <p:nvPicPr>
          <p:cNvPr id="15" name="Image 13" descr="preencoded.png"/>
          <p:cNvPicPr>
            <a:picLocks noChangeAspect="1"/>
          </p:cNvPicPr>
          <p:nvPr/>
        </p:nvPicPr>
        <p:blipFill>
          <a:blip r:embed="rId9"/>
          <a:stretch>
            <a:fillRect/>
          </a:stretch>
        </p:blipFill>
        <p:spPr>
          <a:xfrm>
            <a:off x="-1" y="6705628"/>
            <a:ext cx="11879263" cy="55684"/>
          </a:xfrm>
          <a:prstGeom prst="rect">
            <a:avLst/>
          </a:prstGeom>
        </p:spPr>
      </p:pic>
      <p:pic>
        <p:nvPicPr>
          <p:cNvPr id="16" name="Image 14" descr="preencoded.png"/>
          <p:cNvPicPr>
            <a:picLocks noChangeAspect="1"/>
          </p:cNvPicPr>
          <p:nvPr/>
        </p:nvPicPr>
        <p:blipFill>
          <a:blip r:embed="rId10"/>
          <a:stretch>
            <a:fillRect/>
          </a:stretch>
        </p:blipFill>
        <p:spPr>
          <a:xfrm>
            <a:off x="0" y="6705628"/>
            <a:ext cx="792338" cy="55684"/>
          </a:xfrm>
          <a:prstGeom prst="rect">
            <a:avLst/>
          </a:prstGeom>
        </p:spPr>
      </p:pic>
      <p:sp>
        <p:nvSpPr>
          <p:cNvPr id="17" name="Text 0"/>
          <p:cNvSpPr/>
          <p:nvPr/>
        </p:nvSpPr>
        <p:spPr>
          <a:xfrm>
            <a:off x="593963" y="450454"/>
            <a:ext cx="12829604"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1: </a:t>
            </a:r>
            <a:r>
              <a:rPr lang="en-US" sz="2338" b="1" dirty="0">
                <a:solidFill>
                  <a:srgbClr val="374151"/>
                </a:solidFill>
                <a:latin typeface="ui-sans-serif" pitchFamily="34" charset="0"/>
                <a:ea typeface="ui-sans-serif" pitchFamily="34" charset="-122"/>
                <a:cs typeface="ui-sans-serif" pitchFamily="34" charset="-120"/>
              </a:rPr>
              <a:t>Which of the following best defines cloud computing?</a:t>
            </a:r>
            <a:endParaRPr lang="en-US" sz="2338" dirty="0"/>
          </a:p>
          <a:p>
            <a:pPr>
              <a:lnSpc>
                <a:spcPts val="2631"/>
              </a:lnSpc>
            </a:pPr>
            <a:endParaRPr lang="en-US" sz="2192" dirty="0"/>
          </a:p>
        </p:txBody>
      </p:sp>
      <p:sp>
        <p:nvSpPr>
          <p:cNvPr id="18" name="Text 1"/>
          <p:cNvSpPr/>
          <p:nvPr/>
        </p:nvSpPr>
        <p:spPr>
          <a:xfrm>
            <a:off x="593964" y="32823"/>
            <a:ext cx="1086883" cy="176333"/>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Question 1</a:t>
            </a:r>
            <a:endParaRPr lang="en-US" sz="1169" dirty="0"/>
          </a:p>
        </p:txBody>
      </p:sp>
      <p:sp>
        <p:nvSpPr>
          <p:cNvPr id="19" name="Text 2"/>
          <p:cNvSpPr/>
          <p:nvPr/>
        </p:nvSpPr>
        <p:spPr>
          <a:xfrm>
            <a:off x="593963" y="1304275"/>
            <a:ext cx="12829604" cy="296982"/>
          </a:xfrm>
          <a:prstGeom prst="rect">
            <a:avLst/>
          </a:prstGeom>
          <a:noFill/>
          <a:ln/>
        </p:spPr>
        <p:txBody>
          <a:bodyPr vert="horz" wrap="square" lIns="0" tIns="0" rIns="0" bIns="0" rtlCol="0" anchor="t"/>
          <a:lstStyle/>
          <a:p>
            <a:pPr>
              <a:lnSpc>
                <a:spcPts val="2338"/>
              </a:lnSpc>
            </a:pPr>
            <a:endParaRPr lang="en-US" sz="1754" dirty="0"/>
          </a:p>
        </p:txBody>
      </p:sp>
      <p:sp>
        <p:nvSpPr>
          <p:cNvPr id="20" name="Text 3"/>
          <p:cNvSpPr/>
          <p:nvPr/>
        </p:nvSpPr>
        <p:spPr>
          <a:xfrm>
            <a:off x="944743" y="200960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1" name="Text 4"/>
          <p:cNvSpPr/>
          <p:nvPr/>
        </p:nvSpPr>
        <p:spPr>
          <a:xfrm>
            <a:off x="1299294" y="2028168"/>
            <a:ext cx="320357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Storing data on local servers</a:t>
            </a:r>
            <a:endParaRPr lang="en-US" sz="1461" dirty="0"/>
          </a:p>
        </p:txBody>
      </p:sp>
      <p:sp>
        <p:nvSpPr>
          <p:cNvPr id="22" name="Text 5"/>
          <p:cNvSpPr/>
          <p:nvPr/>
        </p:nvSpPr>
        <p:spPr>
          <a:xfrm>
            <a:off x="945613" y="27149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3" name="Text 6"/>
          <p:cNvSpPr/>
          <p:nvPr/>
        </p:nvSpPr>
        <p:spPr>
          <a:xfrm>
            <a:off x="1299294" y="2733499"/>
            <a:ext cx="8969307"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On-demand delivery of IT resources over the internet with pay-as-you-go pricing</a:t>
            </a:r>
            <a:endParaRPr lang="en-US" sz="1461" dirty="0"/>
          </a:p>
        </p:txBody>
      </p:sp>
      <p:sp>
        <p:nvSpPr>
          <p:cNvPr id="24" name="Text 7"/>
          <p:cNvSpPr/>
          <p:nvPr/>
        </p:nvSpPr>
        <p:spPr>
          <a:xfrm>
            <a:off x="947789" y="342026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5" name="Text 8"/>
          <p:cNvSpPr/>
          <p:nvPr/>
        </p:nvSpPr>
        <p:spPr>
          <a:xfrm>
            <a:off x="1299294" y="3438830"/>
            <a:ext cx="336349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Building physical data centers</a:t>
            </a:r>
            <a:endParaRPr lang="en-US" sz="1461" dirty="0"/>
          </a:p>
        </p:txBody>
      </p:sp>
      <p:sp>
        <p:nvSpPr>
          <p:cNvPr id="26" name="Text 9"/>
          <p:cNvSpPr/>
          <p:nvPr/>
        </p:nvSpPr>
        <p:spPr>
          <a:xfrm>
            <a:off x="940683" y="412560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7" name="Text 10"/>
          <p:cNvSpPr/>
          <p:nvPr/>
        </p:nvSpPr>
        <p:spPr>
          <a:xfrm>
            <a:off x="1299294" y="4144161"/>
            <a:ext cx="480344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Installing software on individual computers</a:t>
            </a:r>
            <a:endParaRPr lang="en-US" sz="146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6"/>
            <a:ext cx="11879263" cy="593963"/>
          </a:xfrm>
          <a:prstGeom prst="rect">
            <a:avLst/>
          </a:prstGeom>
        </p:spPr>
      </p:pic>
      <p:pic>
        <p:nvPicPr>
          <p:cNvPr id="6" name="Image 4" descr="preencoded.png"/>
          <p:cNvPicPr>
            <a:picLocks noChangeAspect="1"/>
          </p:cNvPicPr>
          <p:nvPr/>
        </p:nvPicPr>
        <p:blipFill>
          <a:blip r:embed="rId5"/>
          <a:stretch>
            <a:fillRect/>
          </a:stretch>
        </p:blipFill>
        <p:spPr>
          <a:xfrm>
            <a:off x="4751705" y="4385459"/>
            <a:ext cx="2375853" cy="742454"/>
          </a:xfrm>
          <a:prstGeom prst="rect">
            <a:avLst/>
          </a:prstGeom>
        </p:spPr>
      </p:pic>
      <p:pic>
        <p:nvPicPr>
          <p:cNvPr id="7" name="Image 5" descr="preencoded.png"/>
          <p:cNvPicPr>
            <a:picLocks noChangeAspect="1"/>
          </p:cNvPicPr>
          <p:nvPr/>
        </p:nvPicPr>
        <p:blipFill>
          <a:blip r:embed="rId6"/>
          <a:stretch>
            <a:fillRect/>
          </a:stretch>
        </p:blipFill>
        <p:spPr>
          <a:xfrm>
            <a:off x="4751705" y="3513076"/>
            <a:ext cx="2375853" cy="742454"/>
          </a:xfrm>
          <a:prstGeom prst="rect">
            <a:avLst/>
          </a:prstGeom>
        </p:spPr>
      </p:pic>
      <p:pic>
        <p:nvPicPr>
          <p:cNvPr id="8" name="Image 6" descr="preencoded.png"/>
          <p:cNvPicPr>
            <a:picLocks noChangeAspect="1"/>
          </p:cNvPicPr>
          <p:nvPr/>
        </p:nvPicPr>
        <p:blipFill>
          <a:blip r:embed="rId7"/>
          <a:stretch>
            <a:fillRect/>
          </a:stretch>
        </p:blipFill>
        <p:spPr>
          <a:xfrm>
            <a:off x="4751705" y="2622481"/>
            <a:ext cx="2375853" cy="742454"/>
          </a:xfrm>
          <a:prstGeom prst="rect">
            <a:avLst/>
          </a:prstGeom>
        </p:spPr>
      </p:pic>
      <p:pic>
        <p:nvPicPr>
          <p:cNvPr id="11" name="Image 9" descr="preencoded.png"/>
          <p:cNvPicPr>
            <a:picLocks noChangeAspect="1"/>
          </p:cNvPicPr>
          <p:nvPr/>
        </p:nvPicPr>
        <p:blipFill>
          <a:blip r:embed="rId8"/>
          <a:stretch>
            <a:fillRect/>
          </a:stretch>
        </p:blipFill>
        <p:spPr>
          <a:xfrm>
            <a:off x="222736" y="301963"/>
            <a:ext cx="593963" cy="593963"/>
          </a:xfrm>
          <a:prstGeom prst="rect">
            <a:avLst/>
          </a:prstGeom>
        </p:spPr>
      </p:pic>
      <p:pic>
        <p:nvPicPr>
          <p:cNvPr id="12" name="Image 10" descr="preencoded.png"/>
          <p:cNvPicPr>
            <a:picLocks noChangeAspect="1"/>
          </p:cNvPicPr>
          <p:nvPr/>
        </p:nvPicPr>
        <p:blipFill>
          <a:blip r:embed="rId9"/>
          <a:stretch>
            <a:fillRect/>
          </a:stretch>
        </p:blipFill>
        <p:spPr>
          <a:xfrm>
            <a:off x="11062563" y="301963"/>
            <a:ext cx="593963" cy="593963"/>
          </a:xfrm>
          <a:prstGeom prst="rect">
            <a:avLst/>
          </a:prstGeom>
        </p:spPr>
      </p:pic>
      <p:sp>
        <p:nvSpPr>
          <p:cNvPr id="15" name="Text 0"/>
          <p:cNvSpPr/>
          <p:nvPr/>
        </p:nvSpPr>
        <p:spPr>
          <a:xfrm>
            <a:off x="2197664" y="1285714"/>
            <a:ext cx="7483935" cy="445472"/>
          </a:xfrm>
          <a:prstGeom prst="rect">
            <a:avLst/>
          </a:prstGeom>
          <a:noFill/>
          <a:ln/>
        </p:spPr>
        <p:txBody>
          <a:bodyPr vert="horz" wrap="square" lIns="0" tIns="0" rIns="0" bIns="0" rtlCol="0" anchor="t"/>
          <a:lstStyle/>
          <a:p>
            <a:pPr algn="ctr">
              <a:lnSpc>
                <a:spcPts val="3507"/>
              </a:lnSpc>
            </a:pPr>
            <a:r>
              <a:rPr lang="en-US" sz="3507" dirty="0">
                <a:solidFill>
                  <a:srgbClr val="1F2937"/>
                </a:solidFill>
                <a:latin typeface="Montserrat" pitchFamily="34" charset="0"/>
                <a:ea typeface="Montserrat" pitchFamily="34" charset="-122"/>
                <a:cs typeface="Montserrat" pitchFamily="34" charset="-120"/>
              </a:rPr>
              <a:t>IaaS, PaaS, SaaS Explained</a:t>
            </a:r>
            <a:endParaRPr lang="en-US" sz="3507" dirty="0"/>
          </a:p>
        </p:txBody>
      </p:sp>
      <p:sp>
        <p:nvSpPr>
          <p:cNvPr id="16" name="Text 1"/>
          <p:cNvSpPr/>
          <p:nvPr/>
        </p:nvSpPr>
        <p:spPr>
          <a:xfrm>
            <a:off x="2197664" y="1953922"/>
            <a:ext cx="7483935" cy="259859"/>
          </a:xfrm>
          <a:prstGeom prst="rect">
            <a:avLst/>
          </a:prstGeom>
          <a:noFill/>
          <a:ln/>
        </p:spPr>
        <p:txBody>
          <a:bodyPr vert="horz" wrap="square" lIns="0" tIns="0" rIns="0" bIns="0" rtlCol="0" anchor="t"/>
          <a:lstStyle/>
          <a:p>
            <a:pPr algn="ctr">
              <a:lnSpc>
                <a:spcPts val="2046"/>
              </a:lnSpc>
            </a:pPr>
            <a:r>
              <a:rPr lang="en-US" sz="1461" dirty="0">
                <a:solidFill>
                  <a:srgbClr val="4B5563"/>
                </a:solidFill>
                <a:latin typeface="Open Sans" pitchFamily="34" charset="0"/>
                <a:ea typeface="Open Sans" pitchFamily="34" charset="-122"/>
                <a:cs typeface="Open Sans" pitchFamily="34" charset="-120"/>
              </a:rPr>
              <a:t>Cloud Computing Service Models Simplified</a:t>
            </a:r>
            <a:endParaRPr lang="en-US" sz="1461" dirty="0"/>
          </a:p>
        </p:txBody>
      </p:sp>
      <p:sp>
        <p:nvSpPr>
          <p:cNvPr id="17" name="Text 2"/>
          <p:cNvSpPr/>
          <p:nvPr/>
        </p:nvSpPr>
        <p:spPr>
          <a:xfrm>
            <a:off x="4751705" y="2770622"/>
            <a:ext cx="2375853" cy="519718"/>
          </a:xfrm>
          <a:prstGeom prst="rect">
            <a:avLst/>
          </a:prstGeom>
          <a:noFill/>
          <a:ln/>
        </p:spPr>
        <p:txBody>
          <a:bodyPr vert="horz" wrap="square" lIns="0" tIns="0" rIns="0" bIns="0" rtlCol="0" anchor="t"/>
          <a:lstStyle/>
          <a:p>
            <a:pPr algn="ctr">
              <a:lnSpc>
                <a:spcPts val="2046"/>
              </a:lnSpc>
            </a:pPr>
            <a:endParaRPr lang="en-US" sz="1461" dirty="0"/>
          </a:p>
        </p:txBody>
      </p:sp>
      <p:sp>
        <p:nvSpPr>
          <p:cNvPr id="18" name="Text 3"/>
          <p:cNvSpPr/>
          <p:nvPr/>
        </p:nvSpPr>
        <p:spPr>
          <a:xfrm>
            <a:off x="4751705" y="3624444"/>
            <a:ext cx="2375853" cy="519718"/>
          </a:xfrm>
          <a:prstGeom prst="rect">
            <a:avLst/>
          </a:prstGeom>
          <a:noFill/>
          <a:ln/>
        </p:spPr>
        <p:txBody>
          <a:bodyPr vert="horz" wrap="square" lIns="0" tIns="0" rIns="0" bIns="0" rtlCol="0" anchor="t"/>
          <a:lstStyle/>
          <a:p>
            <a:pPr algn="ctr">
              <a:lnSpc>
                <a:spcPts val="2046"/>
              </a:lnSpc>
            </a:pPr>
            <a:r>
              <a:rPr lang="en-US" sz="1461" b="1" dirty="0">
                <a:solidFill>
                  <a:srgbClr val="0F766E"/>
                </a:solidFill>
                <a:latin typeface="Open Sans" pitchFamily="34" charset="0"/>
                <a:ea typeface="Open Sans" pitchFamily="34" charset="-122"/>
                <a:cs typeface="Open Sans" pitchFamily="34" charset="-120"/>
              </a:rPr>
              <a:t>Platform as a Service (PaaS)</a:t>
            </a:r>
            <a:endParaRPr lang="en-US" sz="1461" dirty="0"/>
          </a:p>
        </p:txBody>
      </p:sp>
      <p:sp>
        <p:nvSpPr>
          <p:cNvPr id="19" name="Text 4"/>
          <p:cNvSpPr/>
          <p:nvPr/>
        </p:nvSpPr>
        <p:spPr>
          <a:xfrm>
            <a:off x="4751705" y="2715638"/>
            <a:ext cx="2375853" cy="519718"/>
          </a:xfrm>
          <a:prstGeom prst="rect">
            <a:avLst/>
          </a:prstGeom>
          <a:noFill/>
          <a:ln/>
        </p:spPr>
        <p:txBody>
          <a:bodyPr vert="horz" wrap="square" lIns="0" tIns="0" rIns="0" bIns="0" rtlCol="0" anchor="t"/>
          <a:lstStyle/>
          <a:p>
            <a:pPr algn="ctr">
              <a:lnSpc>
                <a:spcPts val="2046"/>
              </a:lnSpc>
            </a:pPr>
            <a:r>
              <a:rPr lang="en-US" sz="1461" b="1" dirty="0">
                <a:solidFill>
                  <a:srgbClr val="1D4ED8"/>
                </a:solidFill>
                <a:latin typeface="Open Sans" pitchFamily="34" charset="0"/>
                <a:ea typeface="Open Sans" pitchFamily="34" charset="-122"/>
                <a:cs typeface="Open Sans" pitchFamily="34" charset="-120"/>
              </a:rPr>
              <a:t>Infrastructure as a Service (IaaS)</a:t>
            </a:r>
            <a:endParaRPr lang="en-US" sz="1461" dirty="0"/>
          </a:p>
        </p:txBody>
      </p:sp>
      <p:sp>
        <p:nvSpPr>
          <p:cNvPr id="21" name="Text 6"/>
          <p:cNvSpPr/>
          <p:nvPr/>
        </p:nvSpPr>
        <p:spPr>
          <a:xfrm>
            <a:off x="9382761" y="6278717"/>
            <a:ext cx="2750792" cy="185613"/>
          </a:xfrm>
          <a:prstGeom prst="rect">
            <a:avLst/>
          </a:prstGeom>
          <a:noFill/>
          <a:ln/>
        </p:spPr>
        <p:txBody>
          <a:bodyPr vert="horz" wrap="square" lIns="0" tIns="0" rIns="0" bIns="0" rtlCol="0" anchor="t"/>
          <a:lstStyle/>
          <a:p>
            <a:pPr>
              <a:lnSpc>
                <a:spcPts val="1461"/>
              </a:lnSpc>
            </a:pPr>
            <a:endParaRPr lang="en-US" sz="1023" dirty="0"/>
          </a:p>
        </p:txBody>
      </p:sp>
      <p:sp>
        <p:nvSpPr>
          <p:cNvPr id="20" name="TextBox 19">
            <a:extLst>
              <a:ext uri="{FF2B5EF4-FFF2-40B4-BE49-F238E27FC236}">
                <a16:creationId xmlns:a16="http://schemas.microsoft.com/office/drawing/2014/main" id="{C348FD28-5699-89F6-963F-FAD6765BA2F7}"/>
              </a:ext>
            </a:extLst>
          </p:cNvPr>
          <p:cNvSpPr txBox="1"/>
          <p:nvPr/>
        </p:nvSpPr>
        <p:spPr>
          <a:xfrm>
            <a:off x="4650844" y="4476032"/>
            <a:ext cx="2577575" cy="605294"/>
          </a:xfrm>
          <a:prstGeom prst="rect">
            <a:avLst/>
          </a:prstGeom>
          <a:noFill/>
        </p:spPr>
        <p:txBody>
          <a:bodyPr wrap="square">
            <a:spAutoFit/>
          </a:bodyPr>
          <a:lstStyle/>
          <a:p>
            <a:pPr algn="ctr">
              <a:lnSpc>
                <a:spcPts val="2046"/>
              </a:lnSpc>
            </a:pPr>
            <a:r>
              <a:rPr lang="en-US" sz="1754" b="1" dirty="0">
                <a:solidFill>
                  <a:srgbClr val="C2410C"/>
                </a:solidFill>
                <a:latin typeface="Open Sans" pitchFamily="34" charset="0"/>
                <a:ea typeface="Open Sans" pitchFamily="34" charset="-122"/>
                <a:cs typeface="Open Sans" pitchFamily="34" charset="-120"/>
              </a:rPr>
              <a:t>Software as a Service (SaaS)</a:t>
            </a:r>
            <a:endParaRPr lang="en-US" sz="1754"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816699"/>
          </a:xfrm>
          <a:prstGeom prst="rect">
            <a:avLst/>
          </a:prstGeom>
        </p:spPr>
      </p:pic>
      <p:pic>
        <p:nvPicPr>
          <p:cNvPr id="5" name="Image 3" descr="preencoded.png"/>
          <p:cNvPicPr>
            <a:picLocks noChangeAspect="1"/>
          </p:cNvPicPr>
          <p:nvPr/>
        </p:nvPicPr>
        <p:blipFill>
          <a:blip r:embed="rId5"/>
          <a:stretch>
            <a:fillRect/>
          </a:stretch>
        </p:blipFill>
        <p:spPr>
          <a:xfrm>
            <a:off x="296981" y="2640692"/>
            <a:ext cx="5345668" cy="2190239"/>
          </a:xfrm>
          <a:prstGeom prst="rect">
            <a:avLst/>
          </a:prstGeom>
        </p:spPr>
      </p:pic>
      <p:pic>
        <p:nvPicPr>
          <p:cNvPr id="6" name="Image 4" descr="preencoded.png"/>
          <p:cNvPicPr>
            <a:picLocks noChangeAspect="1"/>
          </p:cNvPicPr>
          <p:nvPr/>
        </p:nvPicPr>
        <p:blipFill>
          <a:blip r:embed="rId6"/>
          <a:stretch>
            <a:fillRect/>
          </a:stretch>
        </p:blipFill>
        <p:spPr>
          <a:xfrm>
            <a:off x="482595" y="3234655"/>
            <a:ext cx="148491" cy="148491"/>
          </a:xfrm>
          <a:prstGeom prst="rect">
            <a:avLst/>
          </a:prstGeom>
        </p:spPr>
      </p:pic>
      <p:pic>
        <p:nvPicPr>
          <p:cNvPr id="7" name="Image 5" descr="preencoded.png"/>
          <p:cNvPicPr>
            <a:picLocks noChangeAspect="1"/>
          </p:cNvPicPr>
          <p:nvPr/>
        </p:nvPicPr>
        <p:blipFill>
          <a:blip r:embed="rId6"/>
          <a:stretch>
            <a:fillRect/>
          </a:stretch>
        </p:blipFill>
        <p:spPr>
          <a:xfrm>
            <a:off x="482595" y="3568760"/>
            <a:ext cx="148491" cy="148491"/>
          </a:xfrm>
          <a:prstGeom prst="rect">
            <a:avLst/>
          </a:prstGeom>
        </p:spPr>
      </p:pic>
      <p:pic>
        <p:nvPicPr>
          <p:cNvPr id="8" name="Image 6" descr="preencoded.png"/>
          <p:cNvPicPr>
            <a:picLocks noChangeAspect="1"/>
          </p:cNvPicPr>
          <p:nvPr/>
        </p:nvPicPr>
        <p:blipFill>
          <a:blip r:embed="rId6"/>
          <a:stretch>
            <a:fillRect/>
          </a:stretch>
        </p:blipFill>
        <p:spPr>
          <a:xfrm>
            <a:off x="482595" y="4125600"/>
            <a:ext cx="148491" cy="148491"/>
          </a:xfrm>
          <a:prstGeom prst="rect">
            <a:avLst/>
          </a:prstGeom>
        </p:spPr>
      </p:pic>
      <p:pic>
        <p:nvPicPr>
          <p:cNvPr id="9" name="Image 7" descr="preencoded.png"/>
          <p:cNvPicPr>
            <a:picLocks noChangeAspect="1"/>
          </p:cNvPicPr>
          <p:nvPr/>
        </p:nvPicPr>
        <p:blipFill>
          <a:blip r:embed="rId6"/>
          <a:stretch>
            <a:fillRect/>
          </a:stretch>
        </p:blipFill>
        <p:spPr>
          <a:xfrm>
            <a:off x="482595" y="4459704"/>
            <a:ext cx="148491" cy="148491"/>
          </a:xfrm>
          <a:prstGeom prst="rect">
            <a:avLst/>
          </a:prstGeom>
        </p:spPr>
      </p:pic>
      <p:pic>
        <p:nvPicPr>
          <p:cNvPr id="10" name="Image 8" descr="preencoded.png"/>
          <p:cNvPicPr>
            <a:picLocks noChangeAspect="1"/>
          </p:cNvPicPr>
          <p:nvPr/>
        </p:nvPicPr>
        <p:blipFill>
          <a:blip r:embed="rId7"/>
          <a:stretch>
            <a:fillRect/>
          </a:stretch>
        </p:blipFill>
        <p:spPr>
          <a:xfrm>
            <a:off x="6236613" y="1638379"/>
            <a:ext cx="5345668" cy="779577"/>
          </a:xfrm>
          <a:prstGeom prst="rect">
            <a:avLst/>
          </a:prstGeom>
        </p:spPr>
      </p:pic>
      <p:pic>
        <p:nvPicPr>
          <p:cNvPr id="11" name="Image 9" descr="preencoded.png"/>
          <p:cNvPicPr>
            <a:picLocks noChangeAspect="1"/>
          </p:cNvPicPr>
          <p:nvPr/>
        </p:nvPicPr>
        <p:blipFill>
          <a:blip r:embed="rId8"/>
          <a:stretch>
            <a:fillRect/>
          </a:stretch>
        </p:blipFill>
        <p:spPr>
          <a:xfrm>
            <a:off x="6385103" y="1786870"/>
            <a:ext cx="408350" cy="482595"/>
          </a:xfrm>
          <a:prstGeom prst="rect">
            <a:avLst/>
          </a:prstGeom>
        </p:spPr>
      </p:pic>
      <p:pic>
        <p:nvPicPr>
          <p:cNvPr id="12" name="Image 10" descr="preencoded.png"/>
          <p:cNvPicPr>
            <a:picLocks noChangeAspect="1"/>
          </p:cNvPicPr>
          <p:nvPr/>
        </p:nvPicPr>
        <p:blipFill>
          <a:blip r:embed="rId9"/>
          <a:stretch>
            <a:fillRect/>
          </a:stretch>
        </p:blipFill>
        <p:spPr>
          <a:xfrm>
            <a:off x="6496472" y="1898238"/>
            <a:ext cx="185613" cy="259859"/>
          </a:xfrm>
          <a:prstGeom prst="rect">
            <a:avLst/>
          </a:prstGeom>
        </p:spPr>
      </p:pic>
      <p:pic>
        <p:nvPicPr>
          <p:cNvPr id="13" name="Image 11" descr="preencoded.png"/>
          <p:cNvPicPr>
            <a:picLocks noChangeAspect="1"/>
          </p:cNvPicPr>
          <p:nvPr/>
        </p:nvPicPr>
        <p:blipFill>
          <a:blip r:embed="rId10"/>
          <a:stretch>
            <a:fillRect/>
          </a:stretch>
        </p:blipFill>
        <p:spPr>
          <a:xfrm>
            <a:off x="6236613" y="2603570"/>
            <a:ext cx="5345668" cy="779577"/>
          </a:xfrm>
          <a:prstGeom prst="rect">
            <a:avLst/>
          </a:prstGeom>
        </p:spPr>
      </p:pic>
      <p:pic>
        <p:nvPicPr>
          <p:cNvPr id="14" name="Image 12" descr="preencoded.png"/>
          <p:cNvPicPr>
            <a:picLocks noChangeAspect="1"/>
          </p:cNvPicPr>
          <p:nvPr/>
        </p:nvPicPr>
        <p:blipFill>
          <a:blip r:embed="rId11"/>
          <a:stretch>
            <a:fillRect/>
          </a:stretch>
        </p:blipFill>
        <p:spPr>
          <a:xfrm>
            <a:off x="6385104" y="2752061"/>
            <a:ext cx="454753" cy="482595"/>
          </a:xfrm>
          <a:prstGeom prst="rect">
            <a:avLst/>
          </a:prstGeom>
        </p:spPr>
      </p:pic>
      <p:pic>
        <p:nvPicPr>
          <p:cNvPr id="15" name="Image 13" descr="preencoded.png"/>
          <p:cNvPicPr>
            <a:picLocks noChangeAspect="1"/>
          </p:cNvPicPr>
          <p:nvPr/>
        </p:nvPicPr>
        <p:blipFill>
          <a:blip r:embed="rId12"/>
          <a:stretch>
            <a:fillRect/>
          </a:stretch>
        </p:blipFill>
        <p:spPr>
          <a:xfrm>
            <a:off x="6496472" y="2863429"/>
            <a:ext cx="232017" cy="259859"/>
          </a:xfrm>
          <a:prstGeom prst="rect">
            <a:avLst/>
          </a:prstGeom>
        </p:spPr>
      </p:pic>
      <p:pic>
        <p:nvPicPr>
          <p:cNvPr id="16" name="Image 14" descr="preencoded.png"/>
          <p:cNvPicPr>
            <a:picLocks noChangeAspect="1"/>
          </p:cNvPicPr>
          <p:nvPr/>
        </p:nvPicPr>
        <p:blipFill>
          <a:blip r:embed="rId13"/>
          <a:stretch>
            <a:fillRect/>
          </a:stretch>
        </p:blipFill>
        <p:spPr>
          <a:xfrm>
            <a:off x="6236613" y="3568760"/>
            <a:ext cx="5345668" cy="779577"/>
          </a:xfrm>
          <a:prstGeom prst="rect">
            <a:avLst/>
          </a:prstGeom>
        </p:spPr>
      </p:pic>
      <p:pic>
        <p:nvPicPr>
          <p:cNvPr id="17" name="Image 15" descr="preencoded.png"/>
          <p:cNvPicPr>
            <a:picLocks noChangeAspect="1"/>
          </p:cNvPicPr>
          <p:nvPr/>
        </p:nvPicPr>
        <p:blipFill>
          <a:blip r:embed="rId14"/>
          <a:stretch>
            <a:fillRect/>
          </a:stretch>
        </p:blipFill>
        <p:spPr>
          <a:xfrm>
            <a:off x="6385104" y="3717251"/>
            <a:ext cx="436192" cy="482595"/>
          </a:xfrm>
          <a:prstGeom prst="rect">
            <a:avLst/>
          </a:prstGeom>
        </p:spPr>
      </p:pic>
      <p:pic>
        <p:nvPicPr>
          <p:cNvPr id="18" name="Image 16" descr="preencoded.png"/>
          <p:cNvPicPr>
            <a:picLocks noChangeAspect="1"/>
          </p:cNvPicPr>
          <p:nvPr/>
        </p:nvPicPr>
        <p:blipFill>
          <a:blip r:embed="rId15"/>
          <a:stretch>
            <a:fillRect/>
          </a:stretch>
        </p:blipFill>
        <p:spPr>
          <a:xfrm>
            <a:off x="6496472" y="3828619"/>
            <a:ext cx="213455" cy="259859"/>
          </a:xfrm>
          <a:prstGeom prst="rect">
            <a:avLst/>
          </a:prstGeom>
        </p:spPr>
      </p:pic>
      <p:sp>
        <p:nvSpPr>
          <p:cNvPr id="21" name="Text 0"/>
          <p:cNvSpPr/>
          <p:nvPr/>
        </p:nvSpPr>
        <p:spPr>
          <a:xfrm>
            <a:off x="296981" y="320524"/>
            <a:ext cx="14255115" cy="371227"/>
          </a:xfrm>
          <a:prstGeom prst="rect">
            <a:avLst/>
          </a:prstGeom>
          <a:noFill/>
          <a:ln/>
        </p:spPr>
        <p:txBody>
          <a:bodyPr vert="horz" wrap="square" lIns="0" tIns="0" rIns="0" bIns="0" rtlCol="0" anchor="t"/>
          <a:lstStyle/>
          <a:p>
            <a:pPr>
              <a:lnSpc>
                <a:spcPts val="2923"/>
              </a:lnSpc>
            </a:pPr>
            <a:r>
              <a:rPr lang="en-US" sz="2631" dirty="0">
                <a:solidFill>
                  <a:srgbClr val="FFFFFF"/>
                </a:solidFill>
                <a:latin typeface="Montserrat" pitchFamily="34" charset="0"/>
                <a:ea typeface="Montserrat" pitchFamily="34" charset="-122"/>
                <a:cs typeface="Montserrat" pitchFamily="34" charset="-120"/>
              </a:rPr>
              <a:t>Introduction to Cloud Service Models</a:t>
            </a:r>
            <a:endParaRPr lang="en-US" sz="2631" dirty="0"/>
          </a:p>
        </p:txBody>
      </p:sp>
      <p:sp>
        <p:nvSpPr>
          <p:cNvPr id="22" name="Text 1"/>
          <p:cNvSpPr/>
          <p:nvPr/>
        </p:nvSpPr>
        <p:spPr>
          <a:xfrm>
            <a:off x="296981" y="1192907"/>
            <a:ext cx="6414802"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Revolutionizing IT Resource Management</a:t>
            </a:r>
            <a:endParaRPr lang="en-US" sz="1754" dirty="0"/>
          </a:p>
        </p:txBody>
      </p:sp>
      <p:sp>
        <p:nvSpPr>
          <p:cNvPr id="23" name="Text 2"/>
          <p:cNvSpPr/>
          <p:nvPr/>
        </p:nvSpPr>
        <p:spPr>
          <a:xfrm>
            <a:off x="296981" y="1638379"/>
            <a:ext cx="5345668" cy="779577"/>
          </a:xfrm>
          <a:prstGeom prst="rect">
            <a:avLst/>
          </a:prstGeom>
          <a:noFill/>
          <a:ln/>
        </p:spPr>
        <p:txBody>
          <a:bodyPr vert="horz" wrap="square" lIns="0" tIns="0" rIns="0" bIns="0" rtlCol="0" anchor="t"/>
          <a:lstStyle/>
          <a:p>
            <a:pPr>
              <a:lnSpc>
                <a:spcPts val="2046"/>
              </a:lnSpc>
            </a:pPr>
            <a:r>
              <a:rPr lang="en-US" sz="1315" dirty="0">
                <a:solidFill>
                  <a:srgbClr val="000000"/>
                </a:solidFill>
                <a:latin typeface="Open Sans" pitchFamily="34" charset="0"/>
                <a:ea typeface="Open Sans" pitchFamily="34" charset="-122"/>
                <a:cs typeface="Open Sans" pitchFamily="34" charset="-120"/>
              </a:rPr>
              <a:t>Cloud computing has transformed how organizations acquire, manage, and utilize IT resources, offering unprecedented flexibility, scalability, and cost-efficiency.</a:t>
            </a:r>
            <a:endParaRPr lang="en-US" sz="1315" dirty="0"/>
          </a:p>
        </p:txBody>
      </p:sp>
      <p:sp>
        <p:nvSpPr>
          <p:cNvPr id="24" name="Text 3"/>
          <p:cNvSpPr/>
          <p:nvPr/>
        </p:nvSpPr>
        <p:spPr>
          <a:xfrm>
            <a:off x="482595" y="2826306"/>
            <a:ext cx="5969329" cy="259859"/>
          </a:xfrm>
          <a:prstGeom prst="rect">
            <a:avLst/>
          </a:prstGeom>
          <a:noFill/>
          <a:ln/>
        </p:spPr>
        <p:txBody>
          <a:bodyPr vert="horz" wrap="square" lIns="0" tIns="0" rIns="0" bIns="0" rtlCol="0" anchor="t"/>
          <a:lstStyle/>
          <a:p>
            <a:pPr>
              <a:lnSpc>
                <a:spcPts val="2046"/>
              </a:lnSpc>
            </a:pPr>
            <a:r>
              <a:rPr lang="en-US" sz="1461" b="1" dirty="0">
                <a:solidFill>
                  <a:srgbClr val="008080"/>
                </a:solidFill>
                <a:latin typeface="Montserrat" pitchFamily="34" charset="0"/>
                <a:ea typeface="Montserrat" pitchFamily="34" charset="-122"/>
                <a:cs typeface="Montserrat" pitchFamily="34" charset="-120"/>
              </a:rPr>
              <a:t>Key Benefits of Cloud Computing</a:t>
            </a:r>
            <a:endParaRPr lang="en-US" sz="1461" dirty="0"/>
          </a:p>
        </p:txBody>
      </p:sp>
      <p:sp>
        <p:nvSpPr>
          <p:cNvPr id="25" name="Text 4"/>
          <p:cNvSpPr/>
          <p:nvPr/>
        </p:nvSpPr>
        <p:spPr>
          <a:xfrm>
            <a:off x="742454" y="3197533"/>
            <a:ext cx="563522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Pay-as-you-go pricing eliminates large upfront capital expenditures</a:t>
            </a:r>
            <a:endParaRPr lang="en-US" sz="1169" dirty="0"/>
          </a:p>
        </p:txBody>
      </p:sp>
      <p:sp>
        <p:nvSpPr>
          <p:cNvPr id="26" name="Text 5"/>
          <p:cNvSpPr/>
          <p:nvPr/>
        </p:nvSpPr>
        <p:spPr>
          <a:xfrm>
            <a:off x="742454" y="3531637"/>
            <a:ext cx="4714582"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Resources can be provisioned or de-provisioned rapidly to meet changing demand</a:t>
            </a:r>
            <a:endParaRPr lang="en-US" sz="1169" dirty="0"/>
          </a:p>
        </p:txBody>
      </p:sp>
      <p:sp>
        <p:nvSpPr>
          <p:cNvPr id="27" name="Text 6"/>
          <p:cNvSpPr/>
          <p:nvPr/>
        </p:nvSpPr>
        <p:spPr>
          <a:xfrm>
            <a:off x="742454" y="4088478"/>
            <a:ext cx="5312258"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Access to advanced technologies without extensive IT expertise</a:t>
            </a:r>
            <a:endParaRPr lang="en-US" sz="1169" dirty="0"/>
          </a:p>
        </p:txBody>
      </p:sp>
      <p:sp>
        <p:nvSpPr>
          <p:cNvPr id="28" name="Text 7"/>
          <p:cNvSpPr/>
          <p:nvPr/>
        </p:nvSpPr>
        <p:spPr>
          <a:xfrm>
            <a:off x="742454" y="4422582"/>
            <a:ext cx="5234300"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Enhanced scalability and elasticity to support business growth</a:t>
            </a:r>
            <a:endParaRPr lang="en-US" sz="1169" dirty="0"/>
          </a:p>
        </p:txBody>
      </p:sp>
      <p:sp>
        <p:nvSpPr>
          <p:cNvPr id="29" name="Text 8"/>
          <p:cNvSpPr/>
          <p:nvPr/>
        </p:nvSpPr>
        <p:spPr>
          <a:xfrm>
            <a:off x="6236612" y="1192907"/>
            <a:ext cx="6414802"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The Three Primary Service Models</a:t>
            </a:r>
            <a:endParaRPr lang="en-US" sz="1754" dirty="0"/>
          </a:p>
        </p:txBody>
      </p:sp>
      <p:sp>
        <p:nvSpPr>
          <p:cNvPr id="30" name="Text 9"/>
          <p:cNvSpPr/>
          <p:nvPr/>
        </p:nvSpPr>
        <p:spPr>
          <a:xfrm>
            <a:off x="6941944" y="1786870"/>
            <a:ext cx="4220850" cy="259859"/>
          </a:xfrm>
          <a:prstGeom prst="rect">
            <a:avLst/>
          </a:prstGeom>
          <a:noFill/>
          <a:ln/>
        </p:spPr>
        <p:txBody>
          <a:bodyPr vert="horz" wrap="square" lIns="0" tIns="0" rIns="0" bIns="0" rtlCol="0" anchor="t"/>
          <a:lstStyle/>
          <a:p>
            <a:pPr>
              <a:lnSpc>
                <a:spcPts val="2046"/>
              </a:lnSpc>
            </a:pPr>
            <a:r>
              <a:rPr lang="en-US" sz="1461" b="1" dirty="0">
                <a:solidFill>
                  <a:srgbClr val="000000"/>
                </a:solidFill>
                <a:latin typeface="Montserrat" pitchFamily="34" charset="0"/>
                <a:ea typeface="Montserrat" pitchFamily="34" charset="-122"/>
                <a:cs typeface="Montserrat" pitchFamily="34" charset="-120"/>
              </a:rPr>
              <a:t>Infrastructure as a Service (IaaS)</a:t>
            </a:r>
            <a:endParaRPr lang="en-US" sz="1461" dirty="0"/>
          </a:p>
        </p:txBody>
      </p:sp>
      <p:sp>
        <p:nvSpPr>
          <p:cNvPr id="31" name="Text 10"/>
          <p:cNvSpPr/>
          <p:nvPr/>
        </p:nvSpPr>
        <p:spPr>
          <a:xfrm>
            <a:off x="6941944" y="2046729"/>
            <a:ext cx="422085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Virtualized computing resources over the internet</a:t>
            </a:r>
            <a:endParaRPr lang="en-US" sz="1169" dirty="0"/>
          </a:p>
        </p:txBody>
      </p:sp>
      <p:sp>
        <p:nvSpPr>
          <p:cNvPr id="32" name="Text 11"/>
          <p:cNvSpPr/>
          <p:nvPr/>
        </p:nvSpPr>
        <p:spPr>
          <a:xfrm>
            <a:off x="6988347" y="2752060"/>
            <a:ext cx="3875609" cy="259859"/>
          </a:xfrm>
          <a:prstGeom prst="rect">
            <a:avLst/>
          </a:prstGeom>
          <a:noFill/>
          <a:ln/>
        </p:spPr>
        <p:txBody>
          <a:bodyPr vert="horz" wrap="square" lIns="0" tIns="0" rIns="0" bIns="0" rtlCol="0" anchor="t"/>
          <a:lstStyle/>
          <a:p>
            <a:pPr>
              <a:lnSpc>
                <a:spcPts val="2046"/>
              </a:lnSpc>
            </a:pPr>
            <a:r>
              <a:rPr lang="en-US" sz="1461" b="1" dirty="0">
                <a:solidFill>
                  <a:srgbClr val="000000"/>
                </a:solidFill>
                <a:latin typeface="Montserrat" pitchFamily="34" charset="0"/>
                <a:ea typeface="Montserrat" pitchFamily="34" charset="-122"/>
                <a:cs typeface="Montserrat" pitchFamily="34" charset="-120"/>
              </a:rPr>
              <a:t>Platform as a Service (PaaS)</a:t>
            </a:r>
            <a:endParaRPr lang="en-US" sz="1461" dirty="0"/>
          </a:p>
        </p:txBody>
      </p:sp>
      <p:sp>
        <p:nvSpPr>
          <p:cNvPr id="33" name="Text 12"/>
          <p:cNvSpPr/>
          <p:nvPr/>
        </p:nvSpPr>
        <p:spPr>
          <a:xfrm>
            <a:off x="6988347" y="3011919"/>
            <a:ext cx="387560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Development platform with tools and services</a:t>
            </a:r>
            <a:endParaRPr lang="en-US" sz="1169" dirty="0"/>
          </a:p>
        </p:txBody>
      </p:sp>
      <p:sp>
        <p:nvSpPr>
          <p:cNvPr id="34" name="Text 13"/>
          <p:cNvSpPr/>
          <p:nvPr/>
        </p:nvSpPr>
        <p:spPr>
          <a:xfrm>
            <a:off x="6969786" y="3717250"/>
            <a:ext cx="4465860" cy="259859"/>
          </a:xfrm>
          <a:prstGeom prst="rect">
            <a:avLst/>
          </a:prstGeom>
          <a:noFill/>
          <a:ln/>
        </p:spPr>
        <p:txBody>
          <a:bodyPr vert="horz" wrap="square" lIns="0" tIns="0" rIns="0" bIns="0" rtlCol="0" anchor="t"/>
          <a:lstStyle/>
          <a:p>
            <a:pPr>
              <a:lnSpc>
                <a:spcPts val="2046"/>
              </a:lnSpc>
            </a:pPr>
            <a:r>
              <a:rPr lang="en-US" sz="1461" b="1" dirty="0">
                <a:solidFill>
                  <a:srgbClr val="000000"/>
                </a:solidFill>
                <a:latin typeface="Montserrat" pitchFamily="34" charset="0"/>
                <a:ea typeface="Montserrat" pitchFamily="34" charset="-122"/>
                <a:cs typeface="Montserrat" pitchFamily="34" charset="-120"/>
              </a:rPr>
              <a:t>Software as a Service (SaaS)</a:t>
            </a:r>
            <a:endParaRPr lang="en-US" sz="1461" dirty="0"/>
          </a:p>
        </p:txBody>
      </p:sp>
      <p:sp>
        <p:nvSpPr>
          <p:cNvPr id="35" name="Text 14"/>
          <p:cNvSpPr/>
          <p:nvPr/>
        </p:nvSpPr>
        <p:spPr>
          <a:xfrm>
            <a:off x="6969786" y="3977110"/>
            <a:ext cx="446586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Complete software applications accessed via the web</a:t>
            </a:r>
            <a:endParaRPr lang="en-US" sz="1169" dirty="0"/>
          </a:p>
        </p:txBody>
      </p:sp>
      <p:sp>
        <p:nvSpPr>
          <p:cNvPr id="37" name="Text 16"/>
          <p:cNvSpPr/>
          <p:nvPr/>
        </p:nvSpPr>
        <p:spPr>
          <a:xfrm>
            <a:off x="10830546" y="6464330"/>
            <a:ext cx="902081"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816699"/>
          </a:xfrm>
          <a:prstGeom prst="rect">
            <a:avLst/>
          </a:prstGeom>
        </p:spPr>
      </p:pic>
      <p:pic>
        <p:nvPicPr>
          <p:cNvPr id="5" name="Image 3" descr="preencoded.png"/>
          <p:cNvPicPr>
            <a:picLocks noChangeAspect="1"/>
          </p:cNvPicPr>
          <p:nvPr/>
        </p:nvPicPr>
        <p:blipFill>
          <a:blip r:embed="rId5"/>
          <a:stretch>
            <a:fillRect/>
          </a:stretch>
        </p:blipFill>
        <p:spPr>
          <a:xfrm>
            <a:off x="296981" y="3234655"/>
            <a:ext cx="5345668" cy="2375853"/>
          </a:xfrm>
          <a:prstGeom prst="rect">
            <a:avLst/>
          </a:prstGeom>
        </p:spPr>
      </p:pic>
      <p:pic>
        <p:nvPicPr>
          <p:cNvPr id="6" name="Image 4" descr="preencoded.png"/>
          <p:cNvPicPr>
            <a:picLocks noChangeAspect="1"/>
          </p:cNvPicPr>
          <p:nvPr/>
        </p:nvPicPr>
        <p:blipFill>
          <a:blip r:embed="rId6"/>
          <a:stretch>
            <a:fillRect/>
          </a:stretch>
        </p:blipFill>
        <p:spPr>
          <a:xfrm>
            <a:off x="482595" y="3828619"/>
            <a:ext cx="2375853" cy="1447785"/>
          </a:xfrm>
          <a:prstGeom prst="rect">
            <a:avLst/>
          </a:prstGeom>
        </p:spPr>
      </p:pic>
      <p:pic>
        <p:nvPicPr>
          <p:cNvPr id="7" name="Image 5" descr="preencoded.png"/>
          <p:cNvPicPr>
            <a:picLocks noChangeAspect="1"/>
          </p:cNvPicPr>
          <p:nvPr/>
        </p:nvPicPr>
        <p:blipFill>
          <a:blip r:embed="rId7"/>
          <a:stretch>
            <a:fillRect/>
          </a:stretch>
        </p:blipFill>
        <p:spPr>
          <a:xfrm>
            <a:off x="631085" y="4348336"/>
            <a:ext cx="148491" cy="148491"/>
          </a:xfrm>
          <a:prstGeom prst="rect">
            <a:avLst/>
          </a:prstGeom>
        </p:spPr>
      </p:pic>
      <p:pic>
        <p:nvPicPr>
          <p:cNvPr id="8" name="Image 6" descr="preencoded.png"/>
          <p:cNvPicPr>
            <a:picLocks noChangeAspect="1"/>
          </p:cNvPicPr>
          <p:nvPr/>
        </p:nvPicPr>
        <p:blipFill>
          <a:blip r:embed="rId7"/>
          <a:stretch>
            <a:fillRect/>
          </a:stretch>
        </p:blipFill>
        <p:spPr>
          <a:xfrm>
            <a:off x="631085" y="4645318"/>
            <a:ext cx="148491" cy="148491"/>
          </a:xfrm>
          <a:prstGeom prst="rect">
            <a:avLst/>
          </a:prstGeom>
        </p:spPr>
      </p:pic>
      <p:pic>
        <p:nvPicPr>
          <p:cNvPr id="9" name="Image 7" descr="preencoded.png"/>
          <p:cNvPicPr>
            <a:picLocks noChangeAspect="1"/>
          </p:cNvPicPr>
          <p:nvPr/>
        </p:nvPicPr>
        <p:blipFill>
          <a:blip r:embed="rId7"/>
          <a:stretch>
            <a:fillRect/>
          </a:stretch>
        </p:blipFill>
        <p:spPr>
          <a:xfrm>
            <a:off x="631085" y="4942299"/>
            <a:ext cx="148491" cy="148491"/>
          </a:xfrm>
          <a:prstGeom prst="rect">
            <a:avLst/>
          </a:prstGeom>
        </p:spPr>
      </p:pic>
      <p:pic>
        <p:nvPicPr>
          <p:cNvPr id="10" name="Image 8" descr="preencoded.png"/>
          <p:cNvPicPr>
            <a:picLocks noChangeAspect="1"/>
          </p:cNvPicPr>
          <p:nvPr/>
        </p:nvPicPr>
        <p:blipFill>
          <a:blip r:embed="rId8"/>
          <a:stretch>
            <a:fillRect/>
          </a:stretch>
        </p:blipFill>
        <p:spPr>
          <a:xfrm>
            <a:off x="3081183" y="3828619"/>
            <a:ext cx="2375853" cy="1447785"/>
          </a:xfrm>
          <a:prstGeom prst="rect">
            <a:avLst/>
          </a:prstGeom>
        </p:spPr>
      </p:pic>
      <p:pic>
        <p:nvPicPr>
          <p:cNvPr id="11" name="Image 9" descr="preencoded.png"/>
          <p:cNvPicPr>
            <a:picLocks noChangeAspect="1"/>
          </p:cNvPicPr>
          <p:nvPr/>
        </p:nvPicPr>
        <p:blipFill>
          <a:blip r:embed="rId9"/>
          <a:stretch>
            <a:fillRect/>
          </a:stretch>
        </p:blipFill>
        <p:spPr>
          <a:xfrm>
            <a:off x="3229674" y="4348336"/>
            <a:ext cx="148491" cy="148491"/>
          </a:xfrm>
          <a:prstGeom prst="rect">
            <a:avLst/>
          </a:prstGeom>
        </p:spPr>
      </p:pic>
      <p:pic>
        <p:nvPicPr>
          <p:cNvPr id="12" name="Image 10" descr="preencoded.png"/>
          <p:cNvPicPr>
            <a:picLocks noChangeAspect="1"/>
          </p:cNvPicPr>
          <p:nvPr/>
        </p:nvPicPr>
        <p:blipFill>
          <a:blip r:embed="rId9"/>
          <a:stretch>
            <a:fillRect/>
          </a:stretch>
        </p:blipFill>
        <p:spPr>
          <a:xfrm>
            <a:off x="3229674" y="4645318"/>
            <a:ext cx="148491" cy="148491"/>
          </a:xfrm>
          <a:prstGeom prst="rect">
            <a:avLst/>
          </a:prstGeom>
        </p:spPr>
      </p:pic>
      <p:pic>
        <p:nvPicPr>
          <p:cNvPr id="13" name="Image 11" descr="preencoded.png"/>
          <p:cNvPicPr>
            <a:picLocks noChangeAspect="1"/>
          </p:cNvPicPr>
          <p:nvPr/>
        </p:nvPicPr>
        <p:blipFill>
          <a:blip r:embed="rId9"/>
          <a:stretch>
            <a:fillRect/>
          </a:stretch>
        </p:blipFill>
        <p:spPr>
          <a:xfrm>
            <a:off x="3229674" y="4942299"/>
            <a:ext cx="148491" cy="148491"/>
          </a:xfrm>
          <a:prstGeom prst="rect">
            <a:avLst/>
          </a:prstGeom>
        </p:spPr>
      </p:pic>
      <p:pic>
        <p:nvPicPr>
          <p:cNvPr id="14" name="Image 12" descr="preencoded.png"/>
          <p:cNvPicPr>
            <a:picLocks noChangeAspect="1"/>
          </p:cNvPicPr>
          <p:nvPr/>
        </p:nvPicPr>
        <p:blipFill>
          <a:blip r:embed="rId10"/>
          <a:stretch>
            <a:fillRect/>
          </a:stretch>
        </p:blipFill>
        <p:spPr>
          <a:xfrm>
            <a:off x="6422226" y="1823993"/>
            <a:ext cx="1559153" cy="1559153"/>
          </a:xfrm>
          <a:prstGeom prst="rect">
            <a:avLst/>
          </a:prstGeom>
        </p:spPr>
      </p:pic>
      <p:pic>
        <p:nvPicPr>
          <p:cNvPr id="15" name="Image 13" descr="preencoded.png"/>
          <p:cNvPicPr>
            <a:picLocks noChangeAspect="1"/>
          </p:cNvPicPr>
          <p:nvPr/>
        </p:nvPicPr>
        <p:blipFill>
          <a:blip r:embed="rId11"/>
          <a:stretch>
            <a:fillRect/>
          </a:stretch>
        </p:blipFill>
        <p:spPr>
          <a:xfrm>
            <a:off x="6997628" y="1972484"/>
            <a:ext cx="408350" cy="482595"/>
          </a:xfrm>
          <a:prstGeom prst="rect">
            <a:avLst/>
          </a:prstGeom>
        </p:spPr>
      </p:pic>
      <p:pic>
        <p:nvPicPr>
          <p:cNvPr id="16" name="Image 14" descr="preencoded.png"/>
          <p:cNvPicPr>
            <a:picLocks noChangeAspect="1"/>
          </p:cNvPicPr>
          <p:nvPr/>
        </p:nvPicPr>
        <p:blipFill>
          <a:blip r:embed="rId12"/>
          <a:stretch>
            <a:fillRect/>
          </a:stretch>
        </p:blipFill>
        <p:spPr>
          <a:xfrm>
            <a:off x="7108996" y="2083852"/>
            <a:ext cx="185613" cy="259859"/>
          </a:xfrm>
          <a:prstGeom prst="rect">
            <a:avLst/>
          </a:prstGeom>
        </p:spPr>
      </p:pic>
      <p:pic>
        <p:nvPicPr>
          <p:cNvPr id="17" name="Image 15" descr="preencoded.png"/>
          <p:cNvPicPr>
            <a:picLocks noChangeAspect="1"/>
          </p:cNvPicPr>
          <p:nvPr/>
        </p:nvPicPr>
        <p:blipFill>
          <a:blip r:embed="rId13"/>
          <a:stretch>
            <a:fillRect/>
          </a:stretch>
        </p:blipFill>
        <p:spPr>
          <a:xfrm>
            <a:off x="8129870" y="1823993"/>
            <a:ext cx="1559153" cy="1559153"/>
          </a:xfrm>
          <a:prstGeom prst="rect">
            <a:avLst/>
          </a:prstGeom>
        </p:spPr>
      </p:pic>
      <p:pic>
        <p:nvPicPr>
          <p:cNvPr id="18" name="Image 16" descr="preencoded.png"/>
          <p:cNvPicPr>
            <a:picLocks noChangeAspect="1"/>
          </p:cNvPicPr>
          <p:nvPr/>
        </p:nvPicPr>
        <p:blipFill>
          <a:blip r:embed="rId14"/>
          <a:stretch>
            <a:fillRect/>
          </a:stretch>
        </p:blipFill>
        <p:spPr>
          <a:xfrm>
            <a:off x="8705272" y="1972484"/>
            <a:ext cx="408350" cy="482595"/>
          </a:xfrm>
          <a:prstGeom prst="rect">
            <a:avLst/>
          </a:prstGeom>
        </p:spPr>
      </p:pic>
      <p:pic>
        <p:nvPicPr>
          <p:cNvPr id="19" name="Image 17" descr="preencoded.png"/>
          <p:cNvPicPr>
            <a:picLocks noChangeAspect="1"/>
          </p:cNvPicPr>
          <p:nvPr/>
        </p:nvPicPr>
        <p:blipFill>
          <a:blip r:embed="rId15"/>
          <a:stretch>
            <a:fillRect/>
          </a:stretch>
        </p:blipFill>
        <p:spPr>
          <a:xfrm>
            <a:off x="8816640" y="2083852"/>
            <a:ext cx="185613" cy="259859"/>
          </a:xfrm>
          <a:prstGeom prst="rect">
            <a:avLst/>
          </a:prstGeom>
        </p:spPr>
      </p:pic>
      <p:pic>
        <p:nvPicPr>
          <p:cNvPr id="20" name="Image 18" descr="preencoded.png"/>
          <p:cNvPicPr>
            <a:picLocks noChangeAspect="1"/>
          </p:cNvPicPr>
          <p:nvPr/>
        </p:nvPicPr>
        <p:blipFill>
          <a:blip r:embed="rId16"/>
          <a:stretch>
            <a:fillRect/>
          </a:stretch>
        </p:blipFill>
        <p:spPr>
          <a:xfrm>
            <a:off x="9837514" y="1823993"/>
            <a:ext cx="1559153" cy="1559153"/>
          </a:xfrm>
          <a:prstGeom prst="rect">
            <a:avLst/>
          </a:prstGeom>
        </p:spPr>
      </p:pic>
      <p:pic>
        <p:nvPicPr>
          <p:cNvPr id="21" name="Image 19" descr="preencoded.png"/>
          <p:cNvPicPr>
            <a:picLocks noChangeAspect="1"/>
          </p:cNvPicPr>
          <p:nvPr/>
        </p:nvPicPr>
        <p:blipFill>
          <a:blip r:embed="rId17"/>
          <a:stretch>
            <a:fillRect/>
          </a:stretch>
        </p:blipFill>
        <p:spPr>
          <a:xfrm>
            <a:off x="10389715" y="1972484"/>
            <a:ext cx="454753" cy="482595"/>
          </a:xfrm>
          <a:prstGeom prst="rect">
            <a:avLst/>
          </a:prstGeom>
        </p:spPr>
      </p:pic>
      <p:pic>
        <p:nvPicPr>
          <p:cNvPr id="22" name="Image 20" descr="preencoded.png"/>
          <p:cNvPicPr>
            <a:picLocks noChangeAspect="1"/>
          </p:cNvPicPr>
          <p:nvPr/>
        </p:nvPicPr>
        <p:blipFill>
          <a:blip r:embed="rId18"/>
          <a:stretch>
            <a:fillRect/>
          </a:stretch>
        </p:blipFill>
        <p:spPr>
          <a:xfrm>
            <a:off x="10501083" y="2083852"/>
            <a:ext cx="232017" cy="259859"/>
          </a:xfrm>
          <a:prstGeom prst="rect">
            <a:avLst/>
          </a:prstGeom>
        </p:spPr>
      </p:pic>
      <p:pic>
        <p:nvPicPr>
          <p:cNvPr id="23" name="Image 21" descr="preencoded.png"/>
          <p:cNvPicPr>
            <a:picLocks noChangeAspect="1"/>
          </p:cNvPicPr>
          <p:nvPr/>
        </p:nvPicPr>
        <p:blipFill>
          <a:blip r:embed="rId19"/>
          <a:stretch>
            <a:fillRect/>
          </a:stretch>
        </p:blipFill>
        <p:spPr>
          <a:xfrm>
            <a:off x="6236613" y="3791496"/>
            <a:ext cx="5345668" cy="1559153"/>
          </a:xfrm>
          <a:prstGeom prst="rect">
            <a:avLst/>
          </a:prstGeom>
        </p:spPr>
      </p:pic>
      <p:pic>
        <p:nvPicPr>
          <p:cNvPr id="24" name="Image 22" descr="preencoded.png"/>
          <p:cNvPicPr>
            <a:picLocks noChangeAspect="1"/>
          </p:cNvPicPr>
          <p:nvPr/>
        </p:nvPicPr>
        <p:blipFill>
          <a:blip r:embed="rId7"/>
          <a:stretch>
            <a:fillRect/>
          </a:stretch>
        </p:blipFill>
        <p:spPr>
          <a:xfrm>
            <a:off x="6422226" y="4385459"/>
            <a:ext cx="148491" cy="148491"/>
          </a:xfrm>
          <a:prstGeom prst="rect">
            <a:avLst/>
          </a:prstGeom>
        </p:spPr>
      </p:pic>
      <p:pic>
        <p:nvPicPr>
          <p:cNvPr id="25" name="Image 23" descr="preencoded.png"/>
          <p:cNvPicPr>
            <a:picLocks noChangeAspect="1"/>
          </p:cNvPicPr>
          <p:nvPr/>
        </p:nvPicPr>
        <p:blipFill>
          <a:blip r:embed="rId7"/>
          <a:stretch>
            <a:fillRect/>
          </a:stretch>
        </p:blipFill>
        <p:spPr>
          <a:xfrm>
            <a:off x="6422226" y="4682441"/>
            <a:ext cx="148491" cy="148491"/>
          </a:xfrm>
          <a:prstGeom prst="rect">
            <a:avLst/>
          </a:prstGeom>
        </p:spPr>
      </p:pic>
      <p:pic>
        <p:nvPicPr>
          <p:cNvPr id="26" name="Image 24" descr="preencoded.png"/>
          <p:cNvPicPr>
            <a:picLocks noChangeAspect="1"/>
          </p:cNvPicPr>
          <p:nvPr/>
        </p:nvPicPr>
        <p:blipFill>
          <a:blip r:embed="rId7"/>
          <a:stretch>
            <a:fillRect/>
          </a:stretch>
        </p:blipFill>
        <p:spPr>
          <a:xfrm>
            <a:off x="6422226" y="4979422"/>
            <a:ext cx="148491" cy="148491"/>
          </a:xfrm>
          <a:prstGeom prst="rect">
            <a:avLst/>
          </a:prstGeom>
        </p:spPr>
      </p:pic>
      <p:sp>
        <p:nvSpPr>
          <p:cNvPr id="29" name="Text 0"/>
          <p:cNvSpPr/>
          <p:nvPr/>
        </p:nvSpPr>
        <p:spPr>
          <a:xfrm>
            <a:off x="-1187927" y="301963"/>
            <a:ext cx="14255115" cy="371227"/>
          </a:xfrm>
          <a:prstGeom prst="rect">
            <a:avLst/>
          </a:prstGeom>
          <a:noFill/>
          <a:ln/>
        </p:spPr>
        <p:txBody>
          <a:bodyPr vert="horz" wrap="square" lIns="0" tIns="0" rIns="0" bIns="0" rtlCol="0" anchor="t"/>
          <a:lstStyle/>
          <a:p>
            <a:pPr algn="ctr">
              <a:lnSpc>
                <a:spcPts val="2923"/>
              </a:lnSpc>
            </a:pPr>
            <a:r>
              <a:rPr lang="en-US" sz="2631" dirty="0">
                <a:solidFill>
                  <a:srgbClr val="FFFFFF"/>
                </a:solidFill>
                <a:latin typeface="Montserrat" pitchFamily="34" charset="0"/>
                <a:ea typeface="Montserrat" pitchFamily="34" charset="-122"/>
                <a:cs typeface="Montserrat" pitchFamily="34" charset="-120"/>
              </a:rPr>
              <a:t>Infrastructure as a Service (IaaS)</a:t>
            </a:r>
            <a:endParaRPr lang="en-US" sz="2631" dirty="0"/>
          </a:p>
        </p:txBody>
      </p:sp>
      <p:sp>
        <p:nvSpPr>
          <p:cNvPr id="30" name="Text 1"/>
          <p:cNvSpPr/>
          <p:nvPr/>
        </p:nvSpPr>
        <p:spPr>
          <a:xfrm>
            <a:off x="296981" y="1192907"/>
            <a:ext cx="5345668"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Definition</a:t>
            </a:r>
            <a:endParaRPr lang="en-US" sz="1754" dirty="0"/>
          </a:p>
        </p:txBody>
      </p:sp>
      <p:sp>
        <p:nvSpPr>
          <p:cNvPr id="32" name="Text 3"/>
          <p:cNvSpPr/>
          <p:nvPr/>
        </p:nvSpPr>
        <p:spPr>
          <a:xfrm>
            <a:off x="482595" y="3420269"/>
            <a:ext cx="5969329"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Shared Responsibility Model</a:t>
            </a:r>
            <a:endParaRPr lang="en-US" sz="1754" dirty="0"/>
          </a:p>
        </p:txBody>
      </p:sp>
      <p:sp>
        <p:nvSpPr>
          <p:cNvPr id="33" name="Text 4"/>
          <p:cNvSpPr/>
          <p:nvPr/>
        </p:nvSpPr>
        <p:spPr>
          <a:xfrm>
            <a:off x="631086" y="3977109"/>
            <a:ext cx="2078871"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Montserrat" pitchFamily="34" charset="0"/>
                <a:ea typeface="Montserrat" pitchFamily="34" charset="-122"/>
                <a:cs typeface="Montserrat" pitchFamily="34" charset="-120"/>
              </a:rPr>
              <a:t>Provider</a:t>
            </a:r>
            <a:endParaRPr lang="en-US" sz="1315" dirty="0"/>
          </a:p>
        </p:txBody>
      </p:sp>
      <p:sp>
        <p:nvSpPr>
          <p:cNvPr id="34" name="Text 5"/>
          <p:cNvSpPr/>
          <p:nvPr/>
        </p:nvSpPr>
        <p:spPr>
          <a:xfrm>
            <a:off x="853822" y="4311214"/>
            <a:ext cx="190439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Physical infrastructure</a:t>
            </a:r>
            <a:endParaRPr lang="en-US" sz="1169" dirty="0"/>
          </a:p>
        </p:txBody>
      </p:sp>
      <p:sp>
        <p:nvSpPr>
          <p:cNvPr id="35" name="Text 6"/>
          <p:cNvSpPr/>
          <p:nvPr/>
        </p:nvSpPr>
        <p:spPr>
          <a:xfrm>
            <a:off x="853822" y="4608195"/>
            <a:ext cx="835261"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Hardware</a:t>
            </a:r>
            <a:endParaRPr lang="en-US" sz="1169" dirty="0"/>
          </a:p>
        </p:txBody>
      </p:sp>
      <p:sp>
        <p:nvSpPr>
          <p:cNvPr id="36" name="Text 7"/>
          <p:cNvSpPr/>
          <p:nvPr/>
        </p:nvSpPr>
        <p:spPr>
          <a:xfrm>
            <a:off x="853822" y="4905177"/>
            <a:ext cx="158142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Virtualization layer</a:t>
            </a:r>
            <a:endParaRPr lang="en-US" sz="1169" dirty="0"/>
          </a:p>
        </p:txBody>
      </p:sp>
      <p:sp>
        <p:nvSpPr>
          <p:cNvPr id="37" name="Text 8"/>
          <p:cNvSpPr/>
          <p:nvPr/>
        </p:nvSpPr>
        <p:spPr>
          <a:xfrm>
            <a:off x="3229674" y="3977109"/>
            <a:ext cx="2078871" cy="259859"/>
          </a:xfrm>
          <a:prstGeom prst="rect">
            <a:avLst/>
          </a:prstGeom>
          <a:noFill/>
          <a:ln/>
        </p:spPr>
        <p:txBody>
          <a:bodyPr vert="horz" wrap="square" lIns="0" tIns="0" rIns="0" bIns="0" rtlCol="0" anchor="t"/>
          <a:lstStyle/>
          <a:p>
            <a:pPr>
              <a:lnSpc>
                <a:spcPts val="2046"/>
              </a:lnSpc>
            </a:pPr>
            <a:r>
              <a:rPr lang="en-US" sz="1315" b="1" dirty="0">
                <a:solidFill>
                  <a:srgbClr val="000000"/>
                </a:solidFill>
                <a:latin typeface="Montserrat" pitchFamily="34" charset="0"/>
                <a:ea typeface="Montserrat" pitchFamily="34" charset="-122"/>
                <a:cs typeface="Montserrat" pitchFamily="34" charset="-120"/>
              </a:rPr>
              <a:t>User</a:t>
            </a:r>
            <a:endParaRPr lang="en-US" sz="1315" dirty="0"/>
          </a:p>
        </p:txBody>
      </p:sp>
      <p:sp>
        <p:nvSpPr>
          <p:cNvPr id="38" name="Text 9"/>
          <p:cNvSpPr/>
          <p:nvPr/>
        </p:nvSpPr>
        <p:spPr>
          <a:xfrm>
            <a:off x="3452410" y="4311214"/>
            <a:ext cx="158142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Operating systems</a:t>
            </a:r>
            <a:endParaRPr lang="en-US" sz="1169" dirty="0"/>
          </a:p>
        </p:txBody>
      </p:sp>
      <p:sp>
        <p:nvSpPr>
          <p:cNvPr id="39" name="Text 10"/>
          <p:cNvSpPr/>
          <p:nvPr/>
        </p:nvSpPr>
        <p:spPr>
          <a:xfrm>
            <a:off x="3452411" y="4608195"/>
            <a:ext cx="103572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Applications</a:t>
            </a:r>
            <a:endParaRPr lang="en-US" sz="1169" dirty="0"/>
          </a:p>
        </p:txBody>
      </p:sp>
      <p:sp>
        <p:nvSpPr>
          <p:cNvPr id="40" name="Text 11"/>
          <p:cNvSpPr/>
          <p:nvPr/>
        </p:nvSpPr>
        <p:spPr>
          <a:xfrm>
            <a:off x="3452410" y="4905177"/>
            <a:ext cx="40092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Data</a:t>
            </a:r>
            <a:endParaRPr lang="en-US" sz="1169" dirty="0"/>
          </a:p>
        </p:txBody>
      </p:sp>
      <p:sp>
        <p:nvSpPr>
          <p:cNvPr id="41" name="Text 12"/>
          <p:cNvSpPr/>
          <p:nvPr/>
        </p:nvSpPr>
        <p:spPr>
          <a:xfrm>
            <a:off x="6422226" y="1378521"/>
            <a:ext cx="4974441" cy="296982"/>
          </a:xfrm>
          <a:prstGeom prst="rect">
            <a:avLst/>
          </a:prstGeom>
          <a:noFill/>
          <a:ln/>
        </p:spPr>
        <p:txBody>
          <a:bodyPr vert="horz" wrap="square" lIns="0" tIns="0" rIns="0" bIns="0" rtlCol="0" anchor="t"/>
          <a:lstStyle/>
          <a:p>
            <a:pPr algn="ctr">
              <a:lnSpc>
                <a:spcPts val="2338"/>
              </a:lnSpc>
            </a:pPr>
            <a:r>
              <a:rPr lang="en-US" sz="1754" b="1" dirty="0">
                <a:solidFill>
                  <a:srgbClr val="008080"/>
                </a:solidFill>
                <a:latin typeface="Montserrat" pitchFamily="34" charset="0"/>
                <a:ea typeface="Montserrat" pitchFamily="34" charset="-122"/>
                <a:cs typeface="Montserrat" pitchFamily="34" charset="-120"/>
              </a:rPr>
              <a:t>IaaS provides:</a:t>
            </a:r>
            <a:endParaRPr lang="en-US" sz="1754" dirty="0"/>
          </a:p>
        </p:txBody>
      </p:sp>
      <p:sp>
        <p:nvSpPr>
          <p:cNvPr id="42" name="Text 13"/>
          <p:cNvSpPr/>
          <p:nvPr/>
        </p:nvSpPr>
        <p:spPr>
          <a:xfrm>
            <a:off x="6717352" y="2566447"/>
            <a:ext cx="968902"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Montserrat" pitchFamily="34" charset="0"/>
                <a:ea typeface="Montserrat" pitchFamily="34" charset="-122"/>
                <a:cs typeface="Montserrat" pitchFamily="34" charset="-120"/>
              </a:rPr>
              <a:t>Compute</a:t>
            </a:r>
            <a:endParaRPr lang="en-US" sz="1315" dirty="0"/>
          </a:p>
        </p:txBody>
      </p:sp>
      <p:sp>
        <p:nvSpPr>
          <p:cNvPr id="43" name="Text 14"/>
          <p:cNvSpPr/>
          <p:nvPr/>
        </p:nvSpPr>
        <p:spPr>
          <a:xfrm>
            <a:off x="6570717" y="2863429"/>
            <a:ext cx="1262172"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Virtual machines, CPUs, GPUs, RAM</a:t>
            </a:r>
            <a:endParaRPr lang="en-US" sz="1023" dirty="0"/>
          </a:p>
        </p:txBody>
      </p:sp>
      <p:sp>
        <p:nvSpPr>
          <p:cNvPr id="44" name="Text 15"/>
          <p:cNvSpPr/>
          <p:nvPr/>
        </p:nvSpPr>
        <p:spPr>
          <a:xfrm>
            <a:off x="8508522" y="2566447"/>
            <a:ext cx="801850"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Montserrat" pitchFamily="34" charset="0"/>
                <a:ea typeface="Montserrat" pitchFamily="34" charset="-122"/>
                <a:cs typeface="Montserrat" pitchFamily="34" charset="-120"/>
              </a:rPr>
              <a:t>Storage</a:t>
            </a:r>
            <a:endParaRPr lang="en-US" sz="1315" dirty="0"/>
          </a:p>
        </p:txBody>
      </p:sp>
      <p:sp>
        <p:nvSpPr>
          <p:cNvPr id="45" name="Text 16"/>
          <p:cNvSpPr/>
          <p:nvPr/>
        </p:nvSpPr>
        <p:spPr>
          <a:xfrm>
            <a:off x="8285785" y="2863429"/>
            <a:ext cx="1247323"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Block, file, object</a:t>
            </a:r>
            <a:endParaRPr lang="en-US" sz="1023" dirty="0"/>
          </a:p>
        </p:txBody>
      </p:sp>
      <p:sp>
        <p:nvSpPr>
          <p:cNvPr id="46" name="Text 17"/>
          <p:cNvSpPr/>
          <p:nvPr/>
        </p:nvSpPr>
        <p:spPr>
          <a:xfrm>
            <a:off x="9998998" y="2566447"/>
            <a:ext cx="1236186" cy="259859"/>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Montserrat" pitchFamily="34" charset="0"/>
                <a:ea typeface="Montserrat" pitchFamily="34" charset="-122"/>
                <a:cs typeface="Montserrat" pitchFamily="34" charset="-120"/>
              </a:rPr>
              <a:t>Networking</a:t>
            </a:r>
            <a:endParaRPr lang="en-US" sz="1315" dirty="0"/>
          </a:p>
        </p:txBody>
      </p:sp>
      <p:sp>
        <p:nvSpPr>
          <p:cNvPr id="47" name="Text 18"/>
          <p:cNvSpPr/>
          <p:nvPr/>
        </p:nvSpPr>
        <p:spPr>
          <a:xfrm>
            <a:off x="9986005" y="2863429"/>
            <a:ext cx="1262172"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Routers, switches, load balancers</a:t>
            </a:r>
            <a:endParaRPr lang="en-US" sz="1023" dirty="0"/>
          </a:p>
        </p:txBody>
      </p:sp>
      <p:sp>
        <p:nvSpPr>
          <p:cNvPr id="48" name="Text 19"/>
          <p:cNvSpPr/>
          <p:nvPr/>
        </p:nvSpPr>
        <p:spPr>
          <a:xfrm>
            <a:off x="6422226" y="3977109"/>
            <a:ext cx="4974441" cy="259859"/>
          </a:xfrm>
          <a:prstGeom prst="rect">
            <a:avLst/>
          </a:prstGeom>
          <a:noFill/>
          <a:ln/>
        </p:spPr>
        <p:txBody>
          <a:bodyPr vert="horz" wrap="square" lIns="0" tIns="0" rIns="0" bIns="0" rtlCol="0" anchor="t"/>
          <a:lstStyle/>
          <a:p>
            <a:pPr>
              <a:lnSpc>
                <a:spcPts val="2046"/>
              </a:lnSpc>
            </a:pPr>
            <a:r>
              <a:rPr lang="en-US" sz="1461" b="1" dirty="0">
                <a:solidFill>
                  <a:srgbClr val="008080"/>
                </a:solidFill>
                <a:latin typeface="Montserrat" pitchFamily="34" charset="0"/>
                <a:ea typeface="Montserrat" pitchFamily="34" charset="-122"/>
                <a:cs typeface="Montserrat" pitchFamily="34" charset="-120"/>
              </a:rPr>
              <a:t>Key Advantages</a:t>
            </a:r>
            <a:endParaRPr lang="en-US" sz="1461" dirty="0"/>
          </a:p>
        </p:txBody>
      </p:sp>
      <p:sp>
        <p:nvSpPr>
          <p:cNvPr id="49" name="Text 20"/>
          <p:cNvSpPr/>
          <p:nvPr/>
        </p:nvSpPr>
        <p:spPr>
          <a:xfrm>
            <a:off x="6682085" y="4348336"/>
            <a:ext cx="563522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Pay-as-you-go pricing eliminates large upfront capital expenditures</a:t>
            </a:r>
            <a:endParaRPr lang="en-US" sz="1169" dirty="0"/>
          </a:p>
        </p:txBody>
      </p:sp>
      <p:sp>
        <p:nvSpPr>
          <p:cNvPr id="50" name="Text 21"/>
          <p:cNvSpPr/>
          <p:nvPr/>
        </p:nvSpPr>
        <p:spPr>
          <a:xfrm>
            <a:off x="6682085" y="4645318"/>
            <a:ext cx="3697420"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High flexibility and control over IT resources</a:t>
            </a:r>
            <a:endParaRPr lang="en-US" sz="1169" dirty="0"/>
          </a:p>
        </p:txBody>
      </p:sp>
      <p:sp>
        <p:nvSpPr>
          <p:cNvPr id="51" name="Text 22"/>
          <p:cNvSpPr/>
          <p:nvPr/>
        </p:nvSpPr>
        <p:spPr>
          <a:xfrm>
            <a:off x="6682085" y="4942300"/>
            <a:ext cx="437676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Scalability and elasticity to meet fluctuating demand</a:t>
            </a:r>
            <a:endParaRPr lang="en-US" sz="1169" dirty="0"/>
          </a:p>
        </p:txBody>
      </p:sp>
      <p:sp>
        <p:nvSpPr>
          <p:cNvPr id="53" name="Text 24"/>
          <p:cNvSpPr/>
          <p:nvPr/>
        </p:nvSpPr>
        <p:spPr>
          <a:xfrm>
            <a:off x="10830546" y="6464330"/>
            <a:ext cx="902081"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709043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816699"/>
          </a:xfrm>
          <a:prstGeom prst="rect">
            <a:avLst/>
          </a:prstGeom>
        </p:spPr>
      </p:pic>
      <p:pic>
        <p:nvPicPr>
          <p:cNvPr id="5" name="Image 3" descr="preencoded.png"/>
          <p:cNvPicPr>
            <a:picLocks noChangeAspect="1"/>
          </p:cNvPicPr>
          <p:nvPr/>
        </p:nvPicPr>
        <p:blipFill>
          <a:blip r:embed="rId5"/>
          <a:stretch>
            <a:fillRect/>
          </a:stretch>
        </p:blipFill>
        <p:spPr>
          <a:xfrm>
            <a:off x="296981" y="1638380"/>
            <a:ext cx="5345668" cy="2412975"/>
          </a:xfrm>
          <a:prstGeom prst="rect">
            <a:avLst/>
          </a:prstGeom>
        </p:spPr>
      </p:pic>
      <p:pic>
        <p:nvPicPr>
          <p:cNvPr id="6" name="Image 4" descr="preencoded.png"/>
          <p:cNvPicPr>
            <a:picLocks noChangeAspect="1"/>
          </p:cNvPicPr>
          <p:nvPr/>
        </p:nvPicPr>
        <p:blipFill>
          <a:blip r:embed="rId6"/>
          <a:stretch>
            <a:fillRect/>
          </a:stretch>
        </p:blipFill>
        <p:spPr>
          <a:xfrm>
            <a:off x="296981" y="4274091"/>
            <a:ext cx="5345668" cy="2190239"/>
          </a:xfrm>
          <a:prstGeom prst="rect">
            <a:avLst/>
          </a:prstGeom>
        </p:spPr>
      </p:pic>
      <p:pic>
        <p:nvPicPr>
          <p:cNvPr id="7" name="Image 5" descr="preencoded.png"/>
          <p:cNvPicPr>
            <a:picLocks noChangeAspect="1"/>
          </p:cNvPicPr>
          <p:nvPr/>
        </p:nvPicPr>
        <p:blipFill>
          <a:blip r:embed="rId7"/>
          <a:stretch>
            <a:fillRect/>
          </a:stretch>
        </p:blipFill>
        <p:spPr>
          <a:xfrm>
            <a:off x="482595" y="4868054"/>
            <a:ext cx="185613" cy="259859"/>
          </a:xfrm>
          <a:prstGeom prst="rect">
            <a:avLst/>
          </a:prstGeom>
        </p:spPr>
      </p:pic>
      <p:pic>
        <p:nvPicPr>
          <p:cNvPr id="9" name="Image 7" descr="preencoded.png"/>
          <p:cNvPicPr>
            <a:picLocks noChangeAspect="1"/>
          </p:cNvPicPr>
          <p:nvPr/>
        </p:nvPicPr>
        <p:blipFill>
          <a:blip r:embed="rId8"/>
          <a:stretch>
            <a:fillRect/>
          </a:stretch>
        </p:blipFill>
        <p:spPr>
          <a:xfrm>
            <a:off x="6236613" y="1638380"/>
            <a:ext cx="5345668" cy="631086"/>
          </a:xfrm>
          <a:prstGeom prst="rect">
            <a:avLst/>
          </a:prstGeom>
        </p:spPr>
      </p:pic>
      <p:pic>
        <p:nvPicPr>
          <p:cNvPr id="10" name="Image 8" descr="preencoded.png"/>
          <p:cNvPicPr>
            <a:picLocks noChangeAspect="1"/>
          </p:cNvPicPr>
          <p:nvPr/>
        </p:nvPicPr>
        <p:blipFill>
          <a:blip r:embed="rId9"/>
          <a:stretch>
            <a:fillRect/>
          </a:stretch>
        </p:blipFill>
        <p:spPr>
          <a:xfrm>
            <a:off x="6347980" y="1768309"/>
            <a:ext cx="296982" cy="371227"/>
          </a:xfrm>
          <a:prstGeom prst="rect">
            <a:avLst/>
          </a:prstGeom>
        </p:spPr>
      </p:pic>
      <p:pic>
        <p:nvPicPr>
          <p:cNvPr id="11" name="Image 9" descr="preencoded.png"/>
          <p:cNvPicPr>
            <a:picLocks noChangeAspect="1"/>
          </p:cNvPicPr>
          <p:nvPr/>
        </p:nvPicPr>
        <p:blipFill>
          <a:blip r:embed="rId10"/>
          <a:stretch>
            <a:fillRect/>
          </a:stretch>
        </p:blipFill>
        <p:spPr>
          <a:xfrm>
            <a:off x="6422226" y="1879677"/>
            <a:ext cx="148491" cy="148491"/>
          </a:xfrm>
          <a:prstGeom prst="rect">
            <a:avLst/>
          </a:prstGeom>
        </p:spPr>
      </p:pic>
      <p:pic>
        <p:nvPicPr>
          <p:cNvPr id="12" name="Image 10" descr="preencoded.png"/>
          <p:cNvPicPr>
            <a:picLocks noChangeAspect="1"/>
          </p:cNvPicPr>
          <p:nvPr/>
        </p:nvPicPr>
        <p:blipFill>
          <a:blip r:embed="rId11"/>
          <a:stretch>
            <a:fillRect/>
          </a:stretch>
        </p:blipFill>
        <p:spPr>
          <a:xfrm>
            <a:off x="6236613" y="2380833"/>
            <a:ext cx="5345668" cy="631086"/>
          </a:xfrm>
          <a:prstGeom prst="rect">
            <a:avLst/>
          </a:prstGeom>
        </p:spPr>
      </p:pic>
      <p:pic>
        <p:nvPicPr>
          <p:cNvPr id="13" name="Image 11" descr="preencoded.png"/>
          <p:cNvPicPr>
            <a:picLocks noChangeAspect="1"/>
          </p:cNvPicPr>
          <p:nvPr/>
        </p:nvPicPr>
        <p:blipFill>
          <a:blip r:embed="rId12"/>
          <a:stretch>
            <a:fillRect/>
          </a:stretch>
        </p:blipFill>
        <p:spPr>
          <a:xfrm>
            <a:off x="6347981" y="2510763"/>
            <a:ext cx="315543" cy="371227"/>
          </a:xfrm>
          <a:prstGeom prst="rect">
            <a:avLst/>
          </a:prstGeom>
        </p:spPr>
      </p:pic>
      <p:pic>
        <p:nvPicPr>
          <p:cNvPr id="14" name="Image 12" descr="preencoded.png"/>
          <p:cNvPicPr>
            <a:picLocks noChangeAspect="1"/>
          </p:cNvPicPr>
          <p:nvPr/>
        </p:nvPicPr>
        <p:blipFill>
          <a:blip r:embed="rId13"/>
          <a:stretch>
            <a:fillRect/>
          </a:stretch>
        </p:blipFill>
        <p:spPr>
          <a:xfrm>
            <a:off x="6422226" y="2622131"/>
            <a:ext cx="167052" cy="148491"/>
          </a:xfrm>
          <a:prstGeom prst="rect">
            <a:avLst/>
          </a:prstGeom>
        </p:spPr>
      </p:pic>
      <p:pic>
        <p:nvPicPr>
          <p:cNvPr id="15" name="Image 13" descr="preencoded.png"/>
          <p:cNvPicPr>
            <a:picLocks noChangeAspect="1"/>
          </p:cNvPicPr>
          <p:nvPr/>
        </p:nvPicPr>
        <p:blipFill>
          <a:blip r:embed="rId14"/>
          <a:stretch>
            <a:fillRect/>
          </a:stretch>
        </p:blipFill>
        <p:spPr>
          <a:xfrm>
            <a:off x="6236613" y="3123287"/>
            <a:ext cx="5345668" cy="631086"/>
          </a:xfrm>
          <a:prstGeom prst="rect">
            <a:avLst/>
          </a:prstGeom>
        </p:spPr>
      </p:pic>
      <p:pic>
        <p:nvPicPr>
          <p:cNvPr id="16" name="Image 14" descr="preencoded.png"/>
          <p:cNvPicPr>
            <a:picLocks noChangeAspect="1"/>
          </p:cNvPicPr>
          <p:nvPr/>
        </p:nvPicPr>
        <p:blipFill>
          <a:blip r:embed="rId15"/>
          <a:stretch>
            <a:fillRect/>
          </a:stretch>
        </p:blipFill>
        <p:spPr>
          <a:xfrm>
            <a:off x="6347981" y="3253217"/>
            <a:ext cx="334104" cy="371227"/>
          </a:xfrm>
          <a:prstGeom prst="rect">
            <a:avLst/>
          </a:prstGeom>
        </p:spPr>
      </p:pic>
      <p:pic>
        <p:nvPicPr>
          <p:cNvPr id="17" name="Image 15" descr="preencoded.png"/>
          <p:cNvPicPr>
            <a:picLocks noChangeAspect="1"/>
          </p:cNvPicPr>
          <p:nvPr/>
        </p:nvPicPr>
        <p:blipFill>
          <a:blip r:embed="rId16"/>
          <a:stretch>
            <a:fillRect/>
          </a:stretch>
        </p:blipFill>
        <p:spPr>
          <a:xfrm>
            <a:off x="6422226" y="3364585"/>
            <a:ext cx="185613" cy="148491"/>
          </a:xfrm>
          <a:prstGeom prst="rect">
            <a:avLst/>
          </a:prstGeom>
        </p:spPr>
      </p:pic>
      <p:pic>
        <p:nvPicPr>
          <p:cNvPr id="18" name="Image 16" descr="preencoded.png"/>
          <p:cNvPicPr>
            <a:picLocks noChangeAspect="1"/>
          </p:cNvPicPr>
          <p:nvPr/>
        </p:nvPicPr>
        <p:blipFill>
          <a:blip r:embed="rId17"/>
          <a:stretch>
            <a:fillRect/>
          </a:stretch>
        </p:blipFill>
        <p:spPr>
          <a:xfrm>
            <a:off x="6236613" y="3865741"/>
            <a:ext cx="5345668" cy="631086"/>
          </a:xfrm>
          <a:prstGeom prst="rect">
            <a:avLst/>
          </a:prstGeom>
        </p:spPr>
      </p:pic>
      <p:pic>
        <p:nvPicPr>
          <p:cNvPr id="19" name="Image 17" descr="preencoded.png"/>
          <p:cNvPicPr>
            <a:picLocks noChangeAspect="1"/>
          </p:cNvPicPr>
          <p:nvPr/>
        </p:nvPicPr>
        <p:blipFill>
          <a:blip r:embed="rId18"/>
          <a:stretch>
            <a:fillRect/>
          </a:stretch>
        </p:blipFill>
        <p:spPr>
          <a:xfrm>
            <a:off x="6347980" y="3995671"/>
            <a:ext cx="296982" cy="371227"/>
          </a:xfrm>
          <a:prstGeom prst="rect">
            <a:avLst/>
          </a:prstGeom>
        </p:spPr>
      </p:pic>
      <p:pic>
        <p:nvPicPr>
          <p:cNvPr id="20" name="Image 18" descr="preencoded.png"/>
          <p:cNvPicPr>
            <a:picLocks noChangeAspect="1"/>
          </p:cNvPicPr>
          <p:nvPr/>
        </p:nvPicPr>
        <p:blipFill>
          <a:blip r:embed="rId19"/>
          <a:stretch>
            <a:fillRect/>
          </a:stretch>
        </p:blipFill>
        <p:spPr>
          <a:xfrm>
            <a:off x="6422226" y="4107039"/>
            <a:ext cx="148491" cy="148491"/>
          </a:xfrm>
          <a:prstGeom prst="rect">
            <a:avLst/>
          </a:prstGeom>
        </p:spPr>
      </p:pic>
      <p:pic>
        <p:nvPicPr>
          <p:cNvPr id="21" name="Image 19" descr="preencoded.png"/>
          <p:cNvPicPr>
            <a:picLocks noChangeAspect="1"/>
          </p:cNvPicPr>
          <p:nvPr/>
        </p:nvPicPr>
        <p:blipFill>
          <a:blip r:embed="rId20"/>
          <a:stretch>
            <a:fillRect/>
          </a:stretch>
        </p:blipFill>
        <p:spPr>
          <a:xfrm>
            <a:off x="6236613" y="4608195"/>
            <a:ext cx="5345668" cy="631086"/>
          </a:xfrm>
          <a:prstGeom prst="rect">
            <a:avLst/>
          </a:prstGeom>
        </p:spPr>
      </p:pic>
      <p:pic>
        <p:nvPicPr>
          <p:cNvPr id="22" name="Image 20" descr="preencoded.png"/>
          <p:cNvPicPr>
            <a:picLocks noChangeAspect="1"/>
          </p:cNvPicPr>
          <p:nvPr/>
        </p:nvPicPr>
        <p:blipFill>
          <a:blip r:embed="rId21"/>
          <a:stretch>
            <a:fillRect/>
          </a:stretch>
        </p:blipFill>
        <p:spPr>
          <a:xfrm>
            <a:off x="6347981" y="4738125"/>
            <a:ext cx="278420" cy="371227"/>
          </a:xfrm>
          <a:prstGeom prst="rect">
            <a:avLst/>
          </a:prstGeom>
        </p:spPr>
      </p:pic>
      <p:pic>
        <p:nvPicPr>
          <p:cNvPr id="23" name="Image 21" descr="preencoded.png"/>
          <p:cNvPicPr>
            <a:picLocks noChangeAspect="1"/>
          </p:cNvPicPr>
          <p:nvPr/>
        </p:nvPicPr>
        <p:blipFill>
          <a:blip r:embed="rId22"/>
          <a:stretch>
            <a:fillRect/>
          </a:stretch>
        </p:blipFill>
        <p:spPr>
          <a:xfrm>
            <a:off x="6422226" y="4849493"/>
            <a:ext cx="129929" cy="148491"/>
          </a:xfrm>
          <a:prstGeom prst="rect">
            <a:avLst/>
          </a:prstGeom>
        </p:spPr>
      </p:pic>
      <p:sp>
        <p:nvSpPr>
          <p:cNvPr id="26" name="Text 0"/>
          <p:cNvSpPr/>
          <p:nvPr/>
        </p:nvSpPr>
        <p:spPr>
          <a:xfrm>
            <a:off x="-1" y="301963"/>
            <a:ext cx="11879263" cy="371227"/>
          </a:xfrm>
          <a:prstGeom prst="rect">
            <a:avLst/>
          </a:prstGeom>
          <a:noFill/>
          <a:ln/>
        </p:spPr>
        <p:txBody>
          <a:bodyPr vert="horz" wrap="square" lIns="0" tIns="0" rIns="0" bIns="0" rtlCol="0" anchor="t"/>
          <a:lstStyle/>
          <a:p>
            <a:pPr algn="ctr">
              <a:lnSpc>
                <a:spcPts val="2923"/>
              </a:lnSpc>
            </a:pPr>
            <a:r>
              <a:rPr lang="en-US" sz="2631" dirty="0">
                <a:solidFill>
                  <a:srgbClr val="FFFFFF"/>
                </a:solidFill>
                <a:latin typeface="Montserrat" pitchFamily="34" charset="0"/>
                <a:ea typeface="Montserrat" pitchFamily="34" charset="-122"/>
                <a:cs typeface="Montserrat" pitchFamily="34" charset="-120"/>
              </a:rPr>
              <a:t>Platform as a Service (PaaS)</a:t>
            </a:r>
            <a:endParaRPr lang="en-US" sz="2631" dirty="0"/>
          </a:p>
        </p:txBody>
      </p:sp>
      <p:sp>
        <p:nvSpPr>
          <p:cNvPr id="27" name="Text 1"/>
          <p:cNvSpPr/>
          <p:nvPr/>
        </p:nvSpPr>
        <p:spPr>
          <a:xfrm>
            <a:off x="296981" y="1192907"/>
            <a:ext cx="6414802"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Definition &amp; Overview</a:t>
            </a:r>
            <a:endParaRPr lang="en-US" sz="1754" dirty="0"/>
          </a:p>
        </p:txBody>
      </p:sp>
      <p:sp>
        <p:nvSpPr>
          <p:cNvPr id="28" name="Text 2"/>
          <p:cNvSpPr/>
          <p:nvPr/>
        </p:nvSpPr>
        <p:spPr>
          <a:xfrm>
            <a:off x="519717" y="1861116"/>
            <a:ext cx="4900196" cy="779577"/>
          </a:xfrm>
          <a:prstGeom prst="rect">
            <a:avLst/>
          </a:prstGeom>
          <a:noFill/>
          <a:ln/>
        </p:spPr>
        <p:txBody>
          <a:bodyPr vert="horz" wrap="square" lIns="0" tIns="0" rIns="0" bIns="0" rtlCol="0" anchor="t"/>
          <a:lstStyle/>
          <a:p>
            <a:pPr>
              <a:lnSpc>
                <a:spcPts val="2046"/>
              </a:lnSpc>
            </a:pPr>
            <a:r>
              <a:rPr lang="en-US" sz="1315" b="1" dirty="0">
                <a:solidFill>
                  <a:srgbClr val="FFA500"/>
                </a:solidFill>
                <a:latin typeface="Open Sans" pitchFamily="34" charset="0"/>
                <a:ea typeface="Open Sans" pitchFamily="34" charset="-122"/>
                <a:cs typeface="Open Sans" pitchFamily="34" charset="-120"/>
              </a:rPr>
              <a:t>Platform as a Service (PaaS)</a:t>
            </a:r>
            <a:r>
              <a:rPr lang="en-US" sz="1315" dirty="0">
                <a:solidFill>
                  <a:srgbClr val="000000"/>
                </a:solidFill>
                <a:latin typeface="Open Sans" pitchFamily="34" charset="0"/>
                <a:ea typeface="Open Sans" pitchFamily="34" charset="-122"/>
                <a:cs typeface="Open Sans" pitchFamily="34" charset="-120"/>
              </a:rPr>
              <a:t> is a cloud computing model that delivers a complete, on-demand cloud platform for developing, running, and managing applications.</a:t>
            </a:r>
            <a:endParaRPr lang="en-US" sz="1315" dirty="0"/>
          </a:p>
        </p:txBody>
      </p:sp>
      <p:sp>
        <p:nvSpPr>
          <p:cNvPr id="29" name="Text 3"/>
          <p:cNvSpPr/>
          <p:nvPr/>
        </p:nvSpPr>
        <p:spPr>
          <a:xfrm>
            <a:off x="519717" y="2789183"/>
            <a:ext cx="4900196" cy="1039435"/>
          </a:xfrm>
          <a:prstGeom prst="rect">
            <a:avLst/>
          </a:prstGeom>
          <a:noFill/>
          <a:ln/>
        </p:spPr>
        <p:txBody>
          <a:bodyPr vert="horz" wrap="square" lIns="0" tIns="0" rIns="0" bIns="0" rtlCol="0" anchor="t"/>
          <a:lstStyle/>
          <a:p>
            <a:pPr>
              <a:lnSpc>
                <a:spcPts val="2046"/>
              </a:lnSpc>
            </a:pPr>
            <a:r>
              <a:rPr lang="en-US" sz="1315" dirty="0">
                <a:solidFill>
                  <a:srgbClr val="000000"/>
                </a:solidFill>
                <a:latin typeface="Open Sans" pitchFamily="34" charset="0"/>
                <a:ea typeface="Open Sans" pitchFamily="34" charset="-122"/>
                <a:cs typeface="Open Sans" pitchFamily="34" charset="-120"/>
              </a:rPr>
              <a:t>It provides hardware, software, infrastructure, operating systems, middleware, runtime environments, and development tools specifically designed for application development.</a:t>
            </a:r>
            <a:endParaRPr lang="en-US" sz="1315" dirty="0"/>
          </a:p>
        </p:txBody>
      </p:sp>
      <p:sp>
        <p:nvSpPr>
          <p:cNvPr id="30" name="Text 4"/>
          <p:cNvSpPr/>
          <p:nvPr/>
        </p:nvSpPr>
        <p:spPr>
          <a:xfrm>
            <a:off x="482595" y="4459704"/>
            <a:ext cx="4974441" cy="259859"/>
          </a:xfrm>
          <a:prstGeom prst="rect">
            <a:avLst/>
          </a:prstGeom>
          <a:noFill/>
          <a:ln/>
        </p:spPr>
        <p:txBody>
          <a:bodyPr vert="horz" wrap="square" lIns="0" tIns="0" rIns="0" bIns="0" rtlCol="0" anchor="t"/>
          <a:lstStyle/>
          <a:p>
            <a:pPr>
              <a:lnSpc>
                <a:spcPts val="2046"/>
              </a:lnSpc>
            </a:pPr>
            <a:r>
              <a:rPr lang="en-US" sz="1461" b="1" dirty="0">
                <a:solidFill>
                  <a:srgbClr val="008080"/>
                </a:solidFill>
                <a:latin typeface="Montserrat" pitchFamily="34" charset="0"/>
                <a:ea typeface="Montserrat" pitchFamily="34" charset="-122"/>
                <a:cs typeface="Montserrat" pitchFamily="34" charset="-120"/>
              </a:rPr>
              <a:t>Key Abstraction</a:t>
            </a:r>
            <a:endParaRPr lang="en-US" sz="1461" dirty="0"/>
          </a:p>
        </p:txBody>
      </p:sp>
      <p:sp>
        <p:nvSpPr>
          <p:cNvPr id="31" name="Text 5"/>
          <p:cNvSpPr/>
          <p:nvPr/>
        </p:nvSpPr>
        <p:spPr>
          <a:xfrm>
            <a:off x="779576" y="4830931"/>
            <a:ext cx="4677460" cy="779577"/>
          </a:xfrm>
          <a:prstGeom prst="rect">
            <a:avLst/>
          </a:prstGeom>
          <a:noFill/>
          <a:ln/>
        </p:spPr>
        <p:txBody>
          <a:bodyPr vert="horz" wrap="square" lIns="0" tIns="0" rIns="0" bIns="0" rtlCol="0" anchor="t"/>
          <a:lstStyle/>
          <a:p>
            <a:pPr>
              <a:lnSpc>
                <a:spcPts val="2046"/>
              </a:lnSpc>
            </a:pPr>
            <a:r>
              <a:rPr lang="en-US" sz="1315" dirty="0">
                <a:solidFill>
                  <a:srgbClr val="000000"/>
                </a:solidFill>
                <a:latin typeface="Open Sans" pitchFamily="34" charset="0"/>
                <a:ea typeface="Open Sans" pitchFamily="34" charset="-122"/>
                <a:cs typeface="Open Sans" pitchFamily="34" charset="-120"/>
              </a:rPr>
              <a:t>PaaS abstracts away the complexities of managing underlying infrastructure, allowing developers to focus </a:t>
            </a:r>
            <a:r>
              <a:rPr lang="en-US" sz="1315" b="1" dirty="0">
                <a:solidFill>
                  <a:srgbClr val="000000"/>
                </a:solidFill>
                <a:latin typeface="Open Sans" pitchFamily="34" charset="0"/>
                <a:ea typeface="Open Sans" pitchFamily="34" charset="-122"/>
                <a:cs typeface="Open Sans" pitchFamily="34" charset="-120"/>
              </a:rPr>
              <a:t>solely on writing code and building applications</a:t>
            </a:r>
            <a:r>
              <a:rPr lang="en-US" sz="1315" dirty="0">
                <a:solidFill>
                  <a:srgbClr val="000000"/>
                </a:solidFill>
                <a:latin typeface="Open Sans" pitchFamily="34" charset="0"/>
                <a:ea typeface="Open Sans" pitchFamily="34" charset="-122"/>
                <a:cs typeface="Open Sans" pitchFamily="34" charset="-120"/>
              </a:rPr>
              <a:t>.</a:t>
            </a:r>
            <a:endParaRPr lang="en-US" sz="1315" dirty="0"/>
          </a:p>
        </p:txBody>
      </p:sp>
      <p:sp>
        <p:nvSpPr>
          <p:cNvPr id="32" name="Text 6"/>
          <p:cNvSpPr/>
          <p:nvPr/>
        </p:nvSpPr>
        <p:spPr>
          <a:xfrm>
            <a:off x="779576" y="5758999"/>
            <a:ext cx="4677460" cy="519718"/>
          </a:xfrm>
          <a:prstGeom prst="rect">
            <a:avLst/>
          </a:prstGeom>
          <a:noFill/>
          <a:ln/>
        </p:spPr>
        <p:txBody>
          <a:bodyPr vert="horz" wrap="square" lIns="0" tIns="0" rIns="0" bIns="0" rtlCol="0" anchor="t"/>
          <a:lstStyle/>
          <a:p>
            <a:pPr>
              <a:lnSpc>
                <a:spcPts val="2046"/>
              </a:lnSpc>
            </a:pPr>
            <a:r>
              <a:rPr lang="en-US" sz="1315" dirty="0">
                <a:solidFill>
                  <a:srgbClr val="000000"/>
                </a:solidFill>
                <a:latin typeface="Open Sans" pitchFamily="34" charset="0"/>
                <a:ea typeface="Open Sans" pitchFamily="34" charset="-122"/>
                <a:cs typeface="Open Sans" pitchFamily="34" charset="-120"/>
              </a:rPr>
              <a:t>It significantly reduces the time and effort required to set up development environments and deploy applications.</a:t>
            </a:r>
            <a:endParaRPr lang="en-US" sz="1315" dirty="0"/>
          </a:p>
        </p:txBody>
      </p:sp>
      <p:sp>
        <p:nvSpPr>
          <p:cNvPr id="33" name="Text 7"/>
          <p:cNvSpPr/>
          <p:nvPr/>
        </p:nvSpPr>
        <p:spPr>
          <a:xfrm>
            <a:off x="6236613" y="1192907"/>
            <a:ext cx="5345668" cy="296982"/>
          </a:xfrm>
          <a:prstGeom prst="rect">
            <a:avLst/>
          </a:prstGeom>
          <a:noFill/>
          <a:ln/>
        </p:spPr>
        <p:txBody>
          <a:bodyPr vert="horz" wrap="square" lIns="0" tIns="0" rIns="0" bIns="0" rtlCol="0" anchor="t"/>
          <a:lstStyle/>
          <a:p>
            <a:pPr>
              <a:lnSpc>
                <a:spcPts val="2338"/>
              </a:lnSpc>
            </a:pPr>
            <a:r>
              <a:rPr lang="en-US" sz="1754" b="1" dirty="0">
                <a:solidFill>
                  <a:srgbClr val="008080"/>
                </a:solidFill>
                <a:latin typeface="Montserrat" pitchFamily="34" charset="0"/>
                <a:ea typeface="Montserrat" pitchFamily="34" charset="-122"/>
                <a:cs typeface="Montserrat" pitchFamily="34" charset="-120"/>
              </a:rPr>
              <a:t>What PaaS Provides</a:t>
            </a:r>
            <a:endParaRPr lang="en-US" sz="1754" dirty="0"/>
          </a:p>
        </p:txBody>
      </p:sp>
      <p:sp>
        <p:nvSpPr>
          <p:cNvPr id="34" name="Text 8"/>
          <p:cNvSpPr/>
          <p:nvPr/>
        </p:nvSpPr>
        <p:spPr>
          <a:xfrm>
            <a:off x="6756330" y="1749748"/>
            <a:ext cx="309603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Montserrat" pitchFamily="34" charset="0"/>
                <a:ea typeface="Montserrat" pitchFamily="34" charset="-122"/>
                <a:cs typeface="Montserrat" pitchFamily="34" charset="-120"/>
              </a:rPr>
              <a:t>Hardware Infrastructure</a:t>
            </a:r>
            <a:endParaRPr lang="en-US" sz="1169" dirty="0"/>
          </a:p>
        </p:txBody>
      </p:sp>
      <p:sp>
        <p:nvSpPr>
          <p:cNvPr id="35" name="Text 9"/>
          <p:cNvSpPr/>
          <p:nvPr/>
        </p:nvSpPr>
        <p:spPr>
          <a:xfrm>
            <a:off x="6756330" y="1972484"/>
            <a:ext cx="3096033"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Servers, storage, networking components</a:t>
            </a:r>
            <a:endParaRPr lang="en-US" sz="1023" dirty="0"/>
          </a:p>
        </p:txBody>
      </p:sp>
      <p:sp>
        <p:nvSpPr>
          <p:cNvPr id="36" name="Text 10"/>
          <p:cNvSpPr/>
          <p:nvPr/>
        </p:nvSpPr>
        <p:spPr>
          <a:xfrm>
            <a:off x="6774892" y="2492202"/>
            <a:ext cx="2895570"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Montserrat" pitchFamily="34" charset="0"/>
                <a:ea typeface="Montserrat" pitchFamily="34" charset="-122"/>
                <a:cs typeface="Montserrat" pitchFamily="34" charset="-120"/>
              </a:rPr>
              <a:t>Operating System</a:t>
            </a:r>
            <a:endParaRPr lang="en-US" sz="1169" dirty="0"/>
          </a:p>
        </p:txBody>
      </p:sp>
      <p:sp>
        <p:nvSpPr>
          <p:cNvPr id="37" name="Text 11"/>
          <p:cNvSpPr/>
          <p:nvPr/>
        </p:nvSpPr>
        <p:spPr>
          <a:xfrm>
            <a:off x="6774892" y="2714938"/>
            <a:ext cx="3474684"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Managed operating systems and virtualization</a:t>
            </a:r>
            <a:endParaRPr lang="en-US" sz="1023" dirty="0"/>
          </a:p>
        </p:txBody>
      </p:sp>
      <p:sp>
        <p:nvSpPr>
          <p:cNvPr id="38" name="Text 12"/>
          <p:cNvSpPr/>
          <p:nvPr/>
        </p:nvSpPr>
        <p:spPr>
          <a:xfrm>
            <a:off x="6793453" y="3234656"/>
            <a:ext cx="293269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Montserrat" pitchFamily="34" charset="0"/>
                <a:ea typeface="Montserrat" pitchFamily="34" charset="-122"/>
                <a:cs typeface="Montserrat" pitchFamily="34" charset="-120"/>
              </a:rPr>
              <a:t>Middleware</a:t>
            </a:r>
            <a:endParaRPr lang="en-US" sz="1169" dirty="0"/>
          </a:p>
        </p:txBody>
      </p:sp>
      <p:sp>
        <p:nvSpPr>
          <p:cNvPr id="39" name="Text 13"/>
          <p:cNvSpPr/>
          <p:nvPr/>
        </p:nvSpPr>
        <p:spPr>
          <a:xfrm>
            <a:off x="6793453" y="3457392"/>
            <a:ext cx="3519232"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Runtime environments and application servers</a:t>
            </a:r>
            <a:endParaRPr lang="en-US" sz="1023" dirty="0"/>
          </a:p>
        </p:txBody>
      </p:sp>
      <p:sp>
        <p:nvSpPr>
          <p:cNvPr id="40" name="Text 14"/>
          <p:cNvSpPr/>
          <p:nvPr/>
        </p:nvSpPr>
        <p:spPr>
          <a:xfrm>
            <a:off x="6756330" y="3977110"/>
            <a:ext cx="2984665"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Montserrat" pitchFamily="34" charset="0"/>
                <a:ea typeface="Montserrat" pitchFamily="34" charset="-122"/>
                <a:cs typeface="Montserrat" pitchFamily="34" charset="-120"/>
              </a:rPr>
              <a:t>Development Tools</a:t>
            </a:r>
            <a:endParaRPr lang="en-US" sz="1169" dirty="0"/>
          </a:p>
        </p:txBody>
      </p:sp>
      <p:sp>
        <p:nvSpPr>
          <p:cNvPr id="41" name="Text 15"/>
          <p:cNvSpPr/>
          <p:nvPr/>
        </p:nvSpPr>
        <p:spPr>
          <a:xfrm>
            <a:off x="6756330" y="4199846"/>
            <a:ext cx="2984665"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IDEs, source control, testing tools, CI/CD</a:t>
            </a:r>
            <a:endParaRPr lang="en-US" sz="1023" dirty="0"/>
          </a:p>
        </p:txBody>
      </p:sp>
      <p:sp>
        <p:nvSpPr>
          <p:cNvPr id="42" name="Text 16"/>
          <p:cNvSpPr/>
          <p:nvPr/>
        </p:nvSpPr>
        <p:spPr>
          <a:xfrm>
            <a:off x="6737769" y="4719563"/>
            <a:ext cx="2828749"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Montserrat" pitchFamily="34" charset="0"/>
                <a:ea typeface="Montserrat" pitchFamily="34" charset="-122"/>
                <a:cs typeface="Montserrat" pitchFamily="34" charset="-120"/>
              </a:rPr>
              <a:t>Database Management</a:t>
            </a:r>
            <a:endParaRPr lang="en-US" sz="1169" dirty="0"/>
          </a:p>
        </p:txBody>
      </p:sp>
      <p:sp>
        <p:nvSpPr>
          <p:cNvPr id="43" name="Text 17"/>
          <p:cNvSpPr/>
          <p:nvPr/>
        </p:nvSpPr>
        <p:spPr>
          <a:xfrm>
            <a:off x="6737769" y="4942300"/>
            <a:ext cx="2828749"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Managed databases and data storage</a:t>
            </a:r>
            <a:endParaRPr lang="en-US" sz="1023"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99757"/>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5512720"/>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816699"/>
          </a:xfrm>
          <a:prstGeom prst="rect">
            <a:avLst/>
          </a:prstGeom>
        </p:spPr>
      </p:pic>
      <p:pic>
        <p:nvPicPr>
          <p:cNvPr id="5" name="Image 3" descr="preencoded.png"/>
          <p:cNvPicPr>
            <a:picLocks noChangeAspect="1"/>
          </p:cNvPicPr>
          <p:nvPr/>
        </p:nvPicPr>
        <p:blipFill>
          <a:blip r:embed="rId5"/>
          <a:stretch>
            <a:fillRect/>
          </a:stretch>
        </p:blipFill>
        <p:spPr>
          <a:xfrm>
            <a:off x="296981" y="2640692"/>
            <a:ext cx="5345668" cy="2412975"/>
          </a:xfrm>
          <a:prstGeom prst="rect">
            <a:avLst/>
          </a:prstGeom>
        </p:spPr>
      </p:pic>
      <p:pic>
        <p:nvPicPr>
          <p:cNvPr id="6" name="Image 4" descr="preencoded.png"/>
          <p:cNvPicPr>
            <a:picLocks noChangeAspect="1"/>
          </p:cNvPicPr>
          <p:nvPr/>
        </p:nvPicPr>
        <p:blipFill>
          <a:blip r:embed="rId6"/>
          <a:stretch>
            <a:fillRect/>
          </a:stretch>
        </p:blipFill>
        <p:spPr>
          <a:xfrm>
            <a:off x="482595" y="3234655"/>
            <a:ext cx="148491" cy="148491"/>
          </a:xfrm>
          <a:prstGeom prst="rect">
            <a:avLst/>
          </a:prstGeom>
        </p:spPr>
      </p:pic>
      <p:pic>
        <p:nvPicPr>
          <p:cNvPr id="7" name="Image 5" descr="preencoded.png"/>
          <p:cNvPicPr>
            <a:picLocks noChangeAspect="1"/>
          </p:cNvPicPr>
          <p:nvPr/>
        </p:nvPicPr>
        <p:blipFill>
          <a:blip r:embed="rId6"/>
          <a:stretch>
            <a:fillRect/>
          </a:stretch>
        </p:blipFill>
        <p:spPr>
          <a:xfrm>
            <a:off x="482595" y="3791496"/>
            <a:ext cx="148491" cy="148491"/>
          </a:xfrm>
          <a:prstGeom prst="rect">
            <a:avLst/>
          </a:prstGeom>
        </p:spPr>
      </p:pic>
      <p:pic>
        <p:nvPicPr>
          <p:cNvPr id="8" name="Image 6" descr="preencoded.png"/>
          <p:cNvPicPr>
            <a:picLocks noChangeAspect="1"/>
          </p:cNvPicPr>
          <p:nvPr/>
        </p:nvPicPr>
        <p:blipFill>
          <a:blip r:embed="rId6"/>
          <a:stretch>
            <a:fillRect/>
          </a:stretch>
        </p:blipFill>
        <p:spPr>
          <a:xfrm>
            <a:off x="482595" y="4125600"/>
            <a:ext cx="148491" cy="148491"/>
          </a:xfrm>
          <a:prstGeom prst="rect">
            <a:avLst/>
          </a:prstGeom>
        </p:spPr>
      </p:pic>
      <p:pic>
        <p:nvPicPr>
          <p:cNvPr id="9" name="Image 7" descr="preencoded.png"/>
          <p:cNvPicPr>
            <a:picLocks noChangeAspect="1"/>
          </p:cNvPicPr>
          <p:nvPr/>
        </p:nvPicPr>
        <p:blipFill>
          <a:blip r:embed="rId6"/>
          <a:stretch>
            <a:fillRect/>
          </a:stretch>
        </p:blipFill>
        <p:spPr>
          <a:xfrm>
            <a:off x="482595" y="4459704"/>
            <a:ext cx="148491" cy="148491"/>
          </a:xfrm>
          <a:prstGeom prst="rect">
            <a:avLst/>
          </a:prstGeom>
        </p:spPr>
      </p:pic>
      <p:pic>
        <p:nvPicPr>
          <p:cNvPr id="17" name="Image 15" descr="preencoded.png"/>
          <p:cNvPicPr>
            <a:picLocks noChangeAspect="1"/>
          </p:cNvPicPr>
          <p:nvPr/>
        </p:nvPicPr>
        <p:blipFill>
          <a:blip r:embed="rId7"/>
          <a:stretch>
            <a:fillRect/>
          </a:stretch>
        </p:blipFill>
        <p:spPr>
          <a:xfrm>
            <a:off x="6236612" y="1638380"/>
            <a:ext cx="2598589" cy="742454"/>
          </a:xfrm>
          <a:prstGeom prst="rect">
            <a:avLst/>
          </a:prstGeom>
        </p:spPr>
      </p:pic>
      <p:pic>
        <p:nvPicPr>
          <p:cNvPr id="18" name="Image 16" descr="preencoded.png"/>
          <p:cNvPicPr>
            <a:picLocks noChangeAspect="1"/>
          </p:cNvPicPr>
          <p:nvPr/>
        </p:nvPicPr>
        <p:blipFill>
          <a:blip r:embed="rId8"/>
          <a:stretch>
            <a:fillRect/>
          </a:stretch>
        </p:blipFill>
        <p:spPr>
          <a:xfrm>
            <a:off x="6385103" y="1786871"/>
            <a:ext cx="371227" cy="445472"/>
          </a:xfrm>
          <a:prstGeom prst="rect">
            <a:avLst/>
          </a:prstGeom>
        </p:spPr>
      </p:pic>
      <p:pic>
        <p:nvPicPr>
          <p:cNvPr id="19" name="Image 17" descr="preencoded.png"/>
          <p:cNvPicPr>
            <a:picLocks noChangeAspect="1"/>
          </p:cNvPicPr>
          <p:nvPr/>
        </p:nvPicPr>
        <p:blipFill>
          <a:blip r:embed="rId9"/>
          <a:stretch>
            <a:fillRect/>
          </a:stretch>
        </p:blipFill>
        <p:spPr>
          <a:xfrm>
            <a:off x="6496471" y="1935361"/>
            <a:ext cx="148491" cy="148491"/>
          </a:xfrm>
          <a:prstGeom prst="rect">
            <a:avLst/>
          </a:prstGeom>
        </p:spPr>
      </p:pic>
      <p:pic>
        <p:nvPicPr>
          <p:cNvPr id="20" name="Image 18" descr="preencoded.png"/>
          <p:cNvPicPr>
            <a:picLocks noChangeAspect="1"/>
          </p:cNvPicPr>
          <p:nvPr/>
        </p:nvPicPr>
        <p:blipFill>
          <a:blip r:embed="rId10"/>
          <a:stretch>
            <a:fillRect/>
          </a:stretch>
        </p:blipFill>
        <p:spPr>
          <a:xfrm>
            <a:off x="8983692" y="1638380"/>
            <a:ext cx="2598589" cy="742454"/>
          </a:xfrm>
          <a:prstGeom prst="rect">
            <a:avLst/>
          </a:prstGeom>
        </p:spPr>
      </p:pic>
      <p:pic>
        <p:nvPicPr>
          <p:cNvPr id="21" name="Image 19" descr="preencoded.png"/>
          <p:cNvPicPr>
            <a:picLocks noChangeAspect="1"/>
          </p:cNvPicPr>
          <p:nvPr/>
        </p:nvPicPr>
        <p:blipFill>
          <a:blip r:embed="rId11"/>
          <a:stretch>
            <a:fillRect/>
          </a:stretch>
        </p:blipFill>
        <p:spPr>
          <a:xfrm>
            <a:off x="9132183" y="1786871"/>
            <a:ext cx="408350" cy="445472"/>
          </a:xfrm>
          <a:prstGeom prst="rect">
            <a:avLst/>
          </a:prstGeom>
        </p:spPr>
      </p:pic>
      <p:pic>
        <p:nvPicPr>
          <p:cNvPr id="22" name="Image 20" descr="preencoded.png"/>
          <p:cNvPicPr>
            <a:picLocks noChangeAspect="1"/>
          </p:cNvPicPr>
          <p:nvPr/>
        </p:nvPicPr>
        <p:blipFill>
          <a:blip r:embed="rId12"/>
          <a:stretch>
            <a:fillRect/>
          </a:stretch>
        </p:blipFill>
        <p:spPr>
          <a:xfrm>
            <a:off x="9243551" y="1935361"/>
            <a:ext cx="185613" cy="148491"/>
          </a:xfrm>
          <a:prstGeom prst="rect">
            <a:avLst/>
          </a:prstGeom>
        </p:spPr>
      </p:pic>
      <p:pic>
        <p:nvPicPr>
          <p:cNvPr id="23" name="Image 21" descr="preencoded.png"/>
          <p:cNvPicPr>
            <a:picLocks noChangeAspect="1"/>
          </p:cNvPicPr>
          <p:nvPr/>
        </p:nvPicPr>
        <p:blipFill>
          <a:blip r:embed="rId13"/>
          <a:stretch>
            <a:fillRect/>
          </a:stretch>
        </p:blipFill>
        <p:spPr>
          <a:xfrm>
            <a:off x="6236612" y="2529324"/>
            <a:ext cx="2598589" cy="742454"/>
          </a:xfrm>
          <a:prstGeom prst="rect">
            <a:avLst/>
          </a:prstGeom>
        </p:spPr>
      </p:pic>
      <p:pic>
        <p:nvPicPr>
          <p:cNvPr id="24" name="Image 22" descr="preencoded.png"/>
          <p:cNvPicPr>
            <a:picLocks noChangeAspect="1"/>
          </p:cNvPicPr>
          <p:nvPr/>
        </p:nvPicPr>
        <p:blipFill>
          <a:blip r:embed="rId14"/>
          <a:stretch>
            <a:fillRect/>
          </a:stretch>
        </p:blipFill>
        <p:spPr>
          <a:xfrm>
            <a:off x="6385103" y="2677815"/>
            <a:ext cx="334104" cy="445472"/>
          </a:xfrm>
          <a:prstGeom prst="rect">
            <a:avLst/>
          </a:prstGeom>
        </p:spPr>
      </p:pic>
      <p:pic>
        <p:nvPicPr>
          <p:cNvPr id="25" name="Image 23" descr="preencoded.png"/>
          <p:cNvPicPr>
            <a:picLocks noChangeAspect="1"/>
          </p:cNvPicPr>
          <p:nvPr/>
        </p:nvPicPr>
        <p:blipFill>
          <a:blip r:embed="rId15"/>
          <a:stretch>
            <a:fillRect/>
          </a:stretch>
        </p:blipFill>
        <p:spPr>
          <a:xfrm>
            <a:off x="6496471" y="2826306"/>
            <a:ext cx="111368" cy="148491"/>
          </a:xfrm>
          <a:prstGeom prst="rect">
            <a:avLst/>
          </a:prstGeom>
        </p:spPr>
      </p:pic>
      <p:pic>
        <p:nvPicPr>
          <p:cNvPr id="26" name="Image 24" descr="preencoded.png"/>
          <p:cNvPicPr>
            <a:picLocks noChangeAspect="1"/>
          </p:cNvPicPr>
          <p:nvPr/>
        </p:nvPicPr>
        <p:blipFill>
          <a:blip r:embed="rId16"/>
          <a:stretch>
            <a:fillRect/>
          </a:stretch>
        </p:blipFill>
        <p:spPr>
          <a:xfrm>
            <a:off x="8983692" y="2529324"/>
            <a:ext cx="2598589" cy="742454"/>
          </a:xfrm>
          <a:prstGeom prst="rect">
            <a:avLst/>
          </a:prstGeom>
        </p:spPr>
      </p:pic>
      <p:pic>
        <p:nvPicPr>
          <p:cNvPr id="27" name="Image 25" descr="preencoded.png"/>
          <p:cNvPicPr>
            <a:picLocks noChangeAspect="1"/>
          </p:cNvPicPr>
          <p:nvPr/>
        </p:nvPicPr>
        <p:blipFill>
          <a:blip r:embed="rId17"/>
          <a:stretch>
            <a:fillRect/>
          </a:stretch>
        </p:blipFill>
        <p:spPr>
          <a:xfrm>
            <a:off x="9132183" y="2677815"/>
            <a:ext cx="389788" cy="445472"/>
          </a:xfrm>
          <a:prstGeom prst="rect">
            <a:avLst/>
          </a:prstGeom>
        </p:spPr>
      </p:pic>
      <p:pic>
        <p:nvPicPr>
          <p:cNvPr id="28" name="Image 26" descr="preencoded.png"/>
          <p:cNvPicPr>
            <a:picLocks noChangeAspect="1"/>
          </p:cNvPicPr>
          <p:nvPr/>
        </p:nvPicPr>
        <p:blipFill>
          <a:blip r:embed="rId18"/>
          <a:stretch>
            <a:fillRect/>
          </a:stretch>
        </p:blipFill>
        <p:spPr>
          <a:xfrm>
            <a:off x="9243551" y="2826306"/>
            <a:ext cx="167052" cy="148491"/>
          </a:xfrm>
          <a:prstGeom prst="rect">
            <a:avLst/>
          </a:prstGeom>
        </p:spPr>
      </p:pic>
      <p:pic>
        <p:nvPicPr>
          <p:cNvPr id="29" name="Image 27" descr="preencoded.png"/>
          <p:cNvPicPr>
            <a:picLocks noChangeAspect="1"/>
          </p:cNvPicPr>
          <p:nvPr/>
        </p:nvPicPr>
        <p:blipFill>
          <a:blip r:embed="rId19"/>
          <a:stretch>
            <a:fillRect/>
          </a:stretch>
        </p:blipFill>
        <p:spPr>
          <a:xfrm>
            <a:off x="6236613" y="3494514"/>
            <a:ext cx="5345668" cy="1856135"/>
          </a:xfrm>
          <a:prstGeom prst="rect">
            <a:avLst/>
          </a:prstGeom>
        </p:spPr>
      </p:pic>
      <p:pic>
        <p:nvPicPr>
          <p:cNvPr id="30" name="Image 28" descr="preencoded.png"/>
          <p:cNvPicPr>
            <a:picLocks noChangeAspect="1"/>
          </p:cNvPicPr>
          <p:nvPr/>
        </p:nvPicPr>
        <p:blipFill>
          <a:blip r:embed="rId20"/>
          <a:stretch>
            <a:fillRect/>
          </a:stretch>
        </p:blipFill>
        <p:spPr>
          <a:xfrm>
            <a:off x="6422226" y="4088477"/>
            <a:ext cx="74245" cy="148491"/>
          </a:xfrm>
          <a:prstGeom prst="rect">
            <a:avLst/>
          </a:prstGeom>
        </p:spPr>
      </p:pic>
      <p:pic>
        <p:nvPicPr>
          <p:cNvPr id="31" name="Image 29" descr="preencoded.png"/>
          <p:cNvPicPr>
            <a:picLocks noChangeAspect="1"/>
          </p:cNvPicPr>
          <p:nvPr/>
        </p:nvPicPr>
        <p:blipFill>
          <a:blip r:embed="rId20"/>
          <a:stretch>
            <a:fillRect/>
          </a:stretch>
        </p:blipFill>
        <p:spPr>
          <a:xfrm>
            <a:off x="6422226" y="4385459"/>
            <a:ext cx="74245" cy="148491"/>
          </a:xfrm>
          <a:prstGeom prst="rect">
            <a:avLst/>
          </a:prstGeom>
        </p:spPr>
      </p:pic>
      <p:pic>
        <p:nvPicPr>
          <p:cNvPr id="32" name="Image 30" descr="preencoded.png"/>
          <p:cNvPicPr>
            <a:picLocks noChangeAspect="1"/>
          </p:cNvPicPr>
          <p:nvPr/>
        </p:nvPicPr>
        <p:blipFill>
          <a:blip r:embed="rId20"/>
          <a:stretch>
            <a:fillRect/>
          </a:stretch>
        </p:blipFill>
        <p:spPr>
          <a:xfrm>
            <a:off x="6422226" y="4682441"/>
            <a:ext cx="74245" cy="148491"/>
          </a:xfrm>
          <a:prstGeom prst="rect">
            <a:avLst/>
          </a:prstGeom>
        </p:spPr>
      </p:pic>
      <p:pic>
        <p:nvPicPr>
          <p:cNvPr id="33" name="Image 31" descr="preencoded.png"/>
          <p:cNvPicPr>
            <a:picLocks noChangeAspect="1"/>
          </p:cNvPicPr>
          <p:nvPr/>
        </p:nvPicPr>
        <p:blipFill>
          <a:blip r:embed="rId20"/>
          <a:stretch>
            <a:fillRect/>
          </a:stretch>
        </p:blipFill>
        <p:spPr>
          <a:xfrm>
            <a:off x="6422226" y="4979422"/>
            <a:ext cx="74245" cy="148491"/>
          </a:xfrm>
          <a:prstGeom prst="rect">
            <a:avLst/>
          </a:prstGeom>
        </p:spPr>
      </p:pic>
      <p:sp>
        <p:nvSpPr>
          <p:cNvPr id="36" name="Text 0"/>
          <p:cNvSpPr/>
          <p:nvPr/>
        </p:nvSpPr>
        <p:spPr>
          <a:xfrm>
            <a:off x="-1" y="301963"/>
            <a:ext cx="11879263" cy="371227"/>
          </a:xfrm>
          <a:prstGeom prst="rect">
            <a:avLst/>
          </a:prstGeom>
          <a:noFill/>
          <a:ln/>
        </p:spPr>
        <p:txBody>
          <a:bodyPr vert="horz" wrap="square" lIns="0" tIns="0" rIns="0" bIns="0" rtlCol="0" anchor="t"/>
          <a:lstStyle/>
          <a:p>
            <a:pPr algn="ctr">
              <a:lnSpc>
                <a:spcPts val="2923"/>
              </a:lnSpc>
            </a:pPr>
            <a:r>
              <a:rPr lang="en-US" sz="2631" dirty="0">
                <a:solidFill>
                  <a:srgbClr val="FFFFFF"/>
                </a:solidFill>
                <a:latin typeface="Montserrat" pitchFamily="34" charset="0"/>
                <a:ea typeface="Montserrat" pitchFamily="34" charset="-122"/>
                <a:cs typeface="Montserrat" pitchFamily="34" charset="-120"/>
              </a:rPr>
              <a:t>Software as a Service (SaaS)</a:t>
            </a:r>
            <a:endParaRPr lang="en-US" sz="2631" dirty="0"/>
          </a:p>
        </p:txBody>
      </p:sp>
      <p:sp>
        <p:nvSpPr>
          <p:cNvPr id="37" name="Text 1"/>
          <p:cNvSpPr/>
          <p:nvPr/>
        </p:nvSpPr>
        <p:spPr>
          <a:xfrm>
            <a:off x="296981" y="1192907"/>
            <a:ext cx="5345668" cy="296982"/>
          </a:xfrm>
          <a:prstGeom prst="rect">
            <a:avLst/>
          </a:prstGeom>
          <a:noFill/>
          <a:ln/>
        </p:spPr>
        <p:txBody>
          <a:bodyPr vert="horz" wrap="square" lIns="0" tIns="0" rIns="0" bIns="0" rtlCol="0" anchor="t"/>
          <a:lstStyle/>
          <a:p>
            <a:pPr>
              <a:lnSpc>
                <a:spcPts val="2338"/>
              </a:lnSpc>
            </a:pPr>
            <a:r>
              <a:rPr lang="en-US" sz="1754" b="1" dirty="0">
                <a:solidFill>
                  <a:srgbClr val="FFA500"/>
                </a:solidFill>
                <a:latin typeface="Montserrat" pitchFamily="34" charset="0"/>
                <a:ea typeface="Montserrat" pitchFamily="34" charset="-122"/>
                <a:cs typeface="Montserrat" pitchFamily="34" charset="-120"/>
              </a:rPr>
              <a:t>Definition</a:t>
            </a:r>
            <a:endParaRPr lang="en-US" sz="1754" dirty="0"/>
          </a:p>
        </p:txBody>
      </p:sp>
      <p:sp>
        <p:nvSpPr>
          <p:cNvPr id="38" name="Text 2"/>
          <p:cNvSpPr/>
          <p:nvPr/>
        </p:nvSpPr>
        <p:spPr>
          <a:xfrm>
            <a:off x="296981" y="1638379"/>
            <a:ext cx="5345668" cy="779577"/>
          </a:xfrm>
          <a:prstGeom prst="rect">
            <a:avLst/>
          </a:prstGeom>
          <a:noFill/>
          <a:ln/>
        </p:spPr>
        <p:txBody>
          <a:bodyPr vert="horz" wrap="square" lIns="0" tIns="0" rIns="0" bIns="0" rtlCol="0" anchor="t"/>
          <a:lstStyle/>
          <a:p>
            <a:pPr>
              <a:lnSpc>
                <a:spcPts val="2046"/>
              </a:lnSpc>
            </a:pPr>
            <a:r>
              <a:rPr lang="en-US" sz="1315" dirty="0">
                <a:solidFill>
                  <a:srgbClr val="000000"/>
                </a:solidFill>
                <a:latin typeface="Open Sans" pitchFamily="34" charset="0"/>
                <a:ea typeface="Open Sans" pitchFamily="34" charset="-122"/>
                <a:cs typeface="Open Sans" pitchFamily="34" charset="-120"/>
              </a:rPr>
              <a:t>Software as a Service (SaaS) is a cloud computing model that delivers complete, ready-to-use software applications over the internet, typically via a web browser or mobile app.</a:t>
            </a:r>
            <a:endParaRPr lang="en-US" sz="1315" dirty="0"/>
          </a:p>
        </p:txBody>
      </p:sp>
      <p:sp>
        <p:nvSpPr>
          <p:cNvPr id="39" name="Text 3"/>
          <p:cNvSpPr/>
          <p:nvPr/>
        </p:nvSpPr>
        <p:spPr>
          <a:xfrm>
            <a:off x="482595" y="2826306"/>
            <a:ext cx="4974441" cy="259859"/>
          </a:xfrm>
          <a:prstGeom prst="rect">
            <a:avLst/>
          </a:prstGeom>
          <a:noFill/>
          <a:ln/>
        </p:spPr>
        <p:txBody>
          <a:bodyPr vert="horz" wrap="square" lIns="0" tIns="0" rIns="0" bIns="0" rtlCol="0" anchor="t"/>
          <a:lstStyle/>
          <a:p>
            <a:pPr>
              <a:lnSpc>
                <a:spcPts val="2046"/>
              </a:lnSpc>
            </a:pPr>
            <a:r>
              <a:rPr lang="en-US" sz="1461" b="1" dirty="0">
                <a:solidFill>
                  <a:srgbClr val="FFA500"/>
                </a:solidFill>
                <a:latin typeface="Montserrat" pitchFamily="34" charset="0"/>
                <a:ea typeface="Montserrat" pitchFamily="34" charset="-122"/>
                <a:cs typeface="Montserrat" pitchFamily="34" charset="-120"/>
              </a:rPr>
              <a:t>How SaaS Works</a:t>
            </a:r>
            <a:endParaRPr lang="en-US" sz="1461" dirty="0"/>
          </a:p>
        </p:txBody>
      </p:sp>
      <p:sp>
        <p:nvSpPr>
          <p:cNvPr id="40" name="Text 4"/>
          <p:cNvSpPr/>
          <p:nvPr/>
        </p:nvSpPr>
        <p:spPr>
          <a:xfrm>
            <a:off x="742454" y="3197533"/>
            <a:ext cx="4714582"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Applications are hosted by the provider and accessed via the internet</a:t>
            </a:r>
            <a:endParaRPr lang="en-US" sz="1169" dirty="0"/>
          </a:p>
        </p:txBody>
      </p:sp>
      <p:sp>
        <p:nvSpPr>
          <p:cNvPr id="41" name="Text 5"/>
          <p:cNvSpPr/>
          <p:nvPr/>
        </p:nvSpPr>
        <p:spPr>
          <a:xfrm>
            <a:off x="742453" y="3754373"/>
            <a:ext cx="532339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Users access software on a subscription or pay-as-you-go basis</a:t>
            </a:r>
            <a:endParaRPr lang="en-US" sz="1169" dirty="0"/>
          </a:p>
        </p:txBody>
      </p:sp>
      <p:sp>
        <p:nvSpPr>
          <p:cNvPr id="42" name="Text 6"/>
          <p:cNvSpPr/>
          <p:nvPr/>
        </p:nvSpPr>
        <p:spPr>
          <a:xfrm>
            <a:off x="742453" y="4088478"/>
            <a:ext cx="444358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No installation or maintenance required on user end</a:t>
            </a:r>
            <a:endParaRPr lang="en-US" sz="1169" dirty="0"/>
          </a:p>
        </p:txBody>
      </p:sp>
      <p:sp>
        <p:nvSpPr>
          <p:cNvPr id="43" name="Text 7"/>
          <p:cNvSpPr/>
          <p:nvPr/>
        </p:nvSpPr>
        <p:spPr>
          <a:xfrm>
            <a:off x="742454" y="4422582"/>
            <a:ext cx="4714582"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Provider handles all aspects of infrastructure and software management</a:t>
            </a:r>
            <a:endParaRPr lang="en-US" sz="1169" dirty="0"/>
          </a:p>
        </p:txBody>
      </p:sp>
      <p:sp>
        <p:nvSpPr>
          <p:cNvPr id="45" name="Text 9"/>
          <p:cNvSpPr/>
          <p:nvPr/>
        </p:nvSpPr>
        <p:spPr>
          <a:xfrm>
            <a:off x="1280733" y="6464330"/>
            <a:ext cx="1002313" cy="222736"/>
          </a:xfrm>
          <a:prstGeom prst="rect">
            <a:avLst/>
          </a:prstGeom>
          <a:noFill/>
          <a:ln/>
        </p:spPr>
        <p:txBody>
          <a:bodyPr vert="horz" wrap="square" lIns="0" tIns="0" rIns="0" bIns="0" rtlCol="0" anchor="t"/>
          <a:lstStyle/>
          <a:p>
            <a:pPr>
              <a:lnSpc>
                <a:spcPts val="1754"/>
              </a:lnSpc>
            </a:pPr>
            <a:endParaRPr lang="en-US" sz="1169" dirty="0"/>
          </a:p>
        </p:txBody>
      </p:sp>
      <p:sp>
        <p:nvSpPr>
          <p:cNvPr id="46" name="Text 10"/>
          <p:cNvSpPr/>
          <p:nvPr/>
        </p:nvSpPr>
        <p:spPr>
          <a:xfrm>
            <a:off x="3285358" y="6464330"/>
            <a:ext cx="1536880" cy="222736"/>
          </a:xfrm>
          <a:prstGeom prst="rect">
            <a:avLst/>
          </a:prstGeom>
          <a:noFill/>
          <a:ln/>
        </p:spPr>
        <p:txBody>
          <a:bodyPr vert="horz" wrap="square" lIns="0" tIns="0" rIns="0" bIns="0" rtlCol="0" anchor="t"/>
          <a:lstStyle/>
          <a:p>
            <a:pPr>
              <a:lnSpc>
                <a:spcPts val="1754"/>
              </a:lnSpc>
            </a:pPr>
            <a:endParaRPr lang="en-US" sz="1169" dirty="0"/>
          </a:p>
        </p:txBody>
      </p:sp>
      <p:sp>
        <p:nvSpPr>
          <p:cNvPr id="48" name="Text 12"/>
          <p:cNvSpPr/>
          <p:nvPr/>
        </p:nvSpPr>
        <p:spPr>
          <a:xfrm>
            <a:off x="3248236" y="6877661"/>
            <a:ext cx="1548016" cy="222736"/>
          </a:xfrm>
          <a:prstGeom prst="rect">
            <a:avLst/>
          </a:prstGeom>
          <a:noFill/>
          <a:ln/>
        </p:spPr>
        <p:txBody>
          <a:bodyPr vert="horz" wrap="square" lIns="0" tIns="0" rIns="0" bIns="0" rtlCol="0" anchor="t"/>
          <a:lstStyle/>
          <a:p>
            <a:pPr>
              <a:lnSpc>
                <a:spcPts val="1754"/>
              </a:lnSpc>
            </a:pPr>
            <a:endParaRPr lang="en-US" sz="1169" dirty="0"/>
          </a:p>
        </p:txBody>
      </p:sp>
      <p:sp>
        <p:nvSpPr>
          <p:cNvPr id="49" name="Text 13"/>
          <p:cNvSpPr/>
          <p:nvPr/>
        </p:nvSpPr>
        <p:spPr>
          <a:xfrm>
            <a:off x="6236612" y="1192907"/>
            <a:ext cx="6414802" cy="296982"/>
          </a:xfrm>
          <a:prstGeom prst="rect">
            <a:avLst/>
          </a:prstGeom>
          <a:noFill/>
          <a:ln/>
        </p:spPr>
        <p:txBody>
          <a:bodyPr vert="horz" wrap="square" lIns="0" tIns="0" rIns="0" bIns="0" rtlCol="0" anchor="t"/>
          <a:lstStyle/>
          <a:p>
            <a:pPr>
              <a:lnSpc>
                <a:spcPts val="2338"/>
              </a:lnSpc>
            </a:pPr>
            <a:r>
              <a:rPr lang="en-US" sz="1754" b="1" dirty="0">
                <a:solidFill>
                  <a:srgbClr val="FFA500"/>
                </a:solidFill>
                <a:latin typeface="Montserrat" pitchFamily="34" charset="0"/>
                <a:ea typeface="Montserrat" pitchFamily="34" charset="-122"/>
                <a:cs typeface="Montserrat" pitchFamily="34" charset="-120"/>
              </a:rPr>
              <a:t>Well-Known SaaS Examples</a:t>
            </a:r>
            <a:endParaRPr lang="en-US" sz="1754" dirty="0"/>
          </a:p>
        </p:txBody>
      </p:sp>
      <p:sp>
        <p:nvSpPr>
          <p:cNvPr id="50" name="Text 14"/>
          <p:cNvSpPr/>
          <p:nvPr/>
        </p:nvSpPr>
        <p:spPr>
          <a:xfrm>
            <a:off x="6867699" y="1805432"/>
            <a:ext cx="918787"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Email</a:t>
            </a:r>
            <a:endParaRPr lang="en-US" sz="1169" dirty="0"/>
          </a:p>
        </p:txBody>
      </p:sp>
      <p:sp>
        <p:nvSpPr>
          <p:cNvPr id="51" name="Text 15"/>
          <p:cNvSpPr/>
          <p:nvPr/>
        </p:nvSpPr>
        <p:spPr>
          <a:xfrm>
            <a:off x="6867698" y="2028168"/>
            <a:ext cx="1102544"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Open Sans" pitchFamily="34" charset="0"/>
                <a:ea typeface="Open Sans" pitchFamily="34" charset="-122"/>
                <a:cs typeface="Open Sans" pitchFamily="34" charset="-120"/>
              </a:rPr>
              <a:t>Gmail, Outlook</a:t>
            </a:r>
            <a:endParaRPr lang="en-US" sz="1023" dirty="0"/>
          </a:p>
        </p:txBody>
      </p:sp>
      <p:sp>
        <p:nvSpPr>
          <p:cNvPr id="52" name="Text 16"/>
          <p:cNvSpPr/>
          <p:nvPr/>
        </p:nvSpPr>
        <p:spPr>
          <a:xfrm>
            <a:off x="9651901" y="1805432"/>
            <a:ext cx="640366"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CRM</a:t>
            </a:r>
            <a:endParaRPr lang="en-US" sz="1169" dirty="0"/>
          </a:p>
        </p:txBody>
      </p:sp>
      <p:sp>
        <p:nvSpPr>
          <p:cNvPr id="53" name="Text 17"/>
          <p:cNvSpPr/>
          <p:nvPr/>
        </p:nvSpPr>
        <p:spPr>
          <a:xfrm>
            <a:off x="9651900" y="2028168"/>
            <a:ext cx="76844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Open Sans" pitchFamily="34" charset="0"/>
                <a:ea typeface="Open Sans" pitchFamily="34" charset="-122"/>
                <a:cs typeface="Open Sans" pitchFamily="34" charset="-120"/>
              </a:rPr>
              <a:t>Salesforce</a:t>
            </a:r>
            <a:endParaRPr lang="en-US" sz="1023" dirty="0"/>
          </a:p>
        </p:txBody>
      </p:sp>
      <p:sp>
        <p:nvSpPr>
          <p:cNvPr id="54" name="Text 18"/>
          <p:cNvSpPr/>
          <p:nvPr/>
        </p:nvSpPr>
        <p:spPr>
          <a:xfrm>
            <a:off x="6830575" y="2696377"/>
            <a:ext cx="1013450"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Office</a:t>
            </a:r>
            <a:endParaRPr lang="en-US" sz="1169" dirty="0"/>
          </a:p>
        </p:txBody>
      </p:sp>
      <p:sp>
        <p:nvSpPr>
          <p:cNvPr id="55" name="Text 19"/>
          <p:cNvSpPr/>
          <p:nvPr/>
        </p:nvSpPr>
        <p:spPr>
          <a:xfrm>
            <a:off x="6830575" y="2919113"/>
            <a:ext cx="101345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Open Sans" pitchFamily="34" charset="0"/>
                <a:ea typeface="Open Sans" pitchFamily="34" charset="-122"/>
                <a:cs typeface="Open Sans" pitchFamily="34" charset="-120"/>
              </a:rPr>
              <a:t>Microsoft 365</a:t>
            </a:r>
            <a:endParaRPr lang="en-US" sz="1023" dirty="0"/>
          </a:p>
        </p:txBody>
      </p:sp>
      <p:sp>
        <p:nvSpPr>
          <p:cNvPr id="56" name="Text 20"/>
          <p:cNvSpPr/>
          <p:nvPr/>
        </p:nvSpPr>
        <p:spPr>
          <a:xfrm>
            <a:off x="9633339" y="2696377"/>
            <a:ext cx="165938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Video Conferencing</a:t>
            </a:r>
            <a:endParaRPr lang="en-US" sz="1169" dirty="0"/>
          </a:p>
        </p:txBody>
      </p:sp>
      <p:sp>
        <p:nvSpPr>
          <p:cNvPr id="57" name="Text 21"/>
          <p:cNvSpPr/>
          <p:nvPr/>
        </p:nvSpPr>
        <p:spPr>
          <a:xfrm>
            <a:off x="9633340" y="2919113"/>
            <a:ext cx="1382820"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Open Sans" pitchFamily="34" charset="0"/>
                <a:ea typeface="Open Sans" pitchFamily="34" charset="-122"/>
                <a:cs typeface="Open Sans" pitchFamily="34" charset="-120"/>
              </a:rPr>
              <a:t>Zoom</a:t>
            </a:r>
            <a:endParaRPr lang="en-US" sz="1023" dirty="0"/>
          </a:p>
        </p:txBody>
      </p:sp>
      <p:sp>
        <p:nvSpPr>
          <p:cNvPr id="58" name="Text 22"/>
          <p:cNvSpPr/>
          <p:nvPr/>
        </p:nvSpPr>
        <p:spPr>
          <a:xfrm>
            <a:off x="6422226" y="3680128"/>
            <a:ext cx="4974441" cy="259859"/>
          </a:xfrm>
          <a:prstGeom prst="rect">
            <a:avLst/>
          </a:prstGeom>
          <a:noFill/>
          <a:ln/>
        </p:spPr>
        <p:txBody>
          <a:bodyPr vert="horz" wrap="square" lIns="0" tIns="0" rIns="0" bIns="0" rtlCol="0" anchor="t"/>
          <a:lstStyle/>
          <a:p>
            <a:pPr>
              <a:lnSpc>
                <a:spcPts val="2046"/>
              </a:lnSpc>
            </a:pPr>
            <a:r>
              <a:rPr lang="en-US" sz="1461" b="1" dirty="0">
                <a:solidFill>
                  <a:srgbClr val="000000"/>
                </a:solidFill>
                <a:latin typeface="Montserrat" pitchFamily="34" charset="0"/>
                <a:ea typeface="Montserrat" pitchFamily="34" charset="-122"/>
                <a:cs typeface="Montserrat" pitchFamily="34" charset="-120"/>
              </a:rPr>
              <a:t>SaaS is Ideal For:</a:t>
            </a:r>
            <a:endParaRPr lang="en-US" sz="1461" dirty="0"/>
          </a:p>
        </p:txBody>
      </p:sp>
      <p:sp>
        <p:nvSpPr>
          <p:cNvPr id="59" name="Text 23"/>
          <p:cNvSpPr/>
          <p:nvPr/>
        </p:nvSpPr>
        <p:spPr>
          <a:xfrm>
            <a:off x="6570717" y="4051355"/>
            <a:ext cx="494474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End-users needing immediate access to software solutions</a:t>
            </a:r>
            <a:endParaRPr lang="en-US" sz="1169" dirty="0"/>
          </a:p>
        </p:txBody>
      </p:sp>
      <p:sp>
        <p:nvSpPr>
          <p:cNvPr id="60" name="Text 24"/>
          <p:cNvSpPr/>
          <p:nvPr/>
        </p:nvSpPr>
        <p:spPr>
          <a:xfrm>
            <a:off x="6570717" y="4348336"/>
            <a:ext cx="445472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Business departments requiring specific applications</a:t>
            </a:r>
            <a:endParaRPr lang="en-US" sz="1169" dirty="0"/>
          </a:p>
        </p:txBody>
      </p:sp>
      <p:sp>
        <p:nvSpPr>
          <p:cNvPr id="61" name="Text 25"/>
          <p:cNvSpPr/>
          <p:nvPr/>
        </p:nvSpPr>
        <p:spPr>
          <a:xfrm>
            <a:off x="6570717" y="4645318"/>
            <a:ext cx="462177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Organizations seeking to reduce IT infrastructure costs</a:t>
            </a:r>
            <a:endParaRPr lang="en-US" sz="1169" dirty="0"/>
          </a:p>
        </p:txBody>
      </p:sp>
      <p:sp>
        <p:nvSpPr>
          <p:cNvPr id="62" name="Text 26"/>
          <p:cNvSpPr/>
          <p:nvPr/>
        </p:nvSpPr>
        <p:spPr>
          <a:xfrm>
            <a:off x="6570717" y="4942300"/>
            <a:ext cx="3296495"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Remote and hybrid work environments</a:t>
            </a:r>
            <a:endParaRPr lang="en-US" sz="1169" dirty="0"/>
          </a:p>
        </p:txBody>
      </p:sp>
      <p:sp>
        <p:nvSpPr>
          <p:cNvPr id="63" name="Text 27"/>
          <p:cNvSpPr/>
          <p:nvPr/>
        </p:nvSpPr>
        <p:spPr>
          <a:xfrm>
            <a:off x="538279" y="7675799"/>
            <a:ext cx="2750792" cy="185613"/>
          </a:xfrm>
          <a:prstGeom prst="rect">
            <a:avLst/>
          </a:prstGeom>
          <a:noFill/>
          <a:ln/>
        </p:spPr>
        <p:txBody>
          <a:bodyPr vert="horz" wrap="square" lIns="0" tIns="0" rIns="0" bIns="0" rtlCol="0" anchor="t"/>
          <a:lstStyle/>
          <a:p>
            <a:pPr>
              <a:lnSpc>
                <a:spcPts val="1461"/>
              </a:lnSpc>
            </a:pPr>
            <a:endParaRPr lang="en-US" sz="1023" dirty="0"/>
          </a:p>
        </p:txBody>
      </p:sp>
      <p:sp>
        <p:nvSpPr>
          <p:cNvPr id="64" name="Text 28"/>
          <p:cNvSpPr/>
          <p:nvPr/>
        </p:nvSpPr>
        <p:spPr>
          <a:xfrm>
            <a:off x="10830546" y="7675799"/>
            <a:ext cx="902081"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1" y="79227"/>
            <a:ext cx="11879263" cy="816699"/>
          </a:xfrm>
          <a:prstGeom prst="rect">
            <a:avLst/>
          </a:prstGeom>
        </p:spPr>
      </p:pic>
      <p:pic>
        <p:nvPicPr>
          <p:cNvPr id="5" name="Image 3" descr="preencoded.png"/>
          <p:cNvPicPr>
            <a:picLocks noChangeAspect="1"/>
          </p:cNvPicPr>
          <p:nvPr/>
        </p:nvPicPr>
        <p:blipFill>
          <a:blip r:embed="rId5"/>
          <a:stretch>
            <a:fillRect/>
          </a:stretch>
        </p:blipFill>
        <p:spPr>
          <a:xfrm>
            <a:off x="296981" y="1935361"/>
            <a:ext cx="3613227" cy="1967503"/>
          </a:xfrm>
          <a:prstGeom prst="rect">
            <a:avLst/>
          </a:prstGeom>
        </p:spPr>
      </p:pic>
      <p:pic>
        <p:nvPicPr>
          <p:cNvPr id="6" name="Image 4" descr="preencoded.png"/>
          <p:cNvPicPr>
            <a:picLocks noChangeAspect="1"/>
          </p:cNvPicPr>
          <p:nvPr/>
        </p:nvPicPr>
        <p:blipFill>
          <a:blip r:embed="rId6"/>
          <a:stretch>
            <a:fillRect/>
          </a:stretch>
        </p:blipFill>
        <p:spPr>
          <a:xfrm>
            <a:off x="482595" y="2120975"/>
            <a:ext cx="296982" cy="371227"/>
          </a:xfrm>
          <a:prstGeom prst="rect">
            <a:avLst/>
          </a:prstGeom>
        </p:spPr>
      </p:pic>
      <p:pic>
        <p:nvPicPr>
          <p:cNvPr id="7" name="Image 5" descr="preencoded.png"/>
          <p:cNvPicPr>
            <a:picLocks noChangeAspect="1"/>
          </p:cNvPicPr>
          <p:nvPr/>
        </p:nvPicPr>
        <p:blipFill>
          <a:blip r:embed="rId7"/>
          <a:stretch>
            <a:fillRect/>
          </a:stretch>
        </p:blipFill>
        <p:spPr>
          <a:xfrm>
            <a:off x="556840" y="2232343"/>
            <a:ext cx="148491" cy="148491"/>
          </a:xfrm>
          <a:prstGeom prst="rect">
            <a:avLst/>
          </a:prstGeom>
        </p:spPr>
      </p:pic>
      <p:pic>
        <p:nvPicPr>
          <p:cNvPr id="8" name="Image 6" descr="preencoded.png"/>
          <p:cNvPicPr>
            <a:picLocks noChangeAspect="1"/>
          </p:cNvPicPr>
          <p:nvPr/>
        </p:nvPicPr>
        <p:blipFill>
          <a:blip r:embed="rId8"/>
          <a:stretch>
            <a:fillRect/>
          </a:stretch>
        </p:blipFill>
        <p:spPr>
          <a:xfrm>
            <a:off x="482595" y="2640692"/>
            <a:ext cx="129929" cy="148491"/>
          </a:xfrm>
          <a:prstGeom prst="rect">
            <a:avLst/>
          </a:prstGeom>
        </p:spPr>
      </p:pic>
      <p:pic>
        <p:nvPicPr>
          <p:cNvPr id="9" name="Image 7" descr="preencoded.png"/>
          <p:cNvPicPr>
            <a:picLocks noChangeAspect="1"/>
          </p:cNvPicPr>
          <p:nvPr/>
        </p:nvPicPr>
        <p:blipFill>
          <a:blip r:embed="rId9"/>
          <a:stretch>
            <a:fillRect/>
          </a:stretch>
        </p:blipFill>
        <p:spPr>
          <a:xfrm>
            <a:off x="482595" y="3346024"/>
            <a:ext cx="185613" cy="148491"/>
          </a:xfrm>
          <a:prstGeom prst="rect">
            <a:avLst/>
          </a:prstGeom>
        </p:spPr>
      </p:pic>
      <p:pic>
        <p:nvPicPr>
          <p:cNvPr id="10" name="Image 8" descr="preencoded.png"/>
          <p:cNvPicPr>
            <a:picLocks noChangeAspect="1"/>
          </p:cNvPicPr>
          <p:nvPr/>
        </p:nvPicPr>
        <p:blipFill>
          <a:blip r:embed="rId10"/>
          <a:stretch>
            <a:fillRect/>
          </a:stretch>
        </p:blipFill>
        <p:spPr>
          <a:xfrm>
            <a:off x="4132944" y="1935361"/>
            <a:ext cx="3613227" cy="1967503"/>
          </a:xfrm>
          <a:prstGeom prst="rect">
            <a:avLst/>
          </a:prstGeom>
        </p:spPr>
      </p:pic>
      <p:pic>
        <p:nvPicPr>
          <p:cNvPr id="11" name="Image 9" descr="preencoded.png"/>
          <p:cNvPicPr>
            <a:picLocks noChangeAspect="1"/>
          </p:cNvPicPr>
          <p:nvPr/>
        </p:nvPicPr>
        <p:blipFill>
          <a:blip r:embed="rId11"/>
          <a:stretch>
            <a:fillRect/>
          </a:stretch>
        </p:blipFill>
        <p:spPr>
          <a:xfrm>
            <a:off x="4318558" y="2120975"/>
            <a:ext cx="334104" cy="371227"/>
          </a:xfrm>
          <a:prstGeom prst="rect">
            <a:avLst/>
          </a:prstGeom>
        </p:spPr>
      </p:pic>
      <p:pic>
        <p:nvPicPr>
          <p:cNvPr id="12" name="Image 10" descr="preencoded.png"/>
          <p:cNvPicPr>
            <a:picLocks noChangeAspect="1"/>
          </p:cNvPicPr>
          <p:nvPr/>
        </p:nvPicPr>
        <p:blipFill>
          <a:blip r:embed="rId12"/>
          <a:stretch>
            <a:fillRect/>
          </a:stretch>
        </p:blipFill>
        <p:spPr>
          <a:xfrm>
            <a:off x="4392804" y="2232343"/>
            <a:ext cx="185613" cy="148491"/>
          </a:xfrm>
          <a:prstGeom prst="rect">
            <a:avLst/>
          </a:prstGeom>
        </p:spPr>
      </p:pic>
      <p:pic>
        <p:nvPicPr>
          <p:cNvPr id="13" name="Image 11" descr="preencoded.png"/>
          <p:cNvPicPr>
            <a:picLocks noChangeAspect="1"/>
          </p:cNvPicPr>
          <p:nvPr/>
        </p:nvPicPr>
        <p:blipFill>
          <a:blip r:embed="rId13"/>
          <a:stretch>
            <a:fillRect/>
          </a:stretch>
        </p:blipFill>
        <p:spPr>
          <a:xfrm>
            <a:off x="4318558" y="2640692"/>
            <a:ext cx="185613" cy="148491"/>
          </a:xfrm>
          <a:prstGeom prst="rect">
            <a:avLst/>
          </a:prstGeom>
        </p:spPr>
      </p:pic>
      <p:pic>
        <p:nvPicPr>
          <p:cNvPr id="14" name="Image 12" descr="preencoded.png"/>
          <p:cNvPicPr>
            <a:picLocks noChangeAspect="1"/>
          </p:cNvPicPr>
          <p:nvPr/>
        </p:nvPicPr>
        <p:blipFill>
          <a:blip r:embed="rId14"/>
          <a:stretch>
            <a:fillRect/>
          </a:stretch>
        </p:blipFill>
        <p:spPr>
          <a:xfrm>
            <a:off x="4318558" y="3160410"/>
            <a:ext cx="185613" cy="148491"/>
          </a:xfrm>
          <a:prstGeom prst="rect">
            <a:avLst/>
          </a:prstGeom>
        </p:spPr>
      </p:pic>
      <p:pic>
        <p:nvPicPr>
          <p:cNvPr id="15" name="Image 13" descr="preencoded.png"/>
          <p:cNvPicPr>
            <a:picLocks noChangeAspect="1"/>
          </p:cNvPicPr>
          <p:nvPr/>
        </p:nvPicPr>
        <p:blipFill>
          <a:blip r:embed="rId15"/>
          <a:stretch>
            <a:fillRect/>
          </a:stretch>
        </p:blipFill>
        <p:spPr>
          <a:xfrm>
            <a:off x="7968909" y="1935361"/>
            <a:ext cx="3613372" cy="1967503"/>
          </a:xfrm>
          <a:prstGeom prst="rect">
            <a:avLst/>
          </a:prstGeom>
        </p:spPr>
      </p:pic>
      <p:pic>
        <p:nvPicPr>
          <p:cNvPr id="16" name="Image 14" descr="preencoded.png"/>
          <p:cNvPicPr>
            <a:picLocks noChangeAspect="1"/>
          </p:cNvPicPr>
          <p:nvPr/>
        </p:nvPicPr>
        <p:blipFill>
          <a:blip r:embed="rId16"/>
          <a:stretch>
            <a:fillRect/>
          </a:stretch>
        </p:blipFill>
        <p:spPr>
          <a:xfrm>
            <a:off x="8154522" y="2120975"/>
            <a:ext cx="315543" cy="371227"/>
          </a:xfrm>
          <a:prstGeom prst="rect">
            <a:avLst/>
          </a:prstGeom>
        </p:spPr>
      </p:pic>
      <p:pic>
        <p:nvPicPr>
          <p:cNvPr id="17" name="Image 15" descr="preencoded.png"/>
          <p:cNvPicPr>
            <a:picLocks noChangeAspect="1"/>
          </p:cNvPicPr>
          <p:nvPr/>
        </p:nvPicPr>
        <p:blipFill>
          <a:blip r:embed="rId17"/>
          <a:stretch>
            <a:fillRect/>
          </a:stretch>
        </p:blipFill>
        <p:spPr>
          <a:xfrm>
            <a:off x="8228767" y="2232343"/>
            <a:ext cx="167052" cy="148491"/>
          </a:xfrm>
          <a:prstGeom prst="rect">
            <a:avLst/>
          </a:prstGeom>
        </p:spPr>
      </p:pic>
      <p:pic>
        <p:nvPicPr>
          <p:cNvPr id="18" name="Image 16" descr="preencoded.png"/>
          <p:cNvPicPr>
            <a:picLocks noChangeAspect="1"/>
          </p:cNvPicPr>
          <p:nvPr/>
        </p:nvPicPr>
        <p:blipFill>
          <a:blip r:embed="rId18"/>
          <a:stretch>
            <a:fillRect/>
          </a:stretch>
        </p:blipFill>
        <p:spPr>
          <a:xfrm>
            <a:off x="8154522" y="2640692"/>
            <a:ext cx="185613" cy="148491"/>
          </a:xfrm>
          <a:prstGeom prst="rect">
            <a:avLst/>
          </a:prstGeom>
        </p:spPr>
      </p:pic>
      <p:pic>
        <p:nvPicPr>
          <p:cNvPr id="19" name="Image 17" descr="preencoded.png"/>
          <p:cNvPicPr>
            <a:picLocks noChangeAspect="1"/>
          </p:cNvPicPr>
          <p:nvPr/>
        </p:nvPicPr>
        <p:blipFill>
          <a:blip r:embed="rId19"/>
          <a:stretch>
            <a:fillRect/>
          </a:stretch>
        </p:blipFill>
        <p:spPr>
          <a:xfrm>
            <a:off x="8154522" y="3160410"/>
            <a:ext cx="185613" cy="148491"/>
          </a:xfrm>
          <a:prstGeom prst="rect">
            <a:avLst/>
          </a:prstGeom>
        </p:spPr>
      </p:pic>
      <p:pic>
        <p:nvPicPr>
          <p:cNvPr id="20" name="Image 18" descr="preencoded.png"/>
          <p:cNvPicPr>
            <a:picLocks noChangeAspect="1"/>
          </p:cNvPicPr>
          <p:nvPr/>
        </p:nvPicPr>
        <p:blipFill>
          <a:blip r:embed="rId20"/>
          <a:stretch>
            <a:fillRect/>
          </a:stretch>
        </p:blipFill>
        <p:spPr>
          <a:xfrm>
            <a:off x="296982" y="4125600"/>
            <a:ext cx="11285299" cy="1856135"/>
          </a:xfrm>
          <a:prstGeom prst="rect">
            <a:avLst/>
          </a:prstGeom>
        </p:spPr>
      </p:pic>
      <p:pic>
        <p:nvPicPr>
          <p:cNvPr id="21" name="Image 19" descr="preencoded.png"/>
          <p:cNvPicPr>
            <a:picLocks noChangeAspect="1"/>
          </p:cNvPicPr>
          <p:nvPr/>
        </p:nvPicPr>
        <p:blipFill>
          <a:blip r:embed="rId21"/>
          <a:stretch>
            <a:fillRect/>
          </a:stretch>
        </p:blipFill>
        <p:spPr>
          <a:xfrm>
            <a:off x="1418348" y="4719563"/>
            <a:ext cx="222736" cy="296982"/>
          </a:xfrm>
          <a:prstGeom prst="rect">
            <a:avLst/>
          </a:prstGeom>
        </p:spPr>
      </p:pic>
      <p:pic>
        <p:nvPicPr>
          <p:cNvPr id="22" name="Image 20" descr="preencoded.png"/>
          <p:cNvPicPr>
            <a:picLocks noChangeAspect="1"/>
          </p:cNvPicPr>
          <p:nvPr/>
        </p:nvPicPr>
        <p:blipFill>
          <a:blip r:embed="rId22"/>
          <a:stretch>
            <a:fillRect/>
          </a:stretch>
        </p:blipFill>
        <p:spPr>
          <a:xfrm>
            <a:off x="5405848" y="4719563"/>
            <a:ext cx="222736" cy="296982"/>
          </a:xfrm>
          <a:prstGeom prst="rect">
            <a:avLst/>
          </a:prstGeom>
        </p:spPr>
      </p:pic>
      <p:pic>
        <p:nvPicPr>
          <p:cNvPr id="23" name="Image 21" descr="preencoded.png"/>
          <p:cNvPicPr>
            <a:picLocks noChangeAspect="1"/>
          </p:cNvPicPr>
          <p:nvPr/>
        </p:nvPicPr>
        <p:blipFill>
          <a:blip r:embed="rId23"/>
          <a:stretch>
            <a:fillRect/>
          </a:stretch>
        </p:blipFill>
        <p:spPr>
          <a:xfrm>
            <a:off x="8725283" y="4719563"/>
            <a:ext cx="222736" cy="296982"/>
          </a:xfrm>
          <a:prstGeom prst="rect">
            <a:avLst/>
          </a:prstGeom>
        </p:spPr>
      </p:pic>
      <p:sp>
        <p:nvSpPr>
          <p:cNvPr id="26" name="Text 0"/>
          <p:cNvSpPr/>
          <p:nvPr/>
        </p:nvSpPr>
        <p:spPr>
          <a:xfrm>
            <a:off x="-1187927" y="301963"/>
            <a:ext cx="14255115" cy="371227"/>
          </a:xfrm>
          <a:prstGeom prst="rect">
            <a:avLst/>
          </a:prstGeom>
          <a:noFill/>
          <a:ln/>
        </p:spPr>
        <p:txBody>
          <a:bodyPr vert="horz" wrap="square" lIns="0" tIns="0" rIns="0" bIns="0" rtlCol="0" anchor="t"/>
          <a:lstStyle/>
          <a:p>
            <a:pPr algn="ctr">
              <a:lnSpc>
                <a:spcPts val="2923"/>
              </a:lnSpc>
            </a:pPr>
            <a:r>
              <a:rPr lang="en-US" sz="2631" dirty="0">
                <a:solidFill>
                  <a:srgbClr val="FFFFFF"/>
                </a:solidFill>
                <a:latin typeface="Montserrat" pitchFamily="34" charset="0"/>
                <a:ea typeface="Montserrat" pitchFamily="34" charset="-122"/>
                <a:cs typeface="Montserrat" pitchFamily="34" charset="-120"/>
              </a:rPr>
              <a:t>Comparison: Shared Responsibility Model</a:t>
            </a:r>
            <a:endParaRPr lang="en-US" sz="2631" dirty="0"/>
          </a:p>
        </p:txBody>
      </p:sp>
      <p:sp>
        <p:nvSpPr>
          <p:cNvPr id="28" name="Text 2"/>
          <p:cNvSpPr/>
          <p:nvPr/>
        </p:nvSpPr>
        <p:spPr>
          <a:xfrm>
            <a:off x="890944" y="2176659"/>
            <a:ext cx="2973528" cy="259859"/>
          </a:xfrm>
          <a:prstGeom prst="rect">
            <a:avLst/>
          </a:prstGeom>
          <a:noFill/>
          <a:ln/>
        </p:spPr>
        <p:txBody>
          <a:bodyPr vert="horz" wrap="square" lIns="0" tIns="0" rIns="0" bIns="0" rtlCol="0" anchor="t"/>
          <a:lstStyle/>
          <a:p>
            <a:pPr>
              <a:lnSpc>
                <a:spcPts val="2046"/>
              </a:lnSpc>
            </a:pPr>
            <a:r>
              <a:rPr lang="en-US" sz="1461" b="1" dirty="0">
                <a:solidFill>
                  <a:srgbClr val="3B82F6"/>
                </a:solidFill>
                <a:latin typeface="Montserrat" pitchFamily="34" charset="0"/>
                <a:ea typeface="Montserrat" pitchFamily="34" charset="-122"/>
                <a:cs typeface="Montserrat" pitchFamily="34" charset="-120"/>
              </a:rPr>
              <a:t>Infrastructure as a Service</a:t>
            </a:r>
            <a:endParaRPr lang="en-US" sz="1461" dirty="0"/>
          </a:p>
        </p:txBody>
      </p:sp>
      <p:sp>
        <p:nvSpPr>
          <p:cNvPr id="29" name="Text 3"/>
          <p:cNvSpPr/>
          <p:nvPr/>
        </p:nvSpPr>
        <p:spPr>
          <a:xfrm>
            <a:off x="723893" y="2603570"/>
            <a:ext cx="3000702"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User Manages</a:t>
            </a:r>
            <a:endParaRPr lang="en-US" sz="1169" dirty="0"/>
          </a:p>
        </p:txBody>
      </p:sp>
      <p:sp>
        <p:nvSpPr>
          <p:cNvPr id="30" name="Text 4"/>
          <p:cNvSpPr/>
          <p:nvPr/>
        </p:nvSpPr>
        <p:spPr>
          <a:xfrm>
            <a:off x="723893" y="2826306"/>
            <a:ext cx="3000702"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Operating systems, middleware, runtime, applications, data</a:t>
            </a:r>
            <a:endParaRPr lang="en-US" sz="1023" dirty="0"/>
          </a:p>
        </p:txBody>
      </p:sp>
      <p:sp>
        <p:nvSpPr>
          <p:cNvPr id="31" name="Text 5"/>
          <p:cNvSpPr/>
          <p:nvPr/>
        </p:nvSpPr>
        <p:spPr>
          <a:xfrm>
            <a:off x="779576" y="3308901"/>
            <a:ext cx="3207401"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Provider Manages</a:t>
            </a:r>
            <a:endParaRPr lang="en-US" sz="1169" dirty="0"/>
          </a:p>
        </p:txBody>
      </p:sp>
      <p:sp>
        <p:nvSpPr>
          <p:cNvPr id="32" name="Text 6"/>
          <p:cNvSpPr/>
          <p:nvPr/>
        </p:nvSpPr>
        <p:spPr>
          <a:xfrm>
            <a:off x="779576" y="3531637"/>
            <a:ext cx="3207401"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Networking, storage, servers, virtualization</a:t>
            </a:r>
            <a:endParaRPr lang="en-US" sz="1023" dirty="0"/>
          </a:p>
        </p:txBody>
      </p:sp>
      <p:sp>
        <p:nvSpPr>
          <p:cNvPr id="33" name="Text 7"/>
          <p:cNvSpPr/>
          <p:nvPr/>
        </p:nvSpPr>
        <p:spPr>
          <a:xfrm>
            <a:off x="4764030" y="2176659"/>
            <a:ext cx="2416687" cy="259859"/>
          </a:xfrm>
          <a:prstGeom prst="rect">
            <a:avLst/>
          </a:prstGeom>
          <a:noFill/>
          <a:ln/>
        </p:spPr>
        <p:txBody>
          <a:bodyPr vert="horz" wrap="square" lIns="0" tIns="0" rIns="0" bIns="0" rtlCol="0" anchor="t"/>
          <a:lstStyle/>
          <a:p>
            <a:pPr>
              <a:lnSpc>
                <a:spcPts val="2046"/>
              </a:lnSpc>
            </a:pPr>
            <a:r>
              <a:rPr lang="en-US" sz="1461" b="1" dirty="0">
                <a:solidFill>
                  <a:srgbClr val="0D9488"/>
                </a:solidFill>
                <a:latin typeface="Montserrat" pitchFamily="34" charset="0"/>
                <a:ea typeface="Montserrat" pitchFamily="34" charset="-122"/>
                <a:cs typeface="Montserrat" pitchFamily="34" charset="-120"/>
              </a:rPr>
              <a:t>Platform as a Service</a:t>
            </a:r>
            <a:endParaRPr lang="en-US" sz="1461" dirty="0"/>
          </a:p>
        </p:txBody>
      </p:sp>
      <p:sp>
        <p:nvSpPr>
          <p:cNvPr id="34" name="Text 8"/>
          <p:cNvSpPr/>
          <p:nvPr/>
        </p:nvSpPr>
        <p:spPr>
          <a:xfrm>
            <a:off x="4615539" y="2603570"/>
            <a:ext cx="134755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User Manages</a:t>
            </a:r>
            <a:endParaRPr lang="en-US" sz="1169" dirty="0"/>
          </a:p>
        </p:txBody>
      </p:sp>
      <p:sp>
        <p:nvSpPr>
          <p:cNvPr id="35" name="Text 9"/>
          <p:cNvSpPr/>
          <p:nvPr/>
        </p:nvSpPr>
        <p:spPr>
          <a:xfrm>
            <a:off x="4615539" y="2826306"/>
            <a:ext cx="1347554"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Applications, data</a:t>
            </a:r>
            <a:endParaRPr lang="en-US" sz="1023" dirty="0"/>
          </a:p>
        </p:txBody>
      </p:sp>
      <p:sp>
        <p:nvSpPr>
          <p:cNvPr id="36" name="Text 10"/>
          <p:cNvSpPr/>
          <p:nvPr/>
        </p:nvSpPr>
        <p:spPr>
          <a:xfrm>
            <a:off x="4615540" y="3123288"/>
            <a:ext cx="2945018"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Provider Manages</a:t>
            </a:r>
            <a:endParaRPr lang="en-US" sz="1169" dirty="0"/>
          </a:p>
        </p:txBody>
      </p:sp>
      <p:sp>
        <p:nvSpPr>
          <p:cNvPr id="37" name="Text 11"/>
          <p:cNvSpPr/>
          <p:nvPr/>
        </p:nvSpPr>
        <p:spPr>
          <a:xfrm>
            <a:off x="4615540" y="3346024"/>
            <a:ext cx="2945018" cy="371227"/>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Networking, storage, servers, virtualization, OS, middleware, runtime</a:t>
            </a:r>
            <a:endParaRPr lang="en-US" sz="1023" dirty="0"/>
          </a:p>
        </p:txBody>
      </p:sp>
      <p:sp>
        <p:nvSpPr>
          <p:cNvPr id="38" name="Text 12"/>
          <p:cNvSpPr/>
          <p:nvPr/>
        </p:nvSpPr>
        <p:spPr>
          <a:xfrm>
            <a:off x="8581433" y="2176659"/>
            <a:ext cx="2427824" cy="259859"/>
          </a:xfrm>
          <a:prstGeom prst="rect">
            <a:avLst/>
          </a:prstGeom>
          <a:noFill/>
          <a:ln/>
        </p:spPr>
        <p:txBody>
          <a:bodyPr vert="horz" wrap="square" lIns="0" tIns="0" rIns="0" bIns="0" rtlCol="0" anchor="t"/>
          <a:lstStyle/>
          <a:p>
            <a:pPr>
              <a:lnSpc>
                <a:spcPts val="2046"/>
              </a:lnSpc>
            </a:pPr>
            <a:r>
              <a:rPr lang="en-US" sz="1461" b="1" dirty="0">
                <a:solidFill>
                  <a:srgbClr val="F97316"/>
                </a:solidFill>
                <a:latin typeface="Montserrat" pitchFamily="34" charset="0"/>
                <a:ea typeface="Montserrat" pitchFamily="34" charset="-122"/>
                <a:cs typeface="Montserrat" pitchFamily="34" charset="-120"/>
              </a:rPr>
              <a:t>Software as a Service</a:t>
            </a:r>
            <a:endParaRPr lang="en-US" sz="1461" dirty="0"/>
          </a:p>
        </p:txBody>
      </p:sp>
      <p:sp>
        <p:nvSpPr>
          <p:cNvPr id="39" name="Text 13"/>
          <p:cNvSpPr/>
          <p:nvPr/>
        </p:nvSpPr>
        <p:spPr>
          <a:xfrm>
            <a:off x="8451504" y="2603570"/>
            <a:ext cx="2895570"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User Manages</a:t>
            </a:r>
            <a:endParaRPr lang="en-US" sz="1169" dirty="0"/>
          </a:p>
        </p:txBody>
      </p:sp>
      <p:sp>
        <p:nvSpPr>
          <p:cNvPr id="40" name="Text 14"/>
          <p:cNvSpPr/>
          <p:nvPr/>
        </p:nvSpPr>
        <p:spPr>
          <a:xfrm>
            <a:off x="8451504" y="2826306"/>
            <a:ext cx="3474684"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User access, application configuration settings</a:t>
            </a:r>
            <a:endParaRPr lang="en-US" sz="1023" dirty="0"/>
          </a:p>
        </p:txBody>
      </p:sp>
      <p:sp>
        <p:nvSpPr>
          <p:cNvPr id="41" name="Text 15"/>
          <p:cNvSpPr/>
          <p:nvPr/>
        </p:nvSpPr>
        <p:spPr>
          <a:xfrm>
            <a:off x="8451504" y="3123288"/>
            <a:ext cx="2672834"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Provider Manages</a:t>
            </a:r>
            <a:endParaRPr lang="en-US" sz="1169" dirty="0"/>
          </a:p>
        </p:txBody>
      </p:sp>
      <p:sp>
        <p:nvSpPr>
          <p:cNvPr id="42" name="Text 16"/>
          <p:cNvSpPr/>
          <p:nvPr/>
        </p:nvSpPr>
        <p:spPr>
          <a:xfrm>
            <a:off x="8451504" y="3346024"/>
            <a:ext cx="2672834" cy="185613"/>
          </a:xfrm>
          <a:prstGeom prst="rect">
            <a:avLst/>
          </a:prstGeom>
          <a:noFill/>
          <a:ln/>
        </p:spPr>
        <p:txBody>
          <a:bodyPr vert="horz" wrap="square" lIns="0" tIns="0" rIns="0" bIns="0" rtlCol="0" anchor="t"/>
          <a:lstStyle/>
          <a:p>
            <a:pPr>
              <a:lnSpc>
                <a:spcPts val="1461"/>
              </a:lnSpc>
            </a:pPr>
            <a:r>
              <a:rPr lang="en-US" sz="1023" dirty="0">
                <a:solidFill>
                  <a:srgbClr val="374151"/>
                </a:solidFill>
                <a:latin typeface="Open Sans" pitchFamily="34" charset="0"/>
                <a:ea typeface="Open Sans" pitchFamily="34" charset="-122"/>
                <a:cs typeface="Open Sans" pitchFamily="34" charset="-120"/>
              </a:rPr>
              <a:t>All of the above + applications, data</a:t>
            </a:r>
            <a:endParaRPr lang="en-US" sz="1023" dirty="0"/>
          </a:p>
        </p:txBody>
      </p:sp>
      <p:sp>
        <p:nvSpPr>
          <p:cNvPr id="43" name="Text 17"/>
          <p:cNvSpPr/>
          <p:nvPr/>
        </p:nvSpPr>
        <p:spPr>
          <a:xfrm>
            <a:off x="482595" y="4311214"/>
            <a:ext cx="10914072" cy="259859"/>
          </a:xfrm>
          <a:prstGeom prst="rect">
            <a:avLst/>
          </a:prstGeom>
          <a:noFill/>
          <a:ln/>
        </p:spPr>
        <p:txBody>
          <a:bodyPr vert="horz" wrap="square" lIns="0" tIns="0" rIns="0" bIns="0" rtlCol="0" anchor="t"/>
          <a:lstStyle/>
          <a:p>
            <a:pPr>
              <a:lnSpc>
                <a:spcPts val="2046"/>
              </a:lnSpc>
            </a:pPr>
            <a:r>
              <a:rPr lang="en-US" sz="1461" b="1" dirty="0">
                <a:solidFill>
                  <a:srgbClr val="008080"/>
                </a:solidFill>
                <a:latin typeface="Montserrat" pitchFamily="34" charset="0"/>
                <a:ea typeface="Montserrat" pitchFamily="34" charset="-122"/>
                <a:cs typeface="Montserrat" pitchFamily="34" charset="-120"/>
              </a:rPr>
              <a:t>Level of Control &amp; Responsibility</a:t>
            </a:r>
            <a:endParaRPr lang="en-US" sz="1461" dirty="0"/>
          </a:p>
        </p:txBody>
      </p:sp>
      <p:sp>
        <p:nvSpPr>
          <p:cNvPr id="44" name="Text 18"/>
          <p:cNvSpPr/>
          <p:nvPr/>
        </p:nvSpPr>
        <p:spPr>
          <a:xfrm>
            <a:off x="1588184" y="4719563"/>
            <a:ext cx="1525743" cy="296982"/>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Open Sans" pitchFamily="34" charset="0"/>
                <a:ea typeface="Open Sans" pitchFamily="34" charset="-122"/>
                <a:cs typeface="Open Sans" pitchFamily="34" charset="-120"/>
              </a:rPr>
              <a:t>Level of Control</a:t>
            </a:r>
            <a:endParaRPr lang="en-US" sz="1315" dirty="0"/>
          </a:p>
        </p:txBody>
      </p:sp>
      <p:sp>
        <p:nvSpPr>
          <p:cNvPr id="45" name="Text 19"/>
          <p:cNvSpPr/>
          <p:nvPr/>
        </p:nvSpPr>
        <p:spPr>
          <a:xfrm>
            <a:off x="1622315" y="5090791"/>
            <a:ext cx="356378"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IaaS:</a:t>
            </a:r>
            <a:endParaRPr lang="en-US" sz="1023" dirty="0"/>
          </a:p>
        </p:txBody>
      </p:sp>
      <p:sp>
        <p:nvSpPr>
          <p:cNvPr id="46" name="Text 20"/>
          <p:cNvSpPr/>
          <p:nvPr/>
        </p:nvSpPr>
        <p:spPr>
          <a:xfrm>
            <a:off x="2058418" y="5092773"/>
            <a:ext cx="345241" cy="185613"/>
          </a:xfrm>
          <a:prstGeom prst="rect">
            <a:avLst/>
          </a:prstGeom>
          <a:noFill/>
          <a:ln/>
        </p:spPr>
        <p:txBody>
          <a:bodyPr vert="horz" wrap="square" lIns="0" tIns="0" rIns="0" bIns="0" rtlCol="0" anchor="t"/>
          <a:lstStyle/>
          <a:p>
            <a:pPr algn="ctr">
              <a:lnSpc>
                <a:spcPts val="1461"/>
              </a:lnSpc>
            </a:pPr>
            <a:r>
              <a:rPr lang="en-US" sz="1023" dirty="0">
                <a:solidFill>
                  <a:srgbClr val="3B82F6"/>
                </a:solidFill>
                <a:latin typeface="Open Sans" pitchFamily="34" charset="0"/>
                <a:ea typeface="Open Sans" pitchFamily="34" charset="-122"/>
                <a:cs typeface="Open Sans" pitchFamily="34" charset="-120"/>
              </a:rPr>
              <a:t>High</a:t>
            </a:r>
            <a:endParaRPr lang="en-US" sz="1023" dirty="0"/>
          </a:p>
        </p:txBody>
      </p:sp>
      <p:sp>
        <p:nvSpPr>
          <p:cNvPr id="47" name="Text 21"/>
          <p:cNvSpPr/>
          <p:nvPr/>
        </p:nvSpPr>
        <p:spPr>
          <a:xfrm>
            <a:off x="1605015" y="5369211"/>
            <a:ext cx="412062"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PaaS:</a:t>
            </a:r>
            <a:endParaRPr lang="en-US" sz="1023" dirty="0"/>
          </a:p>
        </p:txBody>
      </p:sp>
      <p:sp>
        <p:nvSpPr>
          <p:cNvPr id="48" name="Text 22"/>
          <p:cNvSpPr/>
          <p:nvPr/>
        </p:nvSpPr>
        <p:spPr>
          <a:xfrm>
            <a:off x="2032467" y="5383990"/>
            <a:ext cx="623661" cy="185613"/>
          </a:xfrm>
          <a:prstGeom prst="rect">
            <a:avLst/>
          </a:prstGeom>
          <a:noFill/>
          <a:ln/>
        </p:spPr>
        <p:txBody>
          <a:bodyPr vert="horz" wrap="square" lIns="0" tIns="0" rIns="0" bIns="0" rtlCol="0" anchor="t"/>
          <a:lstStyle/>
          <a:p>
            <a:pPr algn="ctr">
              <a:lnSpc>
                <a:spcPts val="1461"/>
              </a:lnSpc>
            </a:pPr>
            <a:r>
              <a:rPr lang="en-US" sz="1023" dirty="0">
                <a:solidFill>
                  <a:srgbClr val="0D9488"/>
                </a:solidFill>
                <a:latin typeface="Open Sans" pitchFamily="34" charset="0"/>
                <a:ea typeface="Open Sans" pitchFamily="34" charset="-122"/>
                <a:cs typeface="Open Sans" pitchFamily="34" charset="-120"/>
              </a:rPr>
              <a:t>Medium</a:t>
            </a:r>
            <a:endParaRPr lang="en-US" sz="1023" dirty="0"/>
          </a:p>
        </p:txBody>
      </p:sp>
      <p:sp>
        <p:nvSpPr>
          <p:cNvPr id="49" name="Text 23"/>
          <p:cNvSpPr/>
          <p:nvPr/>
        </p:nvSpPr>
        <p:spPr>
          <a:xfrm>
            <a:off x="1589846" y="5660246"/>
            <a:ext cx="400925"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SaaS:</a:t>
            </a:r>
            <a:endParaRPr lang="en-US" sz="1023" dirty="0"/>
          </a:p>
        </p:txBody>
      </p:sp>
      <p:sp>
        <p:nvSpPr>
          <p:cNvPr id="50" name="Text 24"/>
          <p:cNvSpPr/>
          <p:nvPr/>
        </p:nvSpPr>
        <p:spPr>
          <a:xfrm>
            <a:off x="2083344" y="5678357"/>
            <a:ext cx="289557" cy="185613"/>
          </a:xfrm>
          <a:prstGeom prst="rect">
            <a:avLst/>
          </a:prstGeom>
          <a:noFill/>
          <a:ln/>
        </p:spPr>
        <p:txBody>
          <a:bodyPr vert="horz" wrap="square" lIns="0" tIns="0" rIns="0" bIns="0" rtlCol="0" anchor="t"/>
          <a:lstStyle/>
          <a:p>
            <a:pPr algn="ctr">
              <a:lnSpc>
                <a:spcPts val="1461"/>
              </a:lnSpc>
            </a:pPr>
            <a:r>
              <a:rPr lang="en-US" sz="1023" dirty="0">
                <a:solidFill>
                  <a:srgbClr val="F97316"/>
                </a:solidFill>
                <a:latin typeface="Open Sans" pitchFamily="34" charset="0"/>
                <a:ea typeface="Open Sans" pitchFamily="34" charset="-122"/>
                <a:cs typeface="Open Sans" pitchFamily="34" charset="-120"/>
              </a:rPr>
              <a:t>Low</a:t>
            </a:r>
            <a:endParaRPr lang="en-US" sz="1023" dirty="0"/>
          </a:p>
        </p:txBody>
      </p:sp>
      <p:sp>
        <p:nvSpPr>
          <p:cNvPr id="51" name="Text 25"/>
          <p:cNvSpPr/>
          <p:nvPr/>
        </p:nvSpPr>
        <p:spPr>
          <a:xfrm>
            <a:off x="5625799" y="4719563"/>
            <a:ext cx="924355" cy="296982"/>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Open Sans" pitchFamily="34" charset="0"/>
                <a:ea typeface="Open Sans" pitchFamily="34" charset="-122"/>
                <a:cs typeface="Open Sans" pitchFamily="34" charset="-120"/>
              </a:rPr>
              <a:t>Flexibility</a:t>
            </a:r>
            <a:endParaRPr lang="en-US" sz="1315" dirty="0"/>
          </a:p>
        </p:txBody>
      </p:sp>
      <p:sp>
        <p:nvSpPr>
          <p:cNvPr id="52" name="Text 26"/>
          <p:cNvSpPr/>
          <p:nvPr/>
        </p:nvSpPr>
        <p:spPr>
          <a:xfrm>
            <a:off x="5517216" y="5054389"/>
            <a:ext cx="356378"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IaaS:</a:t>
            </a:r>
            <a:endParaRPr lang="en-US" sz="1023" dirty="0"/>
          </a:p>
        </p:txBody>
      </p:sp>
      <p:sp>
        <p:nvSpPr>
          <p:cNvPr id="53" name="Text 27"/>
          <p:cNvSpPr/>
          <p:nvPr/>
        </p:nvSpPr>
        <p:spPr>
          <a:xfrm>
            <a:off x="5939558" y="5072229"/>
            <a:ext cx="946629"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Most flexible</a:t>
            </a:r>
            <a:endParaRPr lang="en-US" sz="1023" dirty="0"/>
          </a:p>
        </p:txBody>
      </p:sp>
      <p:sp>
        <p:nvSpPr>
          <p:cNvPr id="54" name="Text 28"/>
          <p:cNvSpPr/>
          <p:nvPr/>
        </p:nvSpPr>
        <p:spPr>
          <a:xfrm>
            <a:off x="5499655" y="5313527"/>
            <a:ext cx="412062"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PaaS:</a:t>
            </a:r>
            <a:endParaRPr lang="en-US" sz="1023" dirty="0"/>
          </a:p>
        </p:txBody>
      </p:sp>
      <p:sp>
        <p:nvSpPr>
          <p:cNvPr id="55" name="Text 29"/>
          <p:cNvSpPr/>
          <p:nvPr/>
        </p:nvSpPr>
        <p:spPr>
          <a:xfrm>
            <a:off x="5972374" y="5311002"/>
            <a:ext cx="723893"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Moderate</a:t>
            </a:r>
            <a:endParaRPr lang="en-US" sz="1023" dirty="0"/>
          </a:p>
        </p:txBody>
      </p:sp>
      <p:sp>
        <p:nvSpPr>
          <p:cNvPr id="56" name="Text 30"/>
          <p:cNvSpPr/>
          <p:nvPr/>
        </p:nvSpPr>
        <p:spPr>
          <a:xfrm>
            <a:off x="5517216" y="5577168"/>
            <a:ext cx="400925"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SaaS:</a:t>
            </a:r>
            <a:endParaRPr lang="en-US" sz="1023" dirty="0"/>
          </a:p>
        </p:txBody>
      </p:sp>
      <p:sp>
        <p:nvSpPr>
          <p:cNvPr id="57" name="Text 31"/>
          <p:cNvSpPr/>
          <p:nvPr/>
        </p:nvSpPr>
        <p:spPr>
          <a:xfrm>
            <a:off x="5963093" y="5575907"/>
            <a:ext cx="968902"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Least flexible</a:t>
            </a:r>
            <a:endParaRPr lang="en-US" sz="1023" dirty="0"/>
          </a:p>
        </p:txBody>
      </p:sp>
      <p:sp>
        <p:nvSpPr>
          <p:cNvPr id="58" name="Text 32"/>
          <p:cNvSpPr/>
          <p:nvPr/>
        </p:nvSpPr>
        <p:spPr>
          <a:xfrm>
            <a:off x="8861709" y="4719563"/>
            <a:ext cx="1926668" cy="296982"/>
          </a:xfrm>
          <a:prstGeom prst="rect">
            <a:avLst/>
          </a:prstGeom>
          <a:noFill/>
          <a:ln/>
        </p:spPr>
        <p:txBody>
          <a:bodyPr vert="horz" wrap="square" lIns="0" tIns="0" rIns="0" bIns="0" rtlCol="0" anchor="t"/>
          <a:lstStyle/>
          <a:p>
            <a:pPr algn="ctr">
              <a:lnSpc>
                <a:spcPts val="2046"/>
              </a:lnSpc>
            </a:pPr>
            <a:r>
              <a:rPr lang="en-US" sz="1315" b="1" dirty="0">
                <a:solidFill>
                  <a:srgbClr val="000000"/>
                </a:solidFill>
                <a:latin typeface="Open Sans" pitchFamily="34" charset="0"/>
                <a:ea typeface="Open Sans" pitchFamily="34" charset="-122"/>
                <a:cs typeface="Open Sans" pitchFamily="34" charset="-120"/>
              </a:rPr>
              <a:t>Complexity for User</a:t>
            </a:r>
            <a:endParaRPr lang="en-US" sz="1315" dirty="0"/>
          </a:p>
        </p:txBody>
      </p:sp>
      <p:sp>
        <p:nvSpPr>
          <p:cNvPr id="59" name="Text 33"/>
          <p:cNvSpPr/>
          <p:nvPr/>
        </p:nvSpPr>
        <p:spPr>
          <a:xfrm>
            <a:off x="9258255" y="5072229"/>
            <a:ext cx="356378"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IaaS:</a:t>
            </a:r>
            <a:endParaRPr lang="en-US" sz="1023" dirty="0"/>
          </a:p>
        </p:txBody>
      </p:sp>
      <p:sp>
        <p:nvSpPr>
          <p:cNvPr id="60" name="Text 34"/>
          <p:cNvSpPr/>
          <p:nvPr/>
        </p:nvSpPr>
        <p:spPr>
          <a:xfrm>
            <a:off x="9768494" y="5066823"/>
            <a:ext cx="567977"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Highest</a:t>
            </a:r>
            <a:endParaRPr lang="en-US" sz="1023" dirty="0"/>
          </a:p>
        </p:txBody>
      </p:sp>
      <p:sp>
        <p:nvSpPr>
          <p:cNvPr id="61" name="Text 35"/>
          <p:cNvSpPr/>
          <p:nvPr/>
        </p:nvSpPr>
        <p:spPr>
          <a:xfrm>
            <a:off x="9240954" y="5349389"/>
            <a:ext cx="412062"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PaaS:</a:t>
            </a:r>
            <a:endParaRPr lang="en-US" sz="1023" dirty="0"/>
          </a:p>
        </p:txBody>
      </p:sp>
      <p:sp>
        <p:nvSpPr>
          <p:cNvPr id="62" name="Text 36"/>
          <p:cNvSpPr/>
          <p:nvPr/>
        </p:nvSpPr>
        <p:spPr>
          <a:xfrm>
            <a:off x="9768494" y="5351910"/>
            <a:ext cx="723893"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Moderate</a:t>
            </a:r>
            <a:endParaRPr lang="en-US" sz="1023" dirty="0"/>
          </a:p>
        </p:txBody>
      </p:sp>
      <p:sp>
        <p:nvSpPr>
          <p:cNvPr id="63" name="Text 37"/>
          <p:cNvSpPr/>
          <p:nvPr/>
        </p:nvSpPr>
        <p:spPr>
          <a:xfrm>
            <a:off x="9235981" y="5636638"/>
            <a:ext cx="400925" cy="185613"/>
          </a:xfrm>
          <a:prstGeom prst="rect">
            <a:avLst/>
          </a:prstGeom>
          <a:noFill/>
          <a:ln/>
        </p:spPr>
        <p:txBody>
          <a:bodyPr vert="horz" wrap="square" lIns="0" tIns="0" rIns="0" bIns="0" rtlCol="0" anchor="t"/>
          <a:lstStyle/>
          <a:p>
            <a:pPr algn="ctr">
              <a:lnSpc>
                <a:spcPts val="1461"/>
              </a:lnSpc>
            </a:pPr>
            <a:r>
              <a:rPr lang="en-US" sz="1023" b="1" dirty="0">
                <a:solidFill>
                  <a:srgbClr val="000000"/>
                </a:solidFill>
                <a:latin typeface="Open Sans" pitchFamily="34" charset="0"/>
                <a:ea typeface="Open Sans" pitchFamily="34" charset="-122"/>
                <a:cs typeface="Open Sans" pitchFamily="34" charset="-120"/>
              </a:rPr>
              <a:t>SaaS:</a:t>
            </a:r>
            <a:endParaRPr lang="en-US" sz="1023" dirty="0"/>
          </a:p>
        </p:txBody>
      </p:sp>
      <p:sp>
        <p:nvSpPr>
          <p:cNvPr id="64" name="Text 38"/>
          <p:cNvSpPr/>
          <p:nvPr/>
        </p:nvSpPr>
        <p:spPr>
          <a:xfrm>
            <a:off x="9804752" y="5636638"/>
            <a:ext cx="512293" cy="185613"/>
          </a:xfrm>
          <a:prstGeom prst="rect">
            <a:avLst/>
          </a:prstGeom>
          <a:noFill/>
          <a:ln/>
        </p:spPr>
        <p:txBody>
          <a:bodyPr vert="horz" wrap="square" lIns="0" tIns="0" rIns="0" bIns="0" rtlCol="0" anchor="t"/>
          <a:lstStyle/>
          <a:p>
            <a:pPr algn="ctr">
              <a:lnSpc>
                <a:spcPts val="1461"/>
              </a:lnSpc>
            </a:pPr>
            <a:r>
              <a:rPr lang="en-US" sz="1023" dirty="0">
                <a:solidFill>
                  <a:srgbClr val="000000"/>
                </a:solidFill>
                <a:latin typeface="Open Sans" pitchFamily="34" charset="0"/>
                <a:ea typeface="Open Sans" pitchFamily="34" charset="-122"/>
                <a:cs typeface="Open Sans" pitchFamily="34" charset="-120"/>
              </a:rPr>
              <a:t>Lowest</a:t>
            </a:r>
            <a:endParaRPr lang="en-US" sz="1023" dirty="0"/>
          </a:p>
        </p:txBody>
      </p:sp>
      <p:sp>
        <p:nvSpPr>
          <p:cNvPr id="66" name="Text 40"/>
          <p:cNvSpPr/>
          <p:nvPr/>
        </p:nvSpPr>
        <p:spPr>
          <a:xfrm>
            <a:off x="10756301" y="6464330"/>
            <a:ext cx="99117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143E7-0142-E01A-F95D-F88DB09B5C2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614A7AB-F201-946D-625A-D8FAF253A3B4}"/>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E59F2B78-B1DE-6D78-BC34-47C76F74C5B0}"/>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582402B8-5500-C123-816A-41E56371DA7E}"/>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60221CB8-2D17-8F63-3578-23BB14F81369}"/>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CCDBBA88-4E08-014B-A0C9-10D221A2FA0C}"/>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72433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36613"/>
          </a:xfrm>
          <a:prstGeom prst="rect">
            <a:avLst/>
          </a:prstGeom>
        </p:spPr>
      </p:pic>
      <p:pic>
        <p:nvPicPr>
          <p:cNvPr id="3" name="Image 1" descr="preencoded.png"/>
          <p:cNvPicPr>
            <a:picLocks noChangeAspect="1"/>
          </p:cNvPicPr>
          <p:nvPr/>
        </p:nvPicPr>
        <p:blipFill>
          <a:blip r:embed="rId4"/>
          <a:stretch>
            <a:fillRect/>
          </a:stretch>
        </p:blipFill>
        <p:spPr>
          <a:xfrm>
            <a:off x="9132183"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742454" y="5647631"/>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861116"/>
            <a:ext cx="10691336" cy="890945"/>
          </a:xfrm>
          <a:prstGeom prst="rect">
            <a:avLst/>
          </a:prstGeom>
        </p:spPr>
      </p:pic>
      <p:pic>
        <p:nvPicPr>
          <p:cNvPr id="7" name="Image 5" descr="preencoded.png"/>
          <p:cNvPicPr>
            <a:picLocks noChangeAspect="1"/>
          </p:cNvPicPr>
          <p:nvPr/>
        </p:nvPicPr>
        <p:blipFill>
          <a:blip r:embed="rId8"/>
          <a:stretch>
            <a:fillRect/>
          </a:stretch>
        </p:blipFill>
        <p:spPr>
          <a:xfrm>
            <a:off x="779576" y="2046729"/>
            <a:ext cx="371227" cy="371227"/>
          </a:xfrm>
          <a:prstGeom prst="rect">
            <a:avLst/>
          </a:prstGeom>
        </p:spPr>
      </p:pic>
      <p:pic>
        <p:nvPicPr>
          <p:cNvPr id="8" name="Image 6" descr="preencoded.png"/>
          <p:cNvPicPr>
            <a:picLocks noChangeAspect="1"/>
          </p:cNvPicPr>
          <p:nvPr/>
        </p:nvPicPr>
        <p:blipFill>
          <a:blip r:embed="rId7"/>
          <a:stretch>
            <a:fillRect/>
          </a:stretch>
        </p:blipFill>
        <p:spPr>
          <a:xfrm>
            <a:off x="593963" y="2974797"/>
            <a:ext cx="10691336" cy="890945"/>
          </a:xfrm>
          <a:prstGeom prst="rect">
            <a:avLst/>
          </a:prstGeom>
        </p:spPr>
      </p:pic>
      <p:pic>
        <p:nvPicPr>
          <p:cNvPr id="9" name="Image 7" descr="preencoded.png"/>
          <p:cNvPicPr>
            <a:picLocks noChangeAspect="1"/>
          </p:cNvPicPr>
          <p:nvPr/>
        </p:nvPicPr>
        <p:blipFill>
          <a:blip r:embed="rId9"/>
          <a:stretch>
            <a:fillRect/>
          </a:stretch>
        </p:blipFill>
        <p:spPr>
          <a:xfrm>
            <a:off x="779576" y="3160410"/>
            <a:ext cx="371227" cy="371227"/>
          </a:xfrm>
          <a:prstGeom prst="rect">
            <a:avLst/>
          </a:prstGeom>
        </p:spPr>
      </p:pic>
      <p:pic>
        <p:nvPicPr>
          <p:cNvPr id="10" name="Image 8" descr="preencoded.png"/>
          <p:cNvPicPr>
            <a:picLocks noChangeAspect="1"/>
          </p:cNvPicPr>
          <p:nvPr/>
        </p:nvPicPr>
        <p:blipFill>
          <a:blip r:embed="rId7"/>
          <a:stretch>
            <a:fillRect/>
          </a:stretch>
        </p:blipFill>
        <p:spPr>
          <a:xfrm>
            <a:off x="593963" y="4088477"/>
            <a:ext cx="10691336" cy="890945"/>
          </a:xfrm>
          <a:prstGeom prst="rect">
            <a:avLst/>
          </a:prstGeom>
        </p:spPr>
      </p:pic>
      <p:pic>
        <p:nvPicPr>
          <p:cNvPr id="11" name="Image 9" descr="preencoded.png"/>
          <p:cNvPicPr>
            <a:picLocks noChangeAspect="1"/>
          </p:cNvPicPr>
          <p:nvPr/>
        </p:nvPicPr>
        <p:blipFill>
          <a:blip r:embed="rId8"/>
          <a:stretch>
            <a:fillRect/>
          </a:stretch>
        </p:blipFill>
        <p:spPr>
          <a:xfrm>
            <a:off x="779576" y="4274091"/>
            <a:ext cx="371227" cy="371227"/>
          </a:xfrm>
          <a:prstGeom prst="rect">
            <a:avLst/>
          </a:prstGeom>
        </p:spPr>
      </p:pic>
      <p:pic>
        <p:nvPicPr>
          <p:cNvPr id="12" name="Image 10" descr="preencoded.png"/>
          <p:cNvPicPr>
            <a:picLocks noChangeAspect="1"/>
          </p:cNvPicPr>
          <p:nvPr/>
        </p:nvPicPr>
        <p:blipFill>
          <a:blip r:embed="rId7"/>
          <a:stretch>
            <a:fillRect/>
          </a:stretch>
        </p:blipFill>
        <p:spPr>
          <a:xfrm>
            <a:off x="593963" y="5202158"/>
            <a:ext cx="10691336" cy="890945"/>
          </a:xfrm>
          <a:prstGeom prst="rect">
            <a:avLst/>
          </a:prstGeom>
        </p:spPr>
      </p:pic>
      <p:pic>
        <p:nvPicPr>
          <p:cNvPr id="13" name="Image 11" descr="preencoded.png"/>
          <p:cNvPicPr>
            <a:picLocks noChangeAspect="1"/>
          </p:cNvPicPr>
          <p:nvPr/>
        </p:nvPicPr>
        <p:blipFill>
          <a:blip r:embed="rId10"/>
          <a:stretch>
            <a:fillRect/>
          </a:stretch>
        </p:blipFill>
        <p:spPr>
          <a:xfrm>
            <a:off x="779576" y="5387772"/>
            <a:ext cx="371227" cy="371227"/>
          </a:xfrm>
          <a:prstGeom prst="rect">
            <a:avLst/>
          </a:prstGeom>
        </p:spPr>
      </p:pic>
      <p:pic>
        <p:nvPicPr>
          <p:cNvPr id="15" name="Image 13" descr="preencoded.png"/>
          <p:cNvPicPr>
            <a:picLocks noChangeAspect="1"/>
          </p:cNvPicPr>
          <p:nvPr/>
        </p:nvPicPr>
        <p:blipFill>
          <a:blip r:embed="rId11"/>
          <a:stretch>
            <a:fillRect/>
          </a:stretch>
        </p:blipFill>
        <p:spPr>
          <a:xfrm>
            <a:off x="3761429" y="6687066"/>
            <a:ext cx="250578" cy="296982"/>
          </a:xfrm>
          <a:prstGeom prst="rect">
            <a:avLst/>
          </a:prstGeom>
        </p:spPr>
      </p:pic>
      <p:sp>
        <p:nvSpPr>
          <p:cNvPr id="18"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1</a:t>
            </a:r>
            <a:endParaRPr lang="en-US" sz="2631" dirty="0"/>
          </a:p>
        </p:txBody>
      </p:sp>
      <p:sp>
        <p:nvSpPr>
          <p:cNvPr id="19" name="Text 1"/>
          <p:cNvSpPr/>
          <p:nvPr/>
        </p:nvSpPr>
        <p:spPr>
          <a:xfrm>
            <a:off x="593963" y="1192907"/>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service model delivers complete ready-to-use software product over the internet?</a:t>
            </a:r>
            <a:endParaRPr lang="en-US" sz="1754" dirty="0"/>
          </a:p>
        </p:txBody>
      </p:sp>
      <p:sp>
        <p:nvSpPr>
          <p:cNvPr id="20" name="Text 2"/>
          <p:cNvSpPr/>
          <p:nvPr/>
        </p:nvSpPr>
        <p:spPr>
          <a:xfrm>
            <a:off x="907621" y="2120975"/>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21" name="Text 3"/>
          <p:cNvSpPr/>
          <p:nvPr/>
        </p:nvSpPr>
        <p:spPr>
          <a:xfrm>
            <a:off x="1299294" y="2046729"/>
            <a:ext cx="523847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Infrastructure as a Service</a:t>
            </a:r>
            <a:endParaRPr lang="en-US" sz="1461" dirty="0"/>
          </a:p>
        </p:txBody>
      </p:sp>
      <p:sp>
        <p:nvSpPr>
          <p:cNvPr id="23" name="Text 5"/>
          <p:cNvSpPr/>
          <p:nvPr/>
        </p:nvSpPr>
        <p:spPr>
          <a:xfrm>
            <a:off x="908491" y="3234656"/>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1299294" y="3160410"/>
            <a:ext cx="526678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Platform as a Service</a:t>
            </a:r>
            <a:endParaRPr lang="en-US" sz="1461" dirty="0"/>
          </a:p>
        </p:txBody>
      </p:sp>
      <p:sp>
        <p:nvSpPr>
          <p:cNvPr id="26" name="Text 8"/>
          <p:cNvSpPr/>
          <p:nvPr/>
        </p:nvSpPr>
        <p:spPr>
          <a:xfrm>
            <a:off x="910667" y="4348336"/>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27" name="Text 9"/>
          <p:cNvSpPr/>
          <p:nvPr/>
        </p:nvSpPr>
        <p:spPr>
          <a:xfrm>
            <a:off x="1299295" y="4274091"/>
            <a:ext cx="615410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Software as a Service</a:t>
            </a:r>
            <a:endParaRPr lang="en-US" sz="1461" dirty="0"/>
          </a:p>
        </p:txBody>
      </p:sp>
      <p:sp>
        <p:nvSpPr>
          <p:cNvPr id="29" name="Text 11"/>
          <p:cNvSpPr/>
          <p:nvPr/>
        </p:nvSpPr>
        <p:spPr>
          <a:xfrm>
            <a:off x="903561" y="5462017"/>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0" name="Text 12"/>
          <p:cNvSpPr/>
          <p:nvPr/>
        </p:nvSpPr>
        <p:spPr>
          <a:xfrm>
            <a:off x="1299294" y="5387772"/>
            <a:ext cx="481986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Function as a Service</a:t>
            </a:r>
            <a:endParaRPr lang="en-US" sz="146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36613"/>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385459"/>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118662"/>
            <a:ext cx="445472" cy="445472"/>
          </a:xfrm>
          <a:prstGeom prst="rect">
            <a:avLst/>
          </a:prstGeom>
        </p:spPr>
      </p:pic>
      <p:pic>
        <p:nvPicPr>
          <p:cNvPr id="7" name="Image 5" descr="preencoded.png"/>
          <p:cNvPicPr>
            <a:picLocks noChangeAspect="1"/>
          </p:cNvPicPr>
          <p:nvPr/>
        </p:nvPicPr>
        <p:blipFill>
          <a:blip r:embed="rId8"/>
          <a:stretch>
            <a:fillRect/>
          </a:stretch>
        </p:blipFill>
        <p:spPr>
          <a:xfrm>
            <a:off x="705331" y="1192907"/>
            <a:ext cx="222736" cy="296982"/>
          </a:xfrm>
          <a:prstGeom prst="rect">
            <a:avLst/>
          </a:prstGeom>
        </p:spPr>
      </p:pic>
      <p:pic>
        <p:nvPicPr>
          <p:cNvPr id="8" name="Image 6" descr="preencoded.png"/>
          <p:cNvPicPr>
            <a:picLocks noChangeAspect="1"/>
          </p:cNvPicPr>
          <p:nvPr/>
        </p:nvPicPr>
        <p:blipFill>
          <a:blip r:embed="rId9"/>
          <a:stretch>
            <a:fillRect/>
          </a:stretch>
        </p:blipFill>
        <p:spPr>
          <a:xfrm>
            <a:off x="593963" y="1861116"/>
            <a:ext cx="10691336" cy="593963"/>
          </a:xfrm>
          <a:prstGeom prst="rect">
            <a:avLst/>
          </a:prstGeom>
        </p:spPr>
      </p:pic>
      <p:pic>
        <p:nvPicPr>
          <p:cNvPr id="9" name="Image 7" descr="preencoded.png"/>
          <p:cNvPicPr>
            <a:picLocks noChangeAspect="1"/>
          </p:cNvPicPr>
          <p:nvPr/>
        </p:nvPicPr>
        <p:blipFill>
          <a:blip r:embed="rId10"/>
          <a:stretch>
            <a:fillRect/>
          </a:stretch>
        </p:blipFill>
        <p:spPr>
          <a:xfrm>
            <a:off x="593963" y="2752060"/>
            <a:ext cx="5197177" cy="1373540"/>
          </a:xfrm>
          <a:prstGeom prst="rect">
            <a:avLst/>
          </a:prstGeom>
        </p:spPr>
      </p:pic>
      <p:pic>
        <p:nvPicPr>
          <p:cNvPr id="10" name="Image 8" descr="preencoded.png"/>
          <p:cNvPicPr>
            <a:picLocks noChangeAspect="1"/>
          </p:cNvPicPr>
          <p:nvPr/>
        </p:nvPicPr>
        <p:blipFill>
          <a:blip r:embed="rId11"/>
          <a:stretch>
            <a:fillRect/>
          </a:stretch>
        </p:blipFill>
        <p:spPr>
          <a:xfrm>
            <a:off x="816699" y="2974797"/>
            <a:ext cx="371227" cy="371227"/>
          </a:xfrm>
          <a:prstGeom prst="rect">
            <a:avLst/>
          </a:prstGeom>
        </p:spPr>
      </p:pic>
      <p:pic>
        <p:nvPicPr>
          <p:cNvPr id="11" name="Image 9" descr="preencoded.png"/>
          <p:cNvPicPr>
            <a:picLocks noChangeAspect="1"/>
          </p:cNvPicPr>
          <p:nvPr/>
        </p:nvPicPr>
        <p:blipFill>
          <a:blip r:embed="rId12"/>
          <a:stretch>
            <a:fillRect/>
          </a:stretch>
        </p:blipFill>
        <p:spPr>
          <a:xfrm>
            <a:off x="928067" y="3086165"/>
            <a:ext cx="148491" cy="148491"/>
          </a:xfrm>
          <a:prstGeom prst="rect">
            <a:avLst/>
          </a:prstGeom>
        </p:spPr>
      </p:pic>
      <p:pic>
        <p:nvPicPr>
          <p:cNvPr id="12" name="Image 10" descr="preencoded.png"/>
          <p:cNvPicPr>
            <a:picLocks noChangeAspect="1"/>
          </p:cNvPicPr>
          <p:nvPr/>
        </p:nvPicPr>
        <p:blipFill>
          <a:blip r:embed="rId10"/>
          <a:stretch>
            <a:fillRect/>
          </a:stretch>
        </p:blipFill>
        <p:spPr>
          <a:xfrm>
            <a:off x="6088122" y="2752060"/>
            <a:ext cx="5197177" cy="1373540"/>
          </a:xfrm>
          <a:prstGeom prst="rect">
            <a:avLst/>
          </a:prstGeom>
        </p:spPr>
      </p:pic>
      <p:pic>
        <p:nvPicPr>
          <p:cNvPr id="13" name="Image 11" descr="preencoded.png"/>
          <p:cNvPicPr>
            <a:picLocks noChangeAspect="1"/>
          </p:cNvPicPr>
          <p:nvPr/>
        </p:nvPicPr>
        <p:blipFill>
          <a:blip r:embed="rId11"/>
          <a:stretch>
            <a:fillRect/>
          </a:stretch>
        </p:blipFill>
        <p:spPr>
          <a:xfrm>
            <a:off x="6310858" y="2974797"/>
            <a:ext cx="371227" cy="371227"/>
          </a:xfrm>
          <a:prstGeom prst="rect">
            <a:avLst/>
          </a:prstGeom>
        </p:spPr>
      </p:pic>
      <p:pic>
        <p:nvPicPr>
          <p:cNvPr id="14" name="Image 12" descr="preencoded.png"/>
          <p:cNvPicPr>
            <a:picLocks noChangeAspect="1"/>
          </p:cNvPicPr>
          <p:nvPr/>
        </p:nvPicPr>
        <p:blipFill>
          <a:blip r:embed="rId13"/>
          <a:stretch>
            <a:fillRect/>
          </a:stretch>
        </p:blipFill>
        <p:spPr>
          <a:xfrm>
            <a:off x="6403665" y="3086165"/>
            <a:ext cx="185613" cy="148491"/>
          </a:xfrm>
          <a:prstGeom prst="rect">
            <a:avLst/>
          </a:prstGeom>
        </p:spPr>
      </p:pic>
      <p:pic>
        <p:nvPicPr>
          <p:cNvPr id="15" name="Image 13" descr="preencoded.png"/>
          <p:cNvPicPr>
            <a:picLocks noChangeAspect="1"/>
          </p:cNvPicPr>
          <p:nvPr/>
        </p:nvPicPr>
        <p:blipFill>
          <a:blip r:embed="rId14"/>
          <a:stretch>
            <a:fillRect/>
          </a:stretch>
        </p:blipFill>
        <p:spPr>
          <a:xfrm>
            <a:off x="593963" y="4422582"/>
            <a:ext cx="10691336" cy="1262172"/>
          </a:xfrm>
          <a:prstGeom prst="rect">
            <a:avLst/>
          </a:prstGeom>
        </p:spPr>
      </p:pic>
      <p:pic>
        <p:nvPicPr>
          <p:cNvPr id="16" name="Image 14" descr="preencoded.png"/>
          <p:cNvPicPr>
            <a:picLocks noChangeAspect="1"/>
          </p:cNvPicPr>
          <p:nvPr/>
        </p:nvPicPr>
        <p:blipFill>
          <a:blip r:embed="rId15"/>
          <a:stretch>
            <a:fillRect/>
          </a:stretch>
        </p:blipFill>
        <p:spPr>
          <a:xfrm>
            <a:off x="816700" y="4682441"/>
            <a:ext cx="139210" cy="185613"/>
          </a:xfrm>
          <a:prstGeom prst="rect">
            <a:avLst/>
          </a:prstGeom>
        </p:spPr>
      </p:pic>
      <p:pic>
        <p:nvPicPr>
          <p:cNvPr id="17" name="Image 15" descr="preencoded.png"/>
          <p:cNvPicPr>
            <a:picLocks noChangeAspect="1"/>
          </p:cNvPicPr>
          <p:nvPr/>
        </p:nvPicPr>
        <p:blipFill>
          <a:blip r:embed="rId16"/>
          <a:stretch>
            <a:fillRect/>
          </a:stretch>
        </p:blipFill>
        <p:spPr>
          <a:xfrm>
            <a:off x="2465179" y="5016545"/>
            <a:ext cx="445472" cy="445472"/>
          </a:xfrm>
          <a:prstGeom prst="rect">
            <a:avLst/>
          </a:prstGeom>
        </p:spPr>
      </p:pic>
      <p:pic>
        <p:nvPicPr>
          <p:cNvPr id="18" name="Image 16" descr="preencoded.png"/>
          <p:cNvPicPr>
            <a:picLocks noChangeAspect="1"/>
          </p:cNvPicPr>
          <p:nvPr/>
        </p:nvPicPr>
        <p:blipFill>
          <a:blip r:embed="rId17"/>
          <a:stretch>
            <a:fillRect/>
          </a:stretch>
        </p:blipFill>
        <p:spPr>
          <a:xfrm>
            <a:off x="2613669" y="5165036"/>
            <a:ext cx="148491" cy="148491"/>
          </a:xfrm>
          <a:prstGeom prst="rect">
            <a:avLst/>
          </a:prstGeom>
        </p:spPr>
      </p:pic>
      <p:pic>
        <p:nvPicPr>
          <p:cNvPr id="19" name="Image 17" descr="preencoded.png"/>
          <p:cNvPicPr>
            <a:picLocks noChangeAspect="1"/>
          </p:cNvPicPr>
          <p:nvPr/>
        </p:nvPicPr>
        <p:blipFill>
          <a:blip r:embed="rId18"/>
          <a:stretch>
            <a:fillRect/>
          </a:stretch>
        </p:blipFill>
        <p:spPr>
          <a:xfrm>
            <a:off x="7184257" y="5016545"/>
            <a:ext cx="445472" cy="445472"/>
          </a:xfrm>
          <a:prstGeom prst="rect">
            <a:avLst/>
          </a:prstGeom>
        </p:spPr>
      </p:pic>
      <p:pic>
        <p:nvPicPr>
          <p:cNvPr id="20" name="Image 18" descr="preencoded.png"/>
          <p:cNvPicPr>
            <a:picLocks noChangeAspect="1"/>
          </p:cNvPicPr>
          <p:nvPr/>
        </p:nvPicPr>
        <p:blipFill>
          <a:blip r:embed="rId19"/>
          <a:stretch>
            <a:fillRect/>
          </a:stretch>
        </p:blipFill>
        <p:spPr>
          <a:xfrm>
            <a:off x="7351309" y="5165036"/>
            <a:ext cx="111368" cy="148491"/>
          </a:xfrm>
          <a:prstGeom prst="rect">
            <a:avLst/>
          </a:prstGeom>
        </p:spPr>
      </p:pic>
      <p:sp>
        <p:nvSpPr>
          <p:cNvPr id="23"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1</a:t>
            </a:r>
            <a:endParaRPr lang="en-US" sz="2631" dirty="0"/>
          </a:p>
        </p:txBody>
      </p:sp>
      <p:sp>
        <p:nvSpPr>
          <p:cNvPr id="24" name="Text 1"/>
          <p:cNvSpPr/>
          <p:nvPr/>
        </p:nvSpPr>
        <p:spPr>
          <a:xfrm>
            <a:off x="1187926" y="1192907"/>
            <a:ext cx="399463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The correct answer is C) SaaS</a:t>
            </a:r>
            <a:endParaRPr lang="en-US" sz="1754" dirty="0"/>
          </a:p>
        </p:txBody>
      </p:sp>
      <p:sp>
        <p:nvSpPr>
          <p:cNvPr id="25" name="Text 2"/>
          <p:cNvSpPr/>
          <p:nvPr/>
        </p:nvSpPr>
        <p:spPr>
          <a:xfrm>
            <a:off x="742454" y="1861116"/>
            <a:ext cx="10542845"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Software as a Service (SaaS) delivers a complete application over the internet, managed and maintained by the service provider.</a:t>
            </a:r>
            <a:endParaRPr lang="en-US" sz="1461" dirty="0"/>
          </a:p>
        </p:txBody>
      </p:sp>
      <p:sp>
        <p:nvSpPr>
          <p:cNvPr id="26" name="Text 3"/>
          <p:cNvSpPr/>
          <p:nvPr/>
        </p:nvSpPr>
        <p:spPr>
          <a:xfrm>
            <a:off x="1299295" y="3030481"/>
            <a:ext cx="147858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Web Access</a:t>
            </a:r>
            <a:endParaRPr lang="en-US" sz="1461" dirty="0"/>
          </a:p>
        </p:txBody>
      </p:sp>
      <p:sp>
        <p:nvSpPr>
          <p:cNvPr id="27" name="Text 4"/>
          <p:cNvSpPr/>
          <p:nvPr/>
        </p:nvSpPr>
        <p:spPr>
          <a:xfrm>
            <a:off x="816699" y="3457392"/>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Users access SaaS applications through a web browser without needing to install or manage any software.</a:t>
            </a:r>
            <a:endParaRPr lang="en-US" sz="1169" dirty="0"/>
          </a:p>
        </p:txBody>
      </p:sp>
      <p:sp>
        <p:nvSpPr>
          <p:cNvPr id="28" name="Text 5"/>
          <p:cNvSpPr/>
          <p:nvPr/>
        </p:nvSpPr>
        <p:spPr>
          <a:xfrm>
            <a:off x="6793453" y="3030481"/>
            <a:ext cx="229644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Provider Managed</a:t>
            </a:r>
            <a:endParaRPr lang="en-US" sz="1461" dirty="0"/>
          </a:p>
        </p:txBody>
      </p:sp>
      <p:sp>
        <p:nvSpPr>
          <p:cNvPr id="29" name="Text 6"/>
          <p:cNvSpPr/>
          <p:nvPr/>
        </p:nvSpPr>
        <p:spPr>
          <a:xfrm>
            <a:off x="6310858" y="3457392"/>
            <a:ext cx="475170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The service provider handles all aspects of application management, including maintenance, updates, and security.</a:t>
            </a:r>
            <a:endParaRPr lang="en-US" sz="1169" dirty="0"/>
          </a:p>
        </p:txBody>
      </p:sp>
      <p:sp>
        <p:nvSpPr>
          <p:cNvPr id="30" name="Text 7"/>
          <p:cNvSpPr/>
          <p:nvPr/>
        </p:nvSpPr>
        <p:spPr>
          <a:xfrm>
            <a:off x="1030154" y="4645318"/>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Examples</a:t>
            </a:r>
            <a:endParaRPr lang="en-US" sz="1461" dirty="0"/>
          </a:p>
        </p:txBody>
      </p:sp>
      <p:sp>
        <p:nvSpPr>
          <p:cNvPr id="31" name="Text 8"/>
          <p:cNvSpPr/>
          <p:nvPr/>
        </p:nvSpPr>
        <p:spPr>
          <a:xfrm>
            <a:off x="3022020" y="5109352"/>
            <a:ext cx="10383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Salesforce</a:t>
            </a:r>
            <a:endParaRPr lang="en-US" sz="1315" dirty="0"/>
          </a:p>
        </p:txBody>
      </p:sp>
      <p:sp>
        <p:nvSpPr>
          <p:cNvPr id="32" name="Text 9"/>
          <p:cNvSpPr/>
          <p:nvPr/>
        </p:nvSpPr>
        <p:spPr>
          <a:xfrm>
            <a:off x="7741097" y="5109352"/>
            <a:ext cx="200758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Microsoft Office 365</a:t>
            </a:r>
            <a:endParaRPr lang="en-US" sz="131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74892"/>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329775"/>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158098"/>
            <a:ext cx="5197177" cy="816699"/>
          </a:xfrm>
          <a:prstGeom prst="rect">
            <a:avLst/>
          </a:prstGeom>
        </p:spPr>
      </p:pic>
      <p:pic>
        <p:nvPicPr>
          <p:cNvPr id="7" name="Image 5" descr="preencoded.png"/>
          <p:cNvPicPr>
            <a:picLocks noChangeAspect="1"/>
          </p:cNvPicPr>
          <p:nvPr/>
        </p:nvPicPr>
        <p:blipFill>
          <a:blip r:embed="rId8"/>
          <a:stretch>
            <a:fillRect/>
          </a:stretch>
        </p:blipFill>
        <p:spPr>
          <a:xfrm>
            <a:off x="816699" y="2380833"/>
            <a:ext cx="296982" cy="296982"/>
          </a:xfrm>
          <a:prstGeom prst="rect">
            <a:avLst/>
          </a:prstGeom>
        </p:spPr>
      </p:pic>
      <p:pic>
        <p:nvPicPr>
          <p:cNvPr id="8" name="Image 6" descr="preencoded.png"/>
          <p:cNvPicPr>
            <a:picLocks noChangeAspect="1"/>
          </p:cNvPicPr>
          <p:nvPr/>
        </p:nvPicPr>
        <p:blipFill>
          <a:blip r:embed="rId7"/>
          <a:stretch>
            <a:fillRect/>
          </a:stretch>
        </p:blipFill>
        <p:spPr>
          <a:xfrm>
            <a:off x="6088122" y="2158098"/>
            <a:ext cx="5197177" cy="816699"/>
          </a:xfrm>
          <a:prstGeom prst="rect">
            <a:avLst/>
          </a:prstGeom>
        </p:spPr>
      </p:pic>
      <p:pic>
        <p:nvPicPr>
          <p:cNvPr id="9" name="Image 7" descr="preencoded.png"/>
          <p:cNvPicPr>
            <a:picLocks noChangeAspect="1"/>
          </p:cNvPicPr>
          <p:nvPr/>
        </p:nvPicPr>
        <p:blipFill>
          <a:blip r:embed="rId8"/>
          <a:stretch>
            <a:fillRect/>
          </a:stretch>
        </p:blipFill>
        <p:spPr>
          <a:xfrm>
            <a:off x="6310858" y="2380833"/>
            <a:ext cx="296982" cy="296982"/>
          </a:xfrm>
          <a:prstGeom prst="rect">
            <a:avLst/>
          </a:prstGeom>
        </p:spPr>
      </p:pic>
      <p:pic>
        <p:nvPicPr>
          <p:cNvPr id="10" name="Image 8" descr="preencoded.png"/>
          <p:cNvPicPr>
            <a:picLocks noChangeAspect="1"/>
          </p:cNvPicPr>
          <p:nvPr/>
        </p:nvPicPr>
        <p:blipFill>
          <a:blip r:embed="rId7"/>
          <a:stretch>
            <a:fillRect/>
          </a:stretch>
        </p:blipFill>
        <p:spPr>
          <a:xfrm>
            <a:off x="593963" y="3271778"/>
            <a:ext cx="5197177" cy="816699"/>
          </a:xfrm>
          <a:prstGeom prst="rect">
            <a:avLst/>
          </a:prstGeom>
        </p:spPr>
      </p:pic>
      <p:pic>
        <p:nvPicPr>
          <p:cNvPr id="11" name="Image 9" descr="preencoded.png"/>
          <p:cNvPicPr>
            <a:picLocks noChangeAspect="1"/>
          </p:cNvPicPr>
          <p:nvPr/>
        </p:nvPicPr>
        <p:blipFill>
          <a:blip r:embed="rId9"/>
          <a:stretch>
            <a:fillRect/>
          </a:stretch>
        </p:blipFill>
        <p:spPr>
          <a:xfrm>
            <a:off x="816699" y="3494514"/>
            <a:ext cx="296982" cy="296982"/>
          </a:xfrm>
          <a:prstGeom prst="rect">
            <a:avLst/>
          </a:prstGeom>
        </p:spPr>
      </p:pic>
      <p:pic>
        <p:nvPicPr>
          <p:cNvPr id="12" name="Image 10" descr="preencoded.png"/>
          <p:cNvPicPr>
            <a:picLocks noChangeAspect="1"/>
          </p:cNvPicPr>
          <p:nvPr/>
        </p:nvPicPr>
        <p:blipFill>
          <a:blip r:embed="rId7"/>
          <a:stretch>
            <a:fillRect/>
          </a:stretch>
        </p:blipFill>
        <p:spPr>
          <a:xfrm>
            <a:off x="6088122" y="3271778"/>
            <a:ext cx="5197177" cy="816699"/>
          </a:xfrm>
          <a:prstGeom prst="rect">
            <a:avLst/>
          </a:prstGeom>
        </p:spPr>
      </p:pic>
      <p:pic>
        <p:nvPicPr>
          <p:cNvPr id="13" name="Image 11" descr="preencoded.png"/>
          <p:cNvPicPr>
            <a:picLocks noChangeAspect="1"/>
          </p:cNvPicPr>
          <p:nvPr/>
        </p:nvPicPr>
        <p:blipFill>
          <a:blip r:embed="rId9"/>
          <a:stretch>
            <a:fillRect/>
          </a:stretch>
        </p:blipFill>
        <p:spPr>
          <a:xfrm>
            <a:off x="6310858" y="3494514"/>
            <a:ext cx="296982" cy="296982"/>
          </a:xfrm>
          <a:prstGeom prst="rect">
            <a:avLst/>
          </a:prstGeom>
        </p:spPr>
      </p:pic>
      <p:sp>
        <p:nvSpPr>
          <p:cNvPr id="23"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2</a:t>
            </a:r>
            <a:endParaRPr lang="en-US" sz="2631" dirty="0"/>
          </a:p>
        </p:txBody>
      </p:sp>
      <p:sp>
        <p:nvSpPr>
          <p:cNvPr id="24" name="Text 1"/>
          <p:cNvSpPr/>
          <p:nvPr/>
        </p:nvSpPr>
        <p:spPr>
          <a:xfrm>
            <a:off x="593963" y="1192907"/>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cloud service model provides fundamental building blocks of computing, networking, and storage?</a:t>
            </a:r>
            <a:endParaRPr lang="en-US" sz="1754" dirty="0"/>
          </a:p>
        </p:txBody>
      </p:sp>
      <p:sp>
        <p:nvSpPr>
          <p:cNvPr id="25" name="Text 2"/>
          <p:cNvSpPr/>
          <p:nvPr/>
        </p:nvSpPr>
        <p:spPr>
          <a:xfrm>
            <a:off x="907621" y="2417956"/>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26" name="Text 3"/>
          <p:cNvSpPr/>
          <p:nvPr/>
        </p:nvSpPr>
        <p:spPr>
          <a:xfrm>
            <a:off x="1225049" y="2399395"/>
            <a:ext cx="55579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SaaS</a:t>
            </a:r>
            <a:endParaRPr lang="en-US" sz="1461" dirty="0"/>
          </a:p>
        </p:txBody>
      </p:sp>
      <p:sp>
        <p:nvSpPr>
          <p:cNvPr id="27" name="Text 4"/>
          <p:cNvSpPr/>
          <p:nvPr/>
        </p:nvSpPr>
        <p:spPr>
          <a:xfrm>
            <a:off x="6402649" y="2417956"/>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28" name="Text 5"/>
          <p:cNvSpPr/>
          <p:nvPr/>
        </p:nvSpPr>
        <p:spPr>
          <a:xfrm>
            <a:off x="6719208" y="2399395"/>
            <a:ext cx="53874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PaaS</a:t>
            </a:r>
            <a:endParaRPr lang="en-US" sz="1461" dirty="0"/>
          </a:p>
        </p:txBody>
      </p:sp>
      <p:sp>
        <p:nvSpPr>
          <p:cNvPr id="29" name="Text 6"/>
          <p:cNvSpPr/>
          <p:nvPr/>
        </p:nvSpPr>
        <p:spPr>
          <a:xfrm>
            <a:off x="910667" y="3531637"/>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30" name="Text 7"/>
          <p:cNvSpPr/>
          <p:nvPr/>
        </p:nvSpPr>
        <p:spPr>
          <a:xfrm>
            <a:off x="1225049" y="3513076"/>
            <a:ext cx="48010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IaaS</a:t>
            </a:r>
            <a:endParaRPr lang="en-US" sz="1461" dirty="0"/>
          </a:p>
        </p:txBody>
      </p:sp>
      <p:sp>
        <p:nvSpPr>
          <p:cNvPr id="31" name="Text 8"/>
          <p:cNvSpPr/>
          <p:nvPr/>
        </p:nvSpPr>
        <p:spPr>
          <a:xfrm>
            <a:off x="6397720" y="3531637"/>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2" name="Text 9"/>
          <p:cNvSpPr/>
          <p:nvPr/>
        </p:nvSpPr>
        <p:spPr>
          <a:xfrm>
            <a:off x="6719208" y="3513076"/>
            <a:ext cx="52203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FaaS</a:t>
            </a:r>
            <a:endParaRPr lang="en-US" sz="14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976754"/>
          </a:xfrm>
          <a:prstGeom prst="rect">
            <a:avLst/>
          </a:prstGeom>
        </p:spPr>
      </p:pic>
      <p:pic>
        <p:nvPicPr>
          <p:cNvPr id="3" name="Image 1" descr="preencoded.png"/>
          <p:cNvPicPr>
            <a:picLocks noChangeAspect="1"/>
          </p:cNvPicPr>
          <p:nvPr/>
        </p:nvPicPr>
        <p:blipFill>
          <a:blip r:embed="rId4"/>
          <a:stretch>
            <a:fillRect/>
          </a:stretch>
        </p:blipFill>
        <p:spPr>
          <a:xfrm>
            <a:off x="464033" y="543260"/>
            <a:ext cx="1392101" cy="1392101"/>
          </a:xfrm>
          <a:prstGeom prst="rect">
            <a:avLst/>
          </a:prstGeom>
        </p:spPr>
      </p:pic>
      <p:pic>
        <p:nvPicPr>
          <p:cNvPr id="4" name="Image 2" descr="preencoded.png"/>
          <p:cNvPicPr>
            <a:picLocks noChangeAspect="1"/>
          </p:cNvPicPr>
          <p:nvPr/>
        </p:nvPicPr>
        <p:blipFill>
          <a:blip r:embed="rId5"/>
          <a:stretch>
            <a:fillRect/>
          </a:stretch>
        </p:blipFill>
        <p:spPr>
          <a:xfrm>
            <a:off x="10208741" y="5183597"/>
            <a:ext cx="928067" cy="928067"/>
          </a:xfrm>
          <a:prstGeom prst="rect">
            <a:avLst/>
          </a:prstGeom>
        </p:spPr>
      </p:pic>
      <p:pic>
        <p:nvPicPr>
          <p:cNvPr id="5" name="Image 3" descr="preencoded.png"/>
          <p:cNvPicPr>
            <a:picLocks noChangeAspect="1"/>
          </p:cNvPicPr>
          <p:nvPr/>
        </p:nvPicPr>
        <p:blipFill>
          <a:blip r:embed="rId6"/>
          <a:stretch>
            <a:fillRect/>
          </a:stretch>
        </p:blipFill>
        <p:spPr>
          <a:xfrm>
            <a:off x="371227" y="79227"/>
            <a:ext cx="1958802" cy="232017"/>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890945"/>
          </a:xfrm>
          <a:prstGeom prst="rect">
            <a:avLst/>
          </a:prstGeom>
        </p:spPr>
      </p:pic>
      <p:pic>
        <p:nvPicPr>
          <p:cNvPr id="7" name="Image 5" descr="preencoded.png"/>
          <p:cNvPicPr>
            <a:picLocks noChangeAspect="1"/>
          </p:cNvPicPr>
          <p:nvPr/>
        </p:nvPicPr>
        <p:blipFill>
          <a:blip r:embed="rId8"/>
          <a:stretch>
            <a:fillRect/>
          </a:stretch>
        </p:blipFill>
        <p:spPr>
          <a:xfrm>
            <a:off x="668208" y="3021200"/>
            <a:ext cx="148491" cy="148491"/>
          </a:xfrm>
          <a:prstGeom prst="rect">
            <a:avLst/>
          </a:prstGeom>
        </p:spPr>
      </p:pic>
      <p:pic>
        <p:nvPicPr>
          <p:cNvPr id="8" name="Image 6" descr="preencoded.png"/>
          <p:cNvPicPr>
            <a:picLocks noChangeAspect="1"/>
          </p:cNvPicPr>
          <p:nvPr/>
        </p:nvPicPr>
        <p:blipFill>
          <a:blip r:embed="rId8"/>
          <a:stretch>
            <a:fillRect/>
          </a:stretch>
        </p:blipFill>
        <p:spPr>
          <a:xfrm>
            <a:off x="668208" y="3392427"/>
            <a:ext cx="148491" cy="148491"/>
          </a:xfrm>
          <a:prstGeom prst="rect">
            <a:avLst/>
          </a:prstGeom>
        </p:spPr>
      </p:pic>
      <p:pic>
        <p:nvPicPr>
          <p:cNvPr id="9" name="Image 7" descr="preencoded.png"/>
          <p:cNvPicPr>
            <a:picLocks noChangeAspect="1"/>
          </p:cNvPicPr>
          <p:nvPr/>
        </p:nvPicPr>
        <p:blipFill>
          <a:blip r:embed="rId8"/>
          <a:stretch>
            <a:fillRect/>
          </a:stretch>
        </p:blipFill>
        <p:spPr>
          <a:xfrm>
            <a:off x="668208" y="3763654"/>
            <a:ext cx="148491" cy="148491"/>
          </a:xfrm>
          <a:prstGeom prst="rect">
            <a:avLst/>
          </a:prstGeom>
        </p:spPr>
      </p:pic>
      <p:pic>
        <p:nvPicPr>
          <p:cNvPr id="10" name="Image 8" descr="preencoded.png"/>
          <p:cNvPicPr>
            <a:picLocks noChangeAspect="1"/>
          </p:cNvPicPr>
          <p:nvPr/>
        </p:nvPicPr>
        <p:blipFill>
          <a:blip r:embed="rId9"/>
          <a:stretch>
            <a:fillRect/>
          </a:stretch>
        </p:blipFill>
        <p:spPr>
          <a:xfrm>
            <a:off x="593963" y="4274091"/>
            <a:ext cx="10691336" cy="593963"/>
          </a:xfrm>
          <a:prstGeom prst="rect">
            <a:avLst/>
          </a:prstGeom>
        </p:spPr>
      </p:pic>
      <p:pic>
        <p:nvPicPr>
          <p:cNvPr id="11" name="Image 9" descr="preencoded.png"/>
          <p:cNvPicPr>
            <a:picLocks noChangeAspect="1"/>
          </p:cNvPicPr>
          <p:nvPr/>
        </p:nvPicPr>
        <p:blipFill>
          <a:blip r:embed="rId10"/>
          <a:stretch>
            <a:fillRect/>
          </a:stretch>
        </p:blipFill>
        <p:spPr>
          <a:xfrm>
            <a:off x="742454" y="4422582"/>
            <a:ext cx="167052" cy="296982"/>
          </a:xfrm>
          <a:prstGeom prst="rect">
            <a:avLst/>
          </a:prstGeom>
        </p:spPr>
      </p:pic>
      <p:pic>
        <p:nvPicPr>
          <p:cNvPr id="13" name="Image 11" descr="preencoded.png"/>
          <p:cNvPicPr>
            <a:picLocks noChangeAspect="1"/>
          </p:cNvPicPr>
          <p:nvPr/>
        </p:nvPicPr>
        <p:blipFill>
          <a:blip r:embed="rId11"/>
          <a:stretch>
            <a:fillRect/>
          </a:stretch>
        </p:blipFill>
        <p:spPr>
          <a:xfrm>
            <a:off x="-1" y="6705628"/>
            <a:ext cx="11879263" cy="55684"/>
          </a:xfrm>
          <a:prstGeom prst="rect">
            <a:avLst/>
          </a:prstGeom>
        </p:spPr>
      </p:pic>
      <p:pic>
        <p:nvPicPr>
          <p:cNvPr id="14" name="Image 12" descr="preencoded.png"/>
          <p:cNvPicPr>
            <a:picLocks noChangeAspect="1"/>
          </p:cNvPicPr>
          <p:nvPr/>
        </p:nvPicPr>
        <p:blipFill>
          <a:blip r:embed="rId12"/>
          <a:stretch>
            <a:fillRect/>
          </a:stretch>
        </p:blipFill>
        <p:spPr>
          <a:xfrm>
            <a:off x="-1" y="6705628"/>
            <a:ext cx="2375853" cy="55684"/>
          </a:xfrm>
          <a:prstGeom prst="rect">
            <a:avLst/>
          </a:prstGeom>
        </p:spPr>
      </p:pic>
      <p:sp>
        <p:nvSpPr>
          <p:cNvPr id="16" name="Text 1"/>
          <p:cNvSpPr/>
          <p:nvPr/>
        </p:nvSpPr>
        <p:spPr>
          <a:xfrm>
            <a:off x="593963" y="32823"/>
            <a:ext cx="1815995" cy="176333"/>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Correct Answer: B</a:t>
            </a:r>
            <a:endParaRPr lang="en-US" sz="1169" dirty="0"/>
          </a:p>
        </p:txBody>
      </p:sp>
      <p:sp>
        <p:nvSpPr>
          <p:cNvPr id="17" name="Text 2"/>
          <p:cNvSpPr/>
          <p:nvPr/>
        </p:nvSpPr>
        <p:spPr>
          <a:xfrm>
            <a:off x="742454" y="1378521"/>
            <a:ext cx="10394355" cy="593963"/>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B) On-demand delivery of IT resources over the internet with pay-as-you-go pricing</a:t>
            </a:r>
            <a:endParaRPr lang="en-US" sz="1754" dirty="0"/>
          </a:p>
        </p:txBody>
      </p:sp>
      <p:sp>
        <p:nvSpPr>
          <p:cNvPr id="18" name="Text 3"/>
          <p:cNvSpPr/>
          <p:nvPr/>
        </p:nvSpPr>
        <p:spPr>
          <a:xfrm>
            <a:off x="593963" y="2566447"/>
            <a:ext cx="10691336"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9" name="Text 4"/>
          <p:cNvSpPr/>
          <p:nvPr/>
        </p:nvSpPr>
        <p:spPr>
          <a:xfrm>
            <a:off x="928067" y="2974797"/>
            <a:ext cx="7922447"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computing delivers IT resources over the internet on an as-needed basis</a:t>
            </a:r>
            <a:endParaRPr lang="en-US" sz="1315" dirty="0"/>
          </a:p>
        </p:txBody>
      </p:sp>
      <p:sp>
        <p:nvSpPr>
          <p:cNvPr id="20" name="Text 5"/>
          <p:cNvSpPr/>
          <p:nvPr/>
        </p:nvSpPr>
        <p:spPr>
          <a:xfrm>
            <a:off x="928068" y="3346024"/>
            <a:ext cx="752987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Users pay only for what they consume, with no upfront capital expenditure</a:t>
            </a:r>
            <a:endParaRPr lang="en-US" sz="1315" dirty="0"/>
          </a:p>
        </p:txBody>
      </p:sp>
      <p:sp>
        <p:nvSpPr>
          <p:cNvPr id="21" name="Text 6"/>
          <p:cNvSpPr/>
          <p:nvPr/>
        </p:nvSpPr>
        <p:spPr>
          <a:xfrm>
            <a:off x="928068" y="3717250"/>
            <a:ext cx="1133570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Contrast with traditional on-premises IT where organizations must purchase and maintain physical infrastructure</a:t>
            </a:r>
            <a:endParaRPr lang="en-US" sz="1315" dirty="0"/>
          </a:p>
        </p:txBody>
      </p:sp>
      <p:sp>
        <p:nvSpPr>
          <p:cNvPr id="22" name="Text 7"/>
          <p:cNvSpPr/>
          <p:nvPr/>
        </p:nvSpPr>
        <p:spPr>
          <a:xfrm>
            <a:off x="1020874" y="4441143"/>
            <a:ext cx="1164683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difference:</a:t>
            </a:r>
            <a:r>
              <a:rPr lang="en-US" sz="1315" dirty="0">
                <a:solidFill>
                  <a:srgbClr val="374151"/>
                </a:solidFill>
                <a:latin typeface="ui-sans-serif" pitchFamily="34" charset="0"/>
                <a:ea typeface="ui-sans-serif" pitchFamily="34" charset="-122"/>
                <a:cs typeface="ui-sans-serif" pitchFamily="34" charset="-120"/>
              </a:rPr>
              <a:t> Cloud computing is </a:t>
            </a:r>
            <a:r>
              <a:rPr lang="en-US" sz="1315" dirty="0">
                <a:solidFill>
                  <a:srgbClr val="374151"/>
                </a:solidFill>
                <a:highlight>
                  <a:srgbClr val="4CAF50"/>
                </a:highlight>
                <a:latin typeface="ui-sans-serif" pitchFamily="34" charset="0"/>
                <a:ea typeface="ui-sans-serif" pitchFamily="34" charset="-122"/>
                <a:cs typeface="ui-sans-serif" pitchFamily="34" charset="-120"/>
              </a:rPr>
              <a:t>pay-as-you-go</a:t>
            </a:r>
            <a:r>
              <a:rPr lang="en-US" sz="1315" dirty="0">
                <a:solidFill>
                  <a:srgbClr val="374151"/>
                </a:solidFill>
                <a:latin typeface="ui-sans-serif" pitchFamily="34" charset="0"/>
                <a:ea typeface="ui-sans-serif" pitchFamily="34" charset="-122"/>
                <a:cs typeface="ui-sans-serif" pitchFamily="34" charset="-120"/>
              </a:rPr>
              <a:t> while traditional IT is typically </a:t>
            </a:r>
            <a:r>
              <a:rPr lang="en-US" sz="1315" dirty="0">
                <a:solidFill>
                  <a:srgbClr val="374151"/>
                </a:solidFill>
                <a:highlight>
                  <a:srgbClr val="4CAF50"/>
                </a:highlight>
                <a:latin typeface="ui-sans-serif" pitchFamily="34" charset="0"/>
                <a:ea typeface="ui-sans-serif" pitchFamily="34" charset="-122"/>
                <a:cs typeface="ui-sans-serif" pitchFamily="34" charset="-120"/>
              </a:rPr>
              <a:t>upfront payment</a:t>
            </a:r>
            <a:r>
              <a:rPr lang="en-US" sz="1315" dirty="0">
                <a:solidFill>
                  <a:srgbClr val="374151"/>
                </a:solidFill>
                <a:latin typeface="ui-sans-serif" pitchFamily="34" charset="0"/>
                <a:ea typeface="ui-sans-serif" pitchFamily="34" charset="-122"/>
                <a:cs typeface="ui-sans-serif" pitchFamily="34" charset="-120"/>
              </a:rPr>
              <a:t> for resources</a:t>
            </a:r>
            <a:endParaRPr lang="en-US" sz="1315"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072264"/>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663879"/>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118662"/>
            <a:ext cx="2511002" cy="371227"/>
          </a:xfrm>
          <a:prstGeom prst="rect">
            <a:avLst/>
          </a:prstGeom>
        </p:spPr>
      </p:pic>
      <p:pic>
        <p:nvPicPr>
          <p:cNvPr id="7" name="Image 5" descr="preencoded.png"/>
          <p:cNvPicPr>
            <a:picLocks noChangeAspect="1"/>
          </p:cNvPicPr>
          <p:nvPr/>
        </p:nvPicPr>
        <p:blipFill>
          <a:blip r:embed="rId8"/>
          <a:stretch>
            <a:fillRect/>
          </a:stretch>
        </p:blipFill>
        <p:spPr>
          <a:xfrm>
            <a:off x="742454" y="1230030"/>
            <a:ext cx="148491" cy="148491"/>
          </a:xfrm>
          <a:prstGeom prst="rect">
            <a:avLst/>
          </a:prstGeom>
        </p:spPr>
      </p:pic>
      <p:pic>
        <p:nvPicPr>
          <p:cNvPr id="8" name="Image 6" descr="preencoded.png"/>
          <p:cNvPicPr>
            <a:picLocks noChangeAspect="1"/>
          </p:cNvPicPr>
          <p:nvPr/>
        </p:nvPicPr>
        <p:blipFill>
          <a:blip r:embed="rId9"/>
          <a:stretch>
            <a:fillRect/>
          </a:stretch>
        </p:blipFill>
        <p:spPr>
          <a:xfrm>
            <a:off x="593963" y="2900551"/>
            <a:ext cx="10691336" cy="816699"/>
          </a:xfrm>
          <a:prstGeom prst="rect">
            <a:avLst/>
          </a:prstGeom>
        </p:spPr>
      </p:pic>
      <p:pic>
        <p:nvPicPr>
          <p:cNvPr id="9" name="Image 7" descr="preencoded.png"/>
          <p:cNvPicPr>
            <a:picLocks noChangeAspect="1"/>
          </p:cNvPicPr>
          <p:nvPr/>
        </p:nvPicPr>
        <p:blipFill>
          <a:blip r:embed="rId10"/>
          <a:stretch>
            <a:fillRect/>
          </a:stretch>
        </p:blipFill>
        <p:spPr>
          <a:xfrm>
            <a:off x="593963" y="4014232"/>
            <a:ext cx="3415288" cy="1967503"/>
          </a:xfrm>
          <a:prstGeom prst="rect">
            <a:avLst/>
          </a:prstGeom>
        </p:spPr>
      </p:pic>
      <p:pic>
        <p:nvPicPr>
          <p:cNvPr id="10" name="Image 8" descr="preencoded.png"/>
          <p:cNvPicPr>
            <a:picLocks noChangeAspect="1"/>
          </p:cNvPicPr>
          <p:nvPr/>
        </p:nvPicPr>
        <p:blipFill>
          <a:blip r:embed="rId11"/>
          <a:stretch>
            <a:fillRect/>
          </a:stretch>
        </p:blipFill>
        <p:spPr>
          <a:xfrm>
            <a:off x="2004625" y="4236968"/>
            <a:ext cx="593963" cy="593963"/>
          </a:xfrm>
          <a:prstGeom prst="rect">
            <a:avLst/>
          </a:prstGeom>
        </p:spPr>
      </p:pic>
      <p:pic>
        <p:nvPicPr>
          <p:cNvPr id="11" name="Image 9" descr="preencoded.png"/>
          <p:cNvPicPr>
            <a:picLocks noChangeAspect="1"/>
          </p:cNvPicPr>
          <p:nvPr/>
        </p:nvPicPr>
        <p:blipFill>
          <a:blip r:embed="rId12"/>
          <a:stretch>
            <a:fillRect/>
          </a:stretch>
        </p:blipFill>
        <p:spPr>
          <a:xfrm>
            <a:off x="2162397" y="4366898"/>
            <a:ext cx="278420" cy="334104"/>
          </a:xfrm>
          <a:prstGeom prst="rect">
            <a:avLst/>
          </a:prstGeom>
        </p:spPr>
      </p:pic>
      <p:pic>
        <p:nvPicPr>
          <p:cNvPr id="12" name="Image 10" descr="preencoded.png"/>
          <p:cNvPicPr>
            <a:picLocks noChangeAspect="1"/>
          </p:cNvPicPr>
          <p:nvPr/>
        </p:nvPicPr>
        <p:blipFill>
          <a:blip r:embed="rId13"/>
          <a:stretch>
            <a:fillRect/>
          </a:stretch>
        </p:blipFill>
        <p:spPr>
          <a:xfrm>
            <a:off x="4231987" y="4014232"/>
            <a:ext cx="3415288" cy="1967503"/>
          </a:xfrm>
          <a:prstGeom prst="rect">
            <a:avLst/>
          </a:prstGeom>
        </p:spPr>
      </p:pic>
      <p:pic>
        <p:nvPicPr>
          <p:cNvPr id="13" name="Image 11" descr="preencoded.png"/>
          <p:cNvPicPr>
            <a:picLocks noChangeAspect="1"/>
          </p:cNvPicPr>
          <p:nvPr/>
        </p:nvPicPr>
        <p:blipFill>
          <a:blip r:embed="rId14"/>
          <a:stretch>
            <a:fillRect/>
          </a:stretch>
        </p:blipFill>
        <p:spPr>
          <a:xfrm>
            <a:off x="5642650" y="4236968"/>
            <a:ext cx="593963" cy="593963"/>
          </a:xfrm>
          <a:prstGeom prst="rect">
            <a:avLst/>
          </a:prstGeom>
        </p:spPr>
      </p:pic>
      <p:pic>
        <p:nvPicPr>
          <p:cNvPr id="14" name="Image 12" descr="preencoded.png"/>
          <p:cNvPicPr>
            <a:picLocks noChangeAspect="1"/>
          </p:cNvPicPr>
          <p:nvPr/>
        </p:nvPicPr>
        <p:blipFill>
          <a:blip r:embed="rId15"/>
          <a:stretch>
            <a:fillRect/>
          </a:stretch>
        </p:blipFill>
        <p:spPr>
          <a:xfrm>
            <a:off x="5800421" y="4366898"/>
            <a:ext cx="278420" cy="334104"/>
          </a:xfrm>
          <a:prstGeom prst="rect">
            <a:avLst/>
          </a:prstGeom>
        </p:spPr>
      </p:pic>
      <p:pic>
        <p:nvPicPr>
          <p:cNvPr id="15" name="Image 13" descr="preencoded.png"/>
          <p:cNvPicPr>
            <a:picLocks noChangeAspect="1"/>
          </p:cNvPicPr>
          <p:nvPr/>
        </p:nvPicPr>
        <p:blipFill>
          <a:blip r:embed="rId13"/>
          <a:stretch>
            <a:fillRect/>
          </a:stretch>
        </p:blipFill>
        <p:spPr>
          <a:xfrm>
            <a:off x="7870011" y="4014232"/>
            <a:ext cx="3415288" cy="1967503"/>
          </a:xfrm>
          <a:prstGeom prst="rect">
            <a:avLst/>
          </a:prstGeom>
        </p:spPr>
      </p:pic>
      <p:pic>
        <p:nvPicPr>
          <p:cNvPr id="16" name="Image 14" descr="preencoded.png"/>
          <p:cNvPicPr>
            <a:picLocks noChangeAspect="1"/>
          </p:cNvPicPr>
          <p:nvPr/>
        </p:nvPicPr>
        <p:blipFill>
          <a:blip r:embed="rId16"/>
          <a:stretch>
            <a:fillRect/>
          </a:stretch>
        </p:blipFill>
        <p:spPr>
          <a:xfrm>
            <a:off x="9280674" y="4236968"/>
            <a:ext cx="593963" cy="593963"/>
          </a:xfrm>
          <a:prstGeom prst="rect">
            <a:avLst/>
          </a:prstGeom>
        </p:spPr>
      </p:pic>
      <p:pic>
        <p:nvPicPr>
          <p:cNvPr id="17" name="Image 15" descr="preencoded.png"/>
          <p:cNvPicPr>
            <a:picLocks noChangeAspect="1"/>
          </p:cNvPicPr>
          <p:nvPr/>
        </p:nvPicPr>
        <p:blipFill>
          <a:blip r:embed="rId17"/>
          <a:stretch>
            <a:fillRect/>
          </a:stretch>
        </p:blipFill>
        <p:spPr>
          <a:xfrm>
            <a:off x="9401322" y="4366898"/>
            <a:ext cx="352666" cy="334104"/>
          </a:xfrm>
          <a:prstGeom prst="rect">
            <a:avLst/>
          </a:prstGeom>
        </p:spPr>
      </p:pic>
      <p:sp>
        <p:nvSpPr>
          <p:cNvPr id="20"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2</a:t>
            </a:r>
            <a:endParaRPr lang="en-US" sz="2631" dirty="0"/>
          </a:p>
        </p:txBody>
      </p:sp>
      <p:sp>
        <p:nvSpPr>
          <p:cNvPr id="21" name="Text 1"/>
          <p:cNvSpPr/>
          <p:nvPr/>
        </p:nvSpPr>
        <p:spPr>
          <a:xfrm>
            <a:off x="965190" y="1192907"/>
            <a:ext cx="2389541" cy="222736"/>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ui-sans-serif" pitchFamily="34" charset="0"/>
                <a:ea typeface="ui-sans-serif" pitchFamily="34" charset="-122"/>
                <a:cs typeface="ui-sans-serif" pitchFamily="34" charset="-120"/>
              </a:rPr>
              <a:t>Correct Answer: C) IaaS</a:t>
            </a:r>
            <a:endParaRPr lang="en-US" sz="1169" dirty="0"/>
          </a:p>
        </p:txBody>
      </p:sp>
      <p:sp>
        <p:nvSpPr>
          <p:cNvPr id="22" name="Text 2"/>
          <p:cNvSpPr/>
          <p:nvPr/>
        </p:nvSpPr>
        <p:spPr>
          <a:xfrm>
            <a:off x="593963" y="1786870"/>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Infrastructure as a Service (IaaS) Definition:</a:t>
            </a:r>
            <a:endParaRPr lang="en-US" sz="1754" dirty="0"/>
          </a:p>
        </p:txBody>
      </p:sp>
      <p:sp>
        <p:nvSpPr>
          <p:cNvPr id="23" name="Text 3"/>
          <p:cNvSpPr/>
          <p:nvPr/>
        </p:nvSpPr>
        <p:spPr>
          <a:xfrm>
            <a:off x="593963" y="2232343"/>
            <a:ext cx="10691336"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IaaS provides virtualized computing resources over the internet, including virtual machines, storage, and networking. It's akin to renting the basic hardware components for your IT infrastructure.</a:t>
            </a:r>
            <a:endParaRPr lang="en-US" sz="1461" dirty="0"/>
          </a:p>
        </p:txBody>
      </p:sp>
      <p:sp>
        <p:nvSpPr>
          <p:cNvPr id="24" name="Text 4"/>
          <p:cNvSpPr/>
          <p:nvPr/>
        </p:nvSpPr>
        <p:spPr>
          <a:xfrm>
            <a:off x="742454" y="3049042"/>
            <a:ext cx="10394355" cy="519718"/>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 prime example of IaaS is AWS EC2 (Elastic Compute Cloud), where users can launch virtual machines without owning or managing the physical servers.</a:t>
            </a:r>
            <a:endParaRPr lang="en-US" sz="1315" dirty="0"/>
          </a:p>
        </p:txBody>
      </p:sp>
      <p:sp>
        <p:nvSpPr>
          <p:cNvPr id="25" name="Text 5"/>
          <p:cNvSpPr/>
          <p:nvPr/>
        </p:nvSpPr>
        <p:spPr>
          <a:xfrm>
            <a:off x="1424439" y="4979422"/>
            <a:ext cx="2105031"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Virtual Machines</a:t>
            </a:r>
            <a:endParaRPr lang="en-US" sz="1461" dirty="0"/>
          </a:p>
        </p:txBody>
      </p:sp>
      <p:sp>
        <p:nvSpPr>
          <p:cNvPr id="26" name="Text 6"/>
          <p:cNvSpPr/>
          <p:nvPr/>
        </p:nvSpPr>
        <p:spPr>
          <a:xfrm>
            <a:off x="816699" y="5313527"/>
            <a:ext cx="2969816"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Elastic Compute Cloud (EC2) instances that can be provisioned on-demand</a:t>
            </a:r>
            <a:endParaRPr lang="en-US" sz="1169" dirty="0"/>
          </a:p>
        </p:txBody>
      </p:sp>
      <p:sp>
        <p:nvSpPr>
          <p:cNvPr id="27" name="Text 7"/>
          <p:cNvSpPr/>
          <p:nvPr/>
        </p:nvSpPr>
        <p:spPr>
          <a:xfrm>
            <a:off x="5526786" y="4979422"/>
            <a:ext cx="99065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Storage</a:t>
            </a:r>
            <a:endParaRPr lang="en-US" sz="1461" dirty="0"/>
          </a:p>
        </p:txBody>
      </p:sp>
      <p:sp>
        <p:nvSpPr>
          <p:cNvPr id="28" name="Text 8"/>
          <p:cNvSpPr/>
          <p:nvPr/>
        </p:nvSpPr>
        <p:spPr>
          <a:xfrm>
            <a:off x="4454723" y="5313527"/>
            <a:ext cx="2969816"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Scalable storage options including SSD and HDD volumes</a:t>
            </a:r>
            <a:endParaRPr lang="en-US" sz="1169" dirty="0"/>
          </a:p>
        </p:txBody>
      </p:sp>
      <p:sp>
        <p:nvSpPr>
          <p:cNvPr id="29" name="Text 9"/>
          <p:cNvSpPr/>
          <p:nvPr/>
        </p:nvSpPr>
        <p:spPr>
          <a:xfrm>
            <a:off x="8971367" y="4979422"/>
            <a:ext cx="145509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Networking</a:t>
            </a:r>
            <a:endParaRPr lang="en-US" sz="1461" dirty="0"/>
          </a:p>
        </p:txBody>
      </p:sp>
      <p:sp>
        <p:nvSpPr>
          <p:cNvPr id="30" name="Text 10"/>
          <p:cNvSpPr/>
          <p:nvPr/>
        </p:nvSpPr>
        <p:spPr>
          <a:xfrm>
            <a:off x="8092747" y="5313527"/>
            <a:ext cx="2969816"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ui-sans-serif" pitchFamily="34" charset="0"/>
                <a:ea typeface="ui-sans-serif" pitchFamily="34" charset="-122"/>
                <a:cs typeface="ui-sans-serif" pitchFamily="34" charset="-120"/>
              </a:rPr>
              <a:t>Virtual networks, subnets, and load balancers</a:t>
            </a:r>
            <a:endParaRPr lang="en-US" sz="1169"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663879"/>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3201832" y="2083852"/>
            <a:ext cx="1187926" cy="909506"/>
          </a:xfrm>
          <a:prstGeom prst="rect">
            <a:avLst/>
          </a:prstGeom>
        </p:spPr>
      </p:pic>
      <p:pic>
        <p:nvPicPr>
          <p:cNvPr id="7" name="Image 5" descr="preencoded.png"/>
          <p:cNvPicPr>
            <a:picLocks noChangeAspect="1"/>
          </p:cNvPicPr>
          <p:nvPr/>
        </p:nvPicPr>
        <p:blipFill>
          <a:blip r:embed="rId8"/>
          <a:stretch>
            <a:fillRect/>
          </a:stretch>
        </p:blipFill>
        <p:spPr>
          <a:xfrm>
            <a:off x="3656585" y="2232343"/>
            <a:ext cx="278420" cy="296982"/>
          </a:xfrm>
          <a:prstGeom prst="rect">
            <a:avLst/>
          </a:prstGeom>
        </p:spPr>
      </p:pic>
      <p:pic>
        <p:nvPicPr>
          <p:cNvPr id="8" name="Image 6" descr="preencoded.png"/>
          <p:cNvPicPr>
            <a:picLocks noChangeAspect="1"/>
          </p:cNvPicPr>
          <p:nvPr/>
        </p:nvPicPr>
        <p:blipFill>
          <a:blip r:embed="rId9"/>
          <a:stretch>
            <a:fillRect/>
          </a:stretch>
        </p:blipFill>
        <p:spPr>
          <a:xfrm>
            <a:off x="4464004" y="2306588"/>
            <a:ext cx="92807" cy="686770"/>
          </a:xfrm>
          <a:prstGeom prst="rect">
            <a:avLst/>
          </a:prstGeom>
        </p:spPr>
      </p:pic>
      <p:pic>
        <p:nvPicPr>
          <p:cNvPr id="9" name="Image 7" descr="preencoded.png"/>
          <p:cNvPicPr>
            <a:picLocks noChangeAspect="1"/>
          </p:cNvPicPr>
          <p:nvPr/>
        </p:nvPicPr>
        <p:blipFill>
          <a:blip r:embed="rId7"/>
          <a:stretch>
            <a:fillRect/>
          </a:stretch>
        </p:blipFill>
        <p:spPr>
          <a:xfrm>
            <a:off x="4631056" y="2083852"/>
            <a:ext cx="1187926" cy="909506"/>
          </a:xfrm>
          <a:prstGeom prst="rect">
            <a:avLst/>
          </a:prstGeom>
        </p:spPr>
      </p:pic>
      <p:pic>
        <p:nvPicPr>
          <p:cNvPr id="10" name="Image 8" descr="preencoded.png"/>
          <p:cNvPicPr>
            <a:picLocks noChangeAspect="1"/>
          </p:cNvPicPr>
          <p:nvPr/>
        </p:nvPicPr>
        <p:blipFill>
          <a:blip r:embed="rId10"/>
          <a:stretch>
            <a:fillRect/>
          </a:stretch>
        </p:blipFill>
        <p:spPr>
          <a:xfrm>
            <a:off x="5113651" y="2232343"/>
            <a:ext cx="222736" cy="296982"/>
          </a:xfrm>
          <a:prstGeom prst="rect">
            <a:avLst/>
          </a:prstGeom>
        </p:spPr>
      </p:pic>
      <p:pic>
        <p:nvPicPr>
          <p:cNvPr id="11" name="Image 9" descr="preencoded.png"/>
          <p:cNvPicPr>
            <a:picLocks noChangeAspect="1"/>
          </p:cNvPicPr>
          <p:nvPr/>
        </p:nvPicPr>
        <p:blipFill>
          <a:blip r:embed="rId9"/>
          <a:stretch>
            <a:fillRect/>
          </a:stretch>
        </p:blipFill>
        <p:spPr>
          <a:xfrm>
            <a:off x="5893228" y="2306588"/>
            <a:ext cx="92807" cy="686770"/>
          </a:xfrm>
          <a:prstGeom prst="rect">
            <a:avLst/>
          </a:prstGeom>
        </p:spPr>
      </p:pic>
      <p:pic>
        <p:nvPicPr>
          <p:cNvPr id="12" name="Image 10" descr="preencoded.png"/>
          <p:cNvPicPr>
            <a:picLocks noChangeAspect="1"/>
          </p:cNvPicPr>
          <p:nvPr/>
        </p:nvPicPr>
        <p:blipFill>
          <a:blip r:embed="rId7"/>
          <a:stretch>
            <a:fillRect/>
          </a:stretch>
        </p:blipFill>
        <p:spPr>
          <a:xfrm>
            <a:off x="6060280" y="2083852"/>
            <a:ext cx="1187926" cy="909506"/>
          </a:xfrm>
          <a:prstGeom prst="rect">
            <a:avLst/>
          </a:prstGeom>
        </p:spPr>
      </p:pic>
      <p:pic>
        <p:nvPicPr>
          <p:cNvPr id="13" name="Image 11" descr="preencoded.png"/>
          <p:cNvPicPr>
            <a:picLocks noChangeAspect="1"/>
          </p:cNvPicPr>
          <p:nvPr/>
        </p:nvPicPr>
        <p:blipFill>
          <a:blip r:embed="rId11"/>
          <a:stretch>
            <a:fillRect/>
          </a:stretch>
        </p:blipFill>
        <p:spPr>
          <a:xfrm>
            <a:off x="6542875" y="2232343"/>
            <a:ext cx="222736" cy="296982"/>
          </a:xfrm>
          <a:prstGeom prst="rect">
            <a:avLst/>
          </a:prstGeom>
        </p:spPr>
      </p:pic>
      <p:pic>
        <p:nvPicPr>
          <p:cNvPr id="14" name="Image 12" descr="preencoded.png"/>
          <p:cNvPicPr>
            <a:picLocks noChangeAspect="1"/>
          </p:cNvPicPr>
          <p:nvPr/>
        </p:nvPicPr>
        <p:blipFill>
          <a:blip r:embed="rId9"/>
          <a:stretch>
            <a:fillRect/>
          </a:stretch>
        </p:blipFill>
        <p:spPr>
          <a:xfrm>
            <a:off x="7322451" y="2306588"/>
            <a:ext cx="92807" cy="686770"/>
          </a:xfrm>
          <a:prstGeom prst="rect">
            <a:avLst/>
          </a:prstGeom>
        </p:spPr>
      </p:pic>
      <p:pic>
        <p:nvPicPr>
          <p:cNvPr id="15" name="Image 13" descr="preencoded.png"/>
          <p:cNvPicPr>
            <a:picLocks noChangeAspect="1"/>
          </p:cNvPicPr>
          <p:nvPr/>
        </p:nvPicPr>
        <p:blipFill>
          <a:blip r:embed="rId12"/>
          <a:stretch>
            <a:fillRect/>
          </a:stretch>
        </p:blipFill>
        <p:spPr>
          <a:xfrm>
            <a:off x="7489504" y="2083852"/>
            <a:ext cx="1187926" cy="909506"/>
          </a:xfrm>
          <a:prstGeom prst="rect">
            <a:avLst/>
          </a:prstGeom>
        </p:spPr>
      </p:pic>
      <p:pic>
        <p:nvPicPr>
          <p:cNvPr id="16" name="Image 14" descr="preencoded.png"/>
          <p:cNvPicPr>
            <a:picLocks noChangeAspect="1"/>
          </p:cNvPicPr>
          <p:nvPr/>
        </p:nvPicPr>
        <p:blipFill>
          <a:blip r:embed="rId13"/>
          <a:stretch>
            <a:fillRect/>
          </a:stretch>
        </p:blipFill>
        <p:spPr>
          <a:xfrm>
            <a:off x="7944257" y="2232343"/>
            <a:ext cx="278420" cy="296982"/>
          </a:xfrm>
          <a:prstGeom prst="rect">
            <a:avLst/>
          </a:prstGeom>
        </p:spPr>
      </p:pic>
      <p:pic>
        <p:nvPicPr>
          <p:cNvPr id="17" name="Image 15" descr="preencoded.png"/>
          <p:cNvPicPr>
            <a:picLocks noChangeAspect="1"/>
          </p:cNvPicPr>
          <p:nvPr/>
        </p:nvPicPr>
        <p:blipFill>
          <a:blip r:embed="rId14"/>
          <a:stretch>
            <a:fillRect/>
          </a:stretch>
        </p:blipFill>
        <p:spPr>
          <a:xfrm>
            <a:off x="593963" y="3364585"/>
            <a:ext cx="5197177" cy="1262172"/>
          </a:xfrm>
          <a:prstGeom prst="rect">
            <a:avLst/>
          </a:prstGeom>
        </p:spPr>
      </p:pic>
      <p:pic>
        <p:nvPicPr>
          <p:cNvPr id="18" name="Image 16" descr="preencoded.png"/>
          <p:cNvPicPr>
            <a:picLocks noChangeAspect="1"/>
          </p:cNvPicPr>
          <p:nvPr/>
        </p:nvPicPr>
        <p:blipFill>
          <a:blip r:embed="rId15"/>
          <a:stretch>
            <a:fillRect/>
          </a:stretch>
        </p:blipFill>
        <p:spPr>
          <a:xfrm>
            <a:off x="816699" y="3587321"/>
            <a:ext cx="296982" cy="296982"/>
          </a:xfrm>
          <a:prstGeom prst="rect">
            <a:avLst/>
          </a:prstGeom>
        </p:spPr>
      </p:pic>
      <p:pic>
        <p:nvPicPr>
          <p:cNvPr id="19" name="Image 17" descr="preencoded.png"/>
          <p:cNvPicPr>
            <a:picLocks noChangeAspect="1"/>
          </p:cNvPicPr>
          <p:nvPr/>
        </p:nvPicPr>
        <p:blipFill>
          <a:blip r:embed="rId14"/>
          <a:stretch>
            <a:fillRect/>
          </a:stretch>
        </p:blipFill>
        <p:spPr>
          <a:xfrm>
            <a:off x="6088122" y="3364585"/>
            <a:ext cx="5197177" cy="1262172"/>
          </a:xfrm>
          <a:prstGeom prst="rect">
            <a:avLst/>
          </a:prstGeom>
        </p:spPr>
      </p:pic>
      <p:pic>
        <p:nvPicPr>
          <p:cNvPr id="20" name="Image 18" descr="preencoded.png"/>
          <p:cNvPicPr>
            <a:picLocks noChangeAspect="1"/>
          </p:cNvPicPr>
          <p:nvPr/>
        </p:nvPicPr>
        <p:blipFill>
          <a:blip r:embed="rId15"/>
          <a:stretch>
            <a:fillRect/>
          </a:stretch>
        </p:blipFill>
        <p:spPr>
          <a:xfrm>
            <a:off x="6310858" y="3587321"/>
            <a:ext cx="296982" cy="296982"/>
          </a:xfrm>
          <a:prstGeom prst="rect">
            <a:avLst/>
          </a:prstGeom>
        </p:spPr>
      </p:pic>
      <p:pic>
        <p:nvPicPr>
          <p:cNvPr id="21" name="Image 19" descr="preencoded.png"/>
          <p:cNvPicPr>
            <a:picLocks noChangeAspect="1"/>
          </p:cNvPicPr>
          <p:nvPr/>
        </p:nvPicPr>
        <p:blipFill>
          <a:blip r:embed="rId14"/>
          <a:stretch>
            <a:fillRect/>
          </a:stretch>
        </p:blipFill>
        <p:spPr>
          <a:xfrm>
            <a:off x="593963" y="4923738"/>
            <a:ext cx="5197177" cy="1262172"/>
          </a:xfrm>
          <a:prstGeom prst="rect">
            <a:avLst/>
          </a:prstGeom>
        </p:spPr>
      </p:pic>
      <p:pic>
        <p:nvPicPr>
          <p:cNvPr id="22" name="Image 20" descr="preencoded.png"/>
          <p:cNvPicPr>
            <a:picLocks noChangeAspect="1"/>
          </p:cNvPicPr>
          <p:nvPr/>
        </p:nvPicPr>
        <p:blipFill>
          <a:blip r:embed="rId15"/>
          <a:stretch>
            <a:fillRect/>
          </a:stretch>
        </p:blipFill>
        <p:spPr>
          <a:xfrm>
            <a:off x="816699" y="5146474"/>
            <a:ext cx="296982" cy="296982"/>
          </a:xfrm>
          <a:prstGeom prst="rect">
            <a:avLst/>
          </a:prstGeom>
        </p:spPr>
      </p:pic>
      <p:pic>
        <p:nvPicPr>
          <p:cNvPr id="23" name="Image 21" descr="preencoded.png"/>
          <p:cNvPicPr>
            <a:picLocks noChangeAspect="1"/>
          </p:cNvPicPr>
          <p:nvPr/>
        </p:nvPicPr>
        <p:blipFill>
          <a:blip r:embed="rId14"/>
          <a:stretch>
            <a:fillRect/>
          </a:stretch>
        </p:blipFill>
        <p:spPr>
          <a:xfrm>
            <a:off x="6088122" y="4923738"/>
            <a:ext cx="5197177" cy="1262172"/>
          </a:xfrm>
          <a:prstGeom prst="rect">
            <a:avLst/>
          </a:prstGeom>
        </p:spPr>
      </p:pic>
      <p:pic>
        <p:nvPicPr>
          <p:cNvPr id="24" name="Image 22" descr="preencoded.png"/>
          <p:cNvPicPr>
            <a:picLocks noChangeAspect="1"/>
          </p:cNvPicPr>
          <p:nvPr/>
        </p:nvPicPr>
        <p:blipFill>
          <a:blip r:embed="rId15"/>
          <a:stretch>
            <a:fillRect/>
          </a:stretch>
        </p:blipFill>
        <p:spPr>
          <a:xfrm>
            <a:off x="6310858" y="5146474"/>
            <a:ext cx="296982" cy="296982"/>
          </a:xfrm>
          <a:prstGeom prst="rect">
            <a:avLst/>
          </a:prstGeom>
        </p:spPr>
      </p:pic>
      <p:sp>
        <p:nvSpPr>
          <p:cNvPr id="27"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3</a:t>
            </a:r>
            <a:endParaRPr lang="en-US" sz="2631" dirty="0"/>
          </a:p>
        </p:txBody>
      </p:sp>
      <p:sp>
        <p:nvSpPr>
          <p:cNvPr id="28" name="Text 1"/>
          <p:cNvSpPr/>
          <p:nvPr/>
        </p:nvSpPr>
        <p:spPr>
          <a:xfrm>
            <a:off x="593963" y="1192907"/>
            <a:ext cx="10691336"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service model supports the complete web application lifecycle: building, testing, deploying, managing, and updating?</a:t>
            </a:r>
            <a:endParaRPr lang="en-US" sz="1754" dirty="0"/>
          </a:p>
        </p:txBody>
      </p:sp>
      <p:sp>
        <p:nvSpPr>
          <p:cNvPr id="29" name="Text 2"/>
          <p:cNvSpPr/>
          <p:nvPr/>
        </p:nvSpPr>
        <p:spPr>
          <a:xfrm>
            <a:off x="3261228" y="2603570"/>
            <a:ext cx="106913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Building</a:t>
            </a:r>
            <a:endParaRPr lang="en-US" sz="1169" dirty="0"/>
          </a:p>
        </p:txBody>
      </p:sp>
      <p:sp>
        <p:nvSpPr>
          <p:cNvPr id="30" name="Text 3"/>
          <p:cNvSpPr/>
          <p:nvPr/>
        </p:nvSpPr>
        <p:spPr>
          <a:xfrm>
            <a:off x="4690452" y="2603570"/>
            <a:ext cx="106913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Testing</a:t>
            </a:r>
            <a:endParaRPr lang="en-US" sz="1169" dirty="0"/>
          </a:p>
        </p:txBody>
      </p:sp>
      <p:sp>
        <p:nvSpPr>
          <p:cNvPr id="31" name="Text 4"/>
          <p:cNvSpPr/>
          <p:nvPr/>
        </p:nvSpPr>
        <p:spPr>
          <a:xfrm>
            <a:off x="6119676" y="2603570"/>
            <a:ext cx="106913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Deploying</a:t>
            </a:r>
            <a:endParaRPr lang="en-US" sz="1169" dirty="0"/>
          </a:p>
        </p:txBody>
      </p:sp>
      <p:sp>
        <p:nvSpPr>
          <p:cNvPr id="32" name="Text 5"/>
          <p:cNvSpPr/>
          <p:nvPr/>
        </p:nvSpPr>
        <p:spPr>
          <a:xfrm>
            <a:off x="7548900" y="2603570"/>
            <a:ext cx="1069134" cy="222736"/>
          </a:xfrm>
          <a:prstGeom prst="rect">
            <a:avLst/>
          </a:prstGeom>
          <a:noFill/>
          <a:ln/>
        </p:spPr>
        <p:txBody>
          <a:bodyPr vert="horz" wrap="square" lIns="0" tIns="0" rIns="0" bIns="0" rtlCol="0" anchor="t"/>
          <a:lstStyle/>
          <a:p>
            <a:pPr algn="ctr">
              <a:lnSpc>
                <a:spcPts val="1754"/>
              </a:lnSpc>
            </a:pPr>
            <a:r>
              <a:rPr lang="en-US" sz="1169" dirty="0">
                <a:solidFill>
                  <a:srgbClr val="374151"/>
                </a:solidFill>
                <a:latin typeface="ui-sans-serif" pitchFamily="34" charset="0"/>
                <a:ea typeface="ui-sans-serif" pitchFamily="34" charset="-122"/>
                <a:cs typeface="ui-sans-serif" pitchFamily="34" charset="-120"/>
              </a:rPr>
              <a:t>Managing</a:t>
            </a:r>
            <a:endParaRPr lang="en-US" sz="1169" dirty="0"/>
          </a:p>
        </p:txBody>
      </p:sp>
      <p:sp>
        <p:nvSpPr>
          <p:cNvPr id="33" name="Text 6"/>
          <p:cNvSpPr/>
          <p:nvPr/>
        </p:nvSpPr>
        <p:spPr>
          <a:xfrm>
            <a:off x="907621" y="3624444"/>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34" name="Text 7"/>
          <p:cNvSpPr/>
          <p:nvPr/>
        </p:nvSpPr>
        <p:spPr>
          <a:xfrm>
            <a:off x="1225049" y="3605882"/>
            <a:ext cx="48010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IaaS</a:t>
            </a:r>
            <a:endParaRPr lang="en-US" sz="1461" dirty="0"/>
          </a:p>
        </p:txBody>
      </p:sp>
      <p:sp>
        <p:nvSpPr>
          <p:cNvPr id="35" name="Text 8"/>
          <p:cNvSpPr/>
          <p:nvPr/>
        </p:nvSpPr>
        <p:spPr>
          <a:xfrm>
            <a:off x="1225049" y="3958548"/>
            <a:ext cx="4343355" cy="445472"/>
          </a:xfrm>
          <a:prstGeom prst="rect">
            <a:avLst/>
          </a:prstGeom>
          <a:noFill/>
          <a:ln/>
        </p:spPr>
        <p:txBody>
          <a:bodyPr vert="horz" wrap="square" lIns="0" tIns="0" rIns="0" bIns="0" rtlCol="0" anchor="t"/>
          <a:lstStyle/>
          <a:p>
            <a:pPr>
              <a:lnSpc>
                <a:spcPts val="1754"/>
              </a:lnSpc>
            </a:pPr>
            <a:endParaRPr lang="en-US" sz="1169" dirty="0"/>
          </a:p>
        </p:txBody>
      </p:sp>
      <p:sp>
        <p:nvSpPr>
          <p:cNvPr id="36" name="Text 9"/>
          <p:cNvSpPr/>
          <p:nvPr/>
        </p:nvSpPr>
        <p:spPr>
          <a:xfrm>
            <a:off x="6402649" y="3624444"/>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37" name="Text 10"/>
          <p:cNvSpPr/>
          <p:nvPr/>
        </p:nvSpPr>
        <p:spPr>
          <a:xfrm>
            <a:off x="6719208" y="3605882"/>
            <a:ext cx="538743"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PaaS</a:t>
            </a:r>
            <a:endParaRPr lang="en-US" sz="1461" dirty="0"/>
          </a:p>
        </p:txBody>
      </p:sp>
      <p:sp>
        <p:nvSpPr>
          <p:cNvPr id="38" name="Text 11"/>
          <p:cNvSpPr/>
          <p:nvPr/>
        </p:nvSpPr>
        <p:spPr>
          <a:xfrm>
            <a:off x="6719208" y="3958548"/>
            <a:ext cx="4343355" cy="445472"/>
          </a:xfrm>
          <a:prstGeom prst="rect">
            <a:avLst/>
          </a:prstGeom>
          <a:noFill/>
          <a:ln/>
        </p:spPr>
        <p:txBody>
          <a:bodyPr vert="horz" wrap="square" lIns="0" tIns="0" rIns="0" bIns="0" rtlCol="0" anchor="t"/>
          <a:lstStyle/>
          <a:p>
            <a:pPr>
              <a:lnSpc>
                <a:spcPts val="1754"/>
              </a:lnSpc>
            </a:pPr>
            <a:endParaRPr lang="en-US" sz="1169" dirty="0"/>
          </a:p>
        </p:txBody>
      </p:sp>
      <p:sp>
        <p:nvSpPr>
          <p:cNvPr id="39" name="Text 12"/>
          <p:cNvSpPr/>
          <p:nvPr/>
        </p:nvSpPr>
        <p:spPr>
          <a:xfrm>
            <a:off x="910667" y="5183597"/>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40" name="Text 13"/>
          <p:cNvSpPr/>
          <p:nvPr/>
        </p:nvSpPr>
        <p:spPr>
          <a:xfrm>
            <a:off x="1225049" y="5165036"/>
            <a:ext cx="55579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SaaS</a:t>
            </a:r>
            <a:endParaRPr lang="en-US" sz="1461" dirty="0"/>
          </a:p>
        </p:txBody>
      </p:sp>
      <p:sp>
        <p:nvSpPr>
          <p:cNvPr id="41" name="Text 14"/>
          <p:cNvSpPr/>
          <p:nvPr/>
        </p:nvSpPr>
        <p:spPr>
          <a:xfrm>
            <a:off x="1225049" y="5517701"/>
            <a:ext cx="4343355" cy="445472"/>
          </a:xfrm>
          <a:prstGeom prst="rect">
            <a:avLst/>
          </a:prstGeom>
          <a:noFill/>
          <a:ln/>
        </p:spPr>
        <p:txBody>
          <a:bodyPr vert="horz" wrap="square" lIns="0" tIns="0" rIns="0" bIns="0" rtlCol="0" anchor="t"/>
          <a:lstStyle/>
          <a:p>
            <a:pPr>
              <a:lnSpc>
                <a:spcPts val="1754"/>
              </a:lnSpc>
            </a:pPr>
            <a:endParaRPr lang="en-US" sz="1169" dirty="0"/>
          </a:p>
        </p:txBody>
      </p:sp>
      <p:sp>
        <p:nvSpPr>
          <p:cNvPr id="42" name="Text 15"/>
          <p:cNvSpPr/>
          <p:nvPr/>
        </p:nvSpPr>
        <p:spPr>
          <a:xfrm>
            <a:off x="6397720" y="5183597"/>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43" name="Text 16"/>
          <p:cNvSpPr/>
          <p:nvPr/>
        </p:nvSpPr>
        <p:spPr>
          <a:xfrm>
            <a:off x="6719208" y="5165036"/>
            <a:ext cx="52203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FaaS</a:t>
            </a:r>
            <a:endParaRPr lang="en-US" sz="1461" dirty="0"/>
          </a:p>
        </p:txBody>
      </p:sp>
      <p:sp>
        <p:nvSpPr>
          <p:cNvPr id="44" name="Text 17"/>
          <p:cNvSpPr/>
          <p:nvPr/>
        </p:nvSpPr>
        <p:spPr>
          <a:xfrm>
            <a:off x="6719208" y="5517701"/>
            <a:ext cx="4343355" cy="445472"/>
          </a:xfrm>
          <a:prstGeom prst="rect">
            <a:avLst/>
          </a:prstGeom>
          <a:noFill/>
          <a:ln/>
        </p:spPr>
        <p:txBody>
          <a:bodyPr vert="horz" wrap="square" lIns="0" tIns="0" rIns="0" bIns="0" rtlCol="0" anchor="t"/>
          <a:lstStyle/>
          <a:p>
            <a:pPr>
              <a:lnSpc>
                <a:spcPts val="1754"/>
              </a:lnSpc>
            </a:pPr>
            <a:endParaRPr lang="en-US" sz="1169"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10858"/>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385459"/>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714938"/>
            <a:ext cx="1781889" cy="1336417"/>
          </a:xfrm>
          <a:prstGeom prst="rect">
            <a:avLst/>
          </a:prstGeom>
        </p:spPr>
      </p:pic>
      <p:pic>
        <p:nvPicPr>
          <p:cNvPr id="7" name="Image 5" descr="preencoded.png"/>
          <p:cNvPicPr>
            <a:picLocks noChangeAspect="1"/>
          </p:cNvPicPr>
          <p:nvPr/>
        </p:nvPicPr>
        <p:blipFill>
          <a:blip r:embed="rId8"/>
          <a:stretch>
            <a:fillRect/>
          </a:stretch>
        </p:blipFill>
        <p:spPr>
          <a:xfrm>
            <a:off x="1262172" y="2863429"/>
            <a:ext cx="445472" cy="445472"/>
          </a:xfrm>
          <a:prstGeom prst="rect">
            <a:avLst/>
          </a:prstGeom>
        </p:spPr>
      </p:pic>
      <p:pic>
        <p:nvPicPr>
          <p:cNvPr id="8" name="Image 6" descr="preencoded.png"/>
          <p:cNvPicPr>
            <a:picLocks noChangeAspect="1"/>
          </p:cNvPicPr>
          <p:nvPr/>
        </p:nvPicPr>
        <p:blipFill>
          <a:blip r:embed="rId9"/>
          <a:stretch>
            <a:fillRect/>
          </a:stretch>
        </p:blipFill>
        <p:spPr>
          <a:xfrm>
            <a:off x="1368900" y="2956235"/>
            <a:ext cx="232017" cy="259859"/>
          </a:xfrm>
          <a:prstGeom prst="rect">
            <a:avLst/>
          </a:prstGeom>
        </p:spPr>
      </p:pic>
      <p:pic>
        <p:nvPicPr>
          <p:cNvPr id="9" name="Image 7" descr="preencoded.png"/>
          <p:cNvPicPr>
            <a:picLocks noChangeAspect="1"/>
          </p:cNvPicPr>
          <p:nvPr/>
        </p:nvPicPr>
        <p:blipFill>
          <a:blip r:embed="rId10"/>
          <a:stretch>
            <a:fillRect/>
          </a:stretch>
        </p:blipFill>
        <p:spPr>
          <a:xfrm>
            <a:off x="2904851" y="3299620"/>
            <a:ext cx="129929" cy="148491"/>
          </a:xfrm>
          <a:prstGeom prst="rect">
            <a:avLst/>
          </a:prstGeom>
        </p:spPr>
      </p:pic>
      <p:pic>
        <p:nvPicPr>
          <p:cNvPr id="10" name="Image 8" descr="preencoded.png"/>
          <p:cNvPicPr>
            <a:picLocks noChangeAspect="1"/>
          </p:cNvPicPr>
          <p:nvPr/>
        </p:nvPicPr>
        <p:blipFill>
          <a:blip r:embed="rId11"/>
          <a:stretch>
            <a:fillRect/>
          </a:stretch>
        </p:blipFill>
        <p:spPr>
          <a:xfrm>
            <a:off x="3563779" y="2714938"/>
            <a:ext cx="1781889" cy="1336417"/>
          </a:xfrm>
          <a:prstGeom prst="rect">
            <a:avLst/>
          </a:prstGeom>
        </p:spPr>
      </p:pic>
      <p:pic>
        <p:nvPicPr>
          <p:cNvPr id="11" name="Image 9" descr="preencoded.png"/>
          <p:cNvPicPr>
            <a:picLocks noChangeAspect="1"/>
          </p:cNvPicPr>
          <p:nvPr/>
        </p:nvPicPr>
        <p:blipFill>
          <a:blip r:embed="rId12"/>
          <a:stretch>
            <a:fillRect/>
          </a:stretch>
        </p:blipFill>
        <p:spPr>
          <a:xfrm>
            <a:off x="4231987" y="2863429"/>
            <a:ext cx="445472" cy="445472"/>
          </a:xfrm>
          <a:prstGeom prst="rect">
            <a:avLst/>
          </a:prstGeom>
        </p:spPr>
      </p:pic>
      <p:pic>
        <p:nvPicPr>
          <p:cNvPr id="12" name="Image 10" descr="preencoded.png"/>
          <p:cNvPicPr>
            <a:picLocks noChangeAspect="1"/>
          </p:cNvPicPr>
          <p:nvPr/>
        </p:nvPicPr>
        <p:blipFill>
          <a:blip r:embed="rId13"/>
          <a:stretch>
            <a:fillRect/>
          </a:stretch>
        </p:blipFill>
        <p:spPr>
          <a:xfrm>
            <a:off x="4361917" y="2956235"/>
            <a:ext cx="185613" cy="259859"/>
          </a:xfrm>
          <a:prstGeom prst="rect">
            <a:avLst/>
          </a:prstGeom>
        </p:spPr>
      </p:pic>
      <p:pic>
        <p:nvPicPr>
          <p:cNvPr id="13" name="Image 11" descr="preencoded.png"/>
          <p:cNvPicPr>
            <a:picLocks noChangeAspect="1"/>
          </p:cNvPicPr>
          <p:nvPr/>
        </p:nvPicPr>
        <p:blipFill>
          <a:blip r:embed="rId10"/>
          <a:stretch>
            <a:fillRect/>
          </a:stretch>
        </p:blipFill>
        <p:spPr>
          <a:xfrm>
            <a:off x="5874667" y="3299620"/>
            <a:ext cx="129929" cy="148491"/>
          </a:xfrm>
          <a:prstGeom prst="rect">
            <a:avLst/>
          </a:prstGeom>
        </p:spPr>
      </p:pic>
      <p:pic>
        <p:nvPicPr>
          <p:cNvPr id="14" name="Image 12" descr="preencoded.png"/>
          <p:cNvPicPr>
            <a:picLocks noChangeAspect="1"/>
          </p:cNvPicPr>
          <p:nvPr/>
        </p:nvPicPr>
        <p:blipFill>
          <a:blip r:embed="rId11"/>
          <a:stretch>
            <a:fillRect/>
          </a:stretch>
        </p:blipFill>
        <p:spPr>
          <a:xfrm>
            <a:off x="6533594" y="2714938"/>
            <a:ext cx="1781889" cy="1336417"/>
          </a:xfrm>
          <a:prstGeom prst="rect">
            <a:avLst/>
          </a:prstGeom>
        </p:spPr>
      </p:pic>
      <p:pic>
        <p:nvPicPr>
          <p:cNvPr id="15" name="Image 13" descr="preencoded.png"/>
          <p:cNvPicPr>
            <a:picLocks noChangeAspect="1"/>
          </p:cNvPicPr>
          <p:nvPr/>
        </p:nvPicPr>
        <p:blipFill>
          <a:blip r:embed="rId12"/>
          <a:stretch>
            <a:fillRect/>
          </a:stretch>
        </p:blipFill>
        <p:spPr>
          <a:xfrm>
            <a:off x="7201803" y="2863429"/>
            <a:ext cx="445472" cy="445472"/>
          </a:xfrm>
          <a:prstGeom prst="rect">
            <a:avLst/>
          </a:prstGeom>
        </p:spPr>
      </p:pic>
      <p:pic>
        <p:nvPicPr>
          <p:cNvPr id="16" name="Image 14" descr="preencoded.png"/>
          <p:cNvPicPr>
            <a:picLocks noChangeAspect="1"/>
          </p:cNvPicPr>
          <p:nvPr/>
        </p:nvPicPr>
        <p:blipFill>
          <a:blip r:embed="rId14"/>
          <a:stretch>
            <a:fillRect/>
          </a:stretch>
        </p:blipFill>
        <p:spPr>
          <a:xfrm>
            <a:off x="7331732" y="2956235"/>
            <a:ext cx="185613" cy="259859"/>
          </a:xfrm>
          <a:prstGeom prst="rect">
            <a:avLst/>
          </a:prstGeom>
        </p:spPr>
      </p:pic>
      <p:pic>
        <p:nvPicPr>
          <p:cNvPr id="17" name="Image 15" descr="preencoded.png"/>
          <p:cNvPicPr>
            <a:picLocks noChangeAspect="1"/>
          </p:cNvPicPr>
          <p:nvPr/>
        </p:nvPicPr>
        <p:blipFill>
          <a:blip r:embed="rId10"/>
          <a:stretch>
            <a:fillRect/>
          </a:stretch>
        </p:blipFill>
        <p:spPr>
          <a:xfrm>
            <a:off x="8844482" y="3299620"/>
            <a:ext cx="129929" cy="148491"/>
          </a:xfrm>
          <a:prstGeom prst="rect">
            <a:avLst/>
          </a:prstGeom>
        </p:spPr>
      </p:pic>
      <p:pic>
        <p:nvPicPr>
          <p:cNvPr id="18" name="Image 16" descr="preencoded.png"/>
          <p:cNvPicPr>
            <a:picLocks noChangeAspect="1"/>
          </p:cNvPicPr>
          <p:nvPr/>
        </p:nvPicPr>
        <p:blipFill>
          <a:blip r:embed="rId11"/>
          <a:stretch>
            <a:fillRect/>
          </a:stretch>
        </p:blipFill>
        <p:spPr>
          <a:xfrm>
            <a:off x="9503410" y="2714938"/>
            <a:ext cx="1781889" cy="1336417"/>
          </a:xfrm>
          <a:prstGeom prst="rect">
            <a:avLst/>
          </a:prstGeom>
        </p:spPr>
      </p:pic>
      <p:pic>
        <p:nvPicPr>
          <p:cNvPr id="19" name="Image 17" descr="preencoded.png"/>
          <p:cNvPicPr>
            <a:picLocks noChangeAspect="1"/>
          </p:cNvPicPr>
          <p:nvPr/>
        </p:nvPicPr>
        <p:blipFill>
          <a:blip r:embed="rId15"/>
          <a:stretch>
            <a:fillRect/>
          </a:stretch>
        </p:blipFill>
        <p:spPr>
          <a:xfrm>
            <a:off x="10171618" y="2863429"/>
            <a:ext cx="445472" cy="445472"/>
          </a:xfrm>
          <a:prstGeom prst="rect">
            <a:avLst/>
          </a:prstGeom>
        </p:spPr>
      </p:pic>
      <p:pic>
        <p:nvPicPr>
          <p:cNvPr id="20" name="Image 18" descr="preencoded.png"/>
          <p:cNvPicPr>
            <a:picLocks noChangeAspect="1"/>
          </p:cNvPicPr>
          <p:nvPr/>
        </p:nvPicPr>
        <p:blipFill>
          <a:blip r:embed="rId16"/>
          <a:stretch>
            <a:fillRect/>
          </a:stretch>
        </p:blipFill>
        <p:spPr>
          <a:xfrm>
            <a:off x="10278347" y="2956235"/>
            <a:ext cx="232017" cy="259859"/>
          </a:xfrm>
          <a:prstGeom prst="rect">
            <a:avLst/>
          </a:prstGeom>
        </p:spPr>
      </p:pic>
      <p:pic>
        <p:nvPicPr>
          <p:cNvPr id="21" name="Image 19" descr="preencoded.png"/>
          <p:cNvPicPr>
            <a:picLocks noChangeAspect="1"/>
          </p:cNvPicPr>
          <p:nvPr/>
        </p:nvPicPr>
        <p:blipFill>
          <a:blip r:embed="rId17"/>
          <a:stretch>
            <a:fillRect/>
          </a:stretch>
        </p:blipFill>
        <p:spPr>
          <a:xfrm>
            <a:off x="593963" y="4422582"/>
            <a:ext cx="10691336" cy="1522031"/>
          </a:xfrm>
          <a:prstGeom prst="rect">
            <a:avLst/>
          </a:prstGeom>
        </p:spPr>
      </p:pic>
      <p:pic>
        <p:nvPicPr>
          <p:cNvPr id="22" name="Image 20" descr="preencoded.png"/>
          <p:cNvPicPr>
            <a:picLocks noChangeAspect="1"/>
          </p:cNvPicPr>
          <p:nvPr/>
        </p:nvPicPr>
        <p:blipFill>
          <a:blip r:embed="rId18"/>
          <a:stretch>
            <a:fillRect/>
          </a:stretch>
        </p:blipFill>
        <p:spPr>
          <a:xfrm>
            <a:off x="816699" y="5118632"/>
            <a:ext cx="148491" cy="148491"/>
          </a:xfrm>
          <a:prstGeom prst="rect">
            <a:avLst/>
          </a:prstGeom>
        </p:spPr>
      </p:pic>
      <p:pic>
        <p:nvPicPr>
          <p:cNvPr id="23" name="Image 21" descr="preencoded.png"/>
          <p:cNvPicPr>
            <a:picLocks noChangeAspect="1"/>
          </p:cNvPicPr>
          <p:nvPr/>
        </p:nvPicPr>
        <p:blipFill>
          <a:blip r:embed="rId18"/>
          <a:stretch>
            <a:fillRect/>
          </a:stretch>
        </p:blipFill>
        <p:spPr>
          <a:xfrm>
            <a:off x="6013876" y="5118632"/>
            <a:ext cx="148491" cy="148491"/>
          </a:xfrm>
          <a:prstGeom prst="rect">
            <a:avLst/>
          </a:prstGeom>
        </p:spPr>
      </p:pic>
      <p:pic>
        <p:nvPicPr>
          <p:cNvPr id="24" name="Image 22" descr="preencoded.png"/>
          <p:cNvPicPr>
            <a:picLocks noChangeAspect="1"/>
          </p:cNvPicPr>
          <p:nvPr/>
        </p:nvPicPr>
        <p:blipFill>
          <a:blip r:embed="rId18"/>
          <a:stretch>
            <a:fillRect/>
          </a:stretch>
        </p:blipFill>
        <p:spPr>
          <a:xfrm>
            <a:off x="816699" y="5526982"/>
            <a:ext cx="148491" cy="148491"/>
          </a:xfrm>
          <a:prstGeom prst="rect">
            <a:avLst/>
          </a:prstGeom>
        </p:spPr>
      </p:pic>
      <p:pic>
        <p:nvPicPr>
          <p:cNvPr id="25" name="Image 23" descr="preencoded.png"/>
          <p:cNvPicPr>
            <a:picLocks noChangeAspect="1"/>
          </p:cNvPicPr>
          <p:nvPr/>
        </p:nvPicPr>
        <p:blipFill>
          <a:blip r:embed="rId18"/>
          <a:stretch>
            <a:fillRect/>
          </a:stretch>
        </p:blipFill>
        <p:spPr>
          <a:xfrm>
            <a:off x="6013876" y="5526982"/>
            <a:ext cx="148491" cy="148491"/>
          </a:xfrm>
          <a:prstGeom prst="rect">
            <a:avLst/>
          </a:prstGeom>
        </p:spPr>
      </p:pic>
      <p:sp>
        <p:nvSpPr>
          <p:cNvPr id="28" name="Text 0"/>
          <p:cNvSpPr/>
          <p:nvPr/>
        </p:nvSpPr>
        <p:spPr>
          <a:xfrm>
            <a:off x="593963" y="524699"/>
            <a:ext cx="12829604"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3</a:t>
            </a:r>
            <a:endParaRPr lang="en-US" sz="2631" dirty="0"/>
          </a:p>
        </p:txBody>
      </p:sp>
      <p:sp>
        <p:nvSpPr>
          <p:cNvPr id="29" name="Text 1"/>
          <p:cNvSpPr/>
          <p:nvPr/>
        </p:nvSpPr>
        <p:spPr>
          <a:xfrm>
            <a:off x="593963" y="1118662"/>
            <a:ext cx="10691336" cy="890945"/>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Platform as a Service (PaaS) provides a complete development and deployment environment in the cloud, with resources that enable developers to build, test, deploy, run, and manage applications.</a:t>
            </a:r>
            <a:endParaRPr lang="en-US" sz="1754" dirty="0"/>
          </a:p>
        </p:txBody>
      </p:sp>
      <p:sp>
        <p:nvSpPr>
          <p:cNvPr id="30" name="Text 2"/>
          <p:cNvSpPr/>
          <p:nvPr/>
        </p:nvSpPr>
        <p:spPr>
          <a:xfrm>
            <a:off x="593963" y="2158097"/>
            <a:ext cx="12829604" cy="259859"/>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Users don't manage the underlying infrastructure (hardware, operating systems, network, or servers).</a:t>
            </a:r>
            <a:endParaRPr lang="en-US" sz="1461" dirty="0"/>
          </a:p>
        </p:txBody>
      </p:sp>
      <p:sp>
        <p:nvSpPr>
          <p:cNvPr id="31" name="Text 3"/>
          <p:cNvSpPr/>
          <p:nvPr/>
        </p:nvSpPr>
        <p:spPr>
          <a:xfrm>
            <a:off x="742454" y="3420269"/>
            <a:ext cx="1484908" cy="259859"/>
          </a:xfrm>
          <a:prstGeom prst="rect">
            <a:avLst/>
          </a:prstGeom>
          <a:noFill/>
          <a:ln/>
        </p:spPr>
        <p:txBody>
          <a:bodyPr vert="horz" wrap="square" lIns="0" tIns="0" rIns="0" bIns="0" rtlCol="0" anchor="t"/>
          <a:lstStyle/>
          <a:p>
            <a:pPr algn="ctr">
              <a:lnSpc>
                <a:spcPts val="2046"/>
              </a:lnSpc>
            </a:pPr>
            <a:r>
              <a:rPr lang="en-US" sz="1315" b="1" dirty="0">
                <a:solidFill>
                  <a:srgbClr val="1D4ED8"/>
                </a:solidFill>
                <a:latin typeface="ui-sans-serif" pitchFamily="34" charset="0"/>
                <a:ea typeface="ui-sans-serif" pitchFamily="34" charset="-122"/>
                <a:cs typeface="ui-sans-serif" pitchFamily="34" charset="-120"/>
              </a:rPr>
              <a:t>Build</a:t>
            </a:r>
            <a:endParaRPr lang="en-US" sz="1315" dirty="0"/>
          </a:p>
        </p:txBody>
      </p:sp>
      <p:sp>
        <p:nvSpPr>
          <p:cNvPr id="32" name="Text 4"/>
          <p:cNvSpPr/>
          <p:nvPr/>
        </p:nvSpPr>
        <p:spPr>
          <a:xfrm>
            <a:off x="593963" y="3717251"/>
            <a:ext cx="178188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Develop applications</a:t>
            </a:r>
            <a:endParaRPr lang="en-US" sz="1023" dirty="0"/>
          </a:p>
        </p:txBody>
      </p:sp>
      <p:sp>
        <p:nvSpPr>
          <p:cNvPr id="33" name="Text 5"/>
          <p:cNvSpPr/>
          <p:nvPr/>
        </p:nvSpPr>
        <p:spPr>
          <a:xfrm>
            <a:off x="3712269" y="3420269"/>
            <a:ext cx="1484908" cy="259859"/>
          </a:xfrm>
          <a:prstGeom prst="rect">
            <a:avLst/>
          </a:prstGeom>
          <a:noFill/>
          <a:ln/>
        </p:spPr>
        <p:txBody>
          <a:bodyPr vert="horz" wrap="square" lIns="0" tIns="0" rIns="0" bIns="0" rtlCol="0" anchor="t"/>
          <a:lstStyle/>
          <a:p>
            <a:pPr algn="ctr">
              <a:lnSpc>
                <a:spcPts val="2046"/>
              </a:lnSpc>
            </a:pPr>
            <a:r>
              <a:rPr lang="en-US" sz="1315" b="1" dirty="0">
                <a:solidFill>
                  <a:srgbClr val="1D4ED8"/>
                </a:solidFill>
                <a:latin typeface="ui-sans-serif" pitchFamily="34" charset="0"/>
                <a:ea typeface="ui-sans-serif" pitchFamily="34" charset="-122"/>
                <a:cs typeface="ui-sans-serif" pitchFamily="34" charset="-120"/>
              </a:rPr>
              <a:t>Test</a:t>
            </a:r>
            <a:endParaRPr lang="en-US" sz="1315" dirty="0"/>
          </a:p>
        </p:txBody>
      </p:sp>
      <p:sp>
        <p:nvSpPr>
          <p:cNvPr id="34" name="Text 6"/>
          <p:cNvSpPr/>
          <p:nvPr/>
        </p:nvSpPr>
        <p:spPr>
          <a:xfrm>
            <a:off x="3563779" y="3717251"/>
            <a:ext cx="178188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Test applications</a:t>
            </a:r>
            <a:endParaRPr lang="en-US" sz="1023" dirty="0"/>
          </a:p>
        </p:txBody>
      </p:sp>
      <p:sp>
        <p:nvSpPr>
          <p:cNvPr id="35" name="Text 7"/>
          <p:cNvSpPr/>
          <p:nvPr/>
        </p:nvSpPr>
        <p:spPr>
          <a:xfrm>
            <a:off x="6682085" y="3420269"/>
            <a:ext cx="1484908" cy="259859"/>
          </a:xfrm>
          <a:prstGeom prst="rect">
            <a:avLst/>
          </a:prstGeom>
          <a:noFill/>
          <a:ln/>
        </p:spPr>
        <p:txBody>
          <a:bodyPr vert="horz" wrap="square" lIns="0" tIns="0" rIns="0" bIns="0" rtlCol="0" anchor="t"/>
          <a:lstStyle/>
          <a:p>
            <a:pPr algn="ctr">
              <a:lnSpc>
                <a:spcPts val="2046"/>
              </a:lnSpc>
            </a:pPr>
            <a:r>
              <a:rPr lang="en-US" sz="1315" b="1" dirty="0">
                <a:solidFill>
                  <a:srgbClr val="1D4ED8"/>
                </a:solidFill>
                <a:latin typeface="ui-sans-serif" pitchFamily="34" charset="0"/>
                <a:ea typeface="ui-sans-serif" pitchFamily="34" charset="-122"/>
                <a:cs typeface="ui-sans-serif" pitchFamily="34" charset="-120"/>
              </a:rPr>
              <a:t>Deploy</a:t>
            </a:r>
            <a:endParaRPr lang="en-US" sz="1315" dirty="0"/>
          </a:p>
        </p:txBody>
      </p:sp>
      <p:sp>
        <p:nvSpPr>
          <p:cNvPr id="36" name="Text 8"/>
          <p:cNvSpPr/>
          <p:nvPr/>
        </p:nvSpPr>
        <p:spPr>
          <a:xfrm>
            <a:off x="6533594" y="3717251"/>
            <a:ext cx="178188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Deploy applications</a:t>
            </a:r>
            <a:endParaRPr lang="en-US" sz="1023" dirty="0"/>
          </a:p>
        </p:txBody>
      </p:sp>
      <p:sp>
        <p:nvSpPr>
          <p:cNvPr id="37" name="Text 9"/>
          <p:cNvSpPr/>
          <p:nvPr/>
        </p:nvSpPr>
        <p:spPr>
          <a:xfrm>
            <a:off x="9651900" y="3420269"/>
            <a:ext cx="1484908" cy="259859"/>
          </a:xfrm>
          <a:prstGeom prst="rect">
            <a:avLst/>
          </a:prstGeom>
          <a:noFill/>
          <a:ln/>
        </p:spPr>
        <p:txBody>
          <a:bodyPr vert="horz" wrap="square" lIns="0" tIns="0" rIns="0" bIns="0" rtlCol="0" anchor="t"/>
          <a:lstStyle/>
          <a:p>
            <a:pPr algn="ctr">
              <a:lnSpc>
                <a:spcPts val="2046"/>
              </a:lnSpc>
            </a:pPr>
            <a:r>
              <a:rPr lang="en-US" sz="1315" b="1" dirty="0">
                <a:solidFill>
                  <a:srgbClr val="1D4ED8"/>
                </a:solidFill>
                <a:latin typeface="ui-sans-serif" pitchFamily="34" charset="0"/>
                <a:ea typeface="ui-sans-serif" pitchFamily="34" charset="-122"/>
                <a:cs typeface="ui-sans-serif" pitchFamily="34" charset="-120"/>
              </a:rPr>
              <a:t>Manage</a:t>
            </a:r>
            <a:endParaRPr lang="en-US" sz="1315" dirty="0"/>
          </a:p>
        </p:txBody>
      </p:sp>
      <p:sp>
        <p:nvSpPr>
          <p:cNvPr id="38" name="Text 10"/>
          <p:cNvSpPr/>
          <p:nvPr/>
        </p:nvSpPr>
        <p:spPr>
          <a:xfrm>
            <a:off x="9503410" y="3717251"/>
            <a:ext cx="1781889"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Monitor &amp; maintain</a:t>
            </a:r>
            <a:endParaRPr lang="en-US" sz="1023" dirty="0"/>
          </a:p>
        </p:txBody>
      </p:sp>
      <p:sp>
        <p:nvSpPr>
          <p:cNvPr id="39" name="Text 11"/>
          <p:cNvSpPr/>
          <p:nvPr/>
        </p:nvSpPr>
        <p:spPr>
          <a:xfrm>
            <a:off x="816699" y="4645318"/>
            <a:ext cx="1024586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Key Benefits of PaaS:</a:t>
            </a:r>
            <a:endParaRPr lang="en-US" sz="1461" dirty="0"/>
          </a:p>
        </p:txBody>
      </p:sp>
      <p:sp>
        <p:nvSpPr>
          <p:cNvPr id="40" name="Text 12"/>
          <p:cNvSpPr/>
          <p:nvPr/>
        </p:nvSpPr>
        <p:spPr>
          <a:xfrm>
            <a:off x="1076558" y="5053668"/>
            <a:ext cx="336401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Abstracts infrastructure management</a:t>
            </a:r>
            <a:endParaRPr lang="en-US" sz="1169" dirty="0"/>
          </a:p>
        </p:txBody>
      </p:sp>
      <p:sp>
        <p:nvSpPr>
          <p:cNvPr id="41" name="Text 13"/>
          <p:cNvSpPr/>
          <p:nvPr/>
        </p:nvSpPr>
        <p:spPr>
          <a:xfrm>
            <a:off x="6273735" y="5053668"/>
            <a:ext cx="344423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Provides development tools &amp; libraries</a:t>
            </a:r>
            <a:endParaRPr lang="en-US" sz="1169" dirty="0"/>
          </a:p>
        </p:txBody>
      </p:sp>
      <p:sp>
        <p:nvSpPr>
          <p:cNvPr id="42" name="Text 14"/>
          <p:cNvSpPr/>
          <p:nvPr/>
        </p:nvSpPr>
        <p:spPr>
          <a:xfrm>
            <a:off x="1076558" y="5462017"/>
            <a:ext cx="337671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Enables rapid application deployment</a:t>
            </a:r>
            <a:endParaRPr lang="en-US" sz="1169" dirty="0"/>
          </a:p>
        </p:txBody>
      </p:sp>
      <p:sp>
        <p:nvSpPr>
          <p:cNvPr id="43" name="Text 15"/>
          <p:cNvSpPr/>
          <p:nvPr/>
        </p:nvSpPr>
        <p:spPr>
          <a:xfrm>
            <a:off x="6273735" y="5462017"/>
            <a:ext cx="2567382"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Offers scalability &amp; reliability</a:t>
            </a:r>
            <a:endParaRPr lang="en-US" sz="1169"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501367"/>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1861116"/>
            <a:ext cx="5197177" cy="1002313"/>
          </a:xfrm>
          <a:prstGeom prst="rect">
            <a:avLst/>
          </a:prstGeom>
        </p:spPr>
      </p:pic>
      <p:pic>
        <p:nvPicPr>
          <p:cNvPr id="7" name="Image 5" descr="preencoded.png"/>
          <p:cNvPicPr>
            <a:picLocks noChangeAspect="1"/>
          </p:cNvPicPr>
          <p:nvPr/>
        </p:nvPicPr>
        <p:blipFill>
          <a:blip r:embed="rId8"/>
          <a:stretch>
            <a:fillRect/>
          </a:stretch>
        </p:blipFill>
        <p:spPr>
          <a:xfrm>
            <a:off x="816699" y="2083852"/>
            <a:ext cx="445472" cy="445472"/>
          </a:xfrm>
          <a:prstGeom prst="rect">
            <a:avLst/>
          </a:prstGeom>
        </p:spPr>
      </p:pic>
      <p:pic>
        <p:nvPicPr>
          <p:cNvPr id="8" name="Image 6" descr="preencoded.png"/>
          <p:cNvPicPr>
            <a:picLocks noChangeAspect="1"/>
          </p:cNvPicPr>
          <p:nvPr/>
        </p:nvPicPr>
        <p:blipFill>
          <a:blip r:embed="rId9"/>
          <a:stretch>
            <a:fillRect/>
          </a:stretch>
        </p:blipFill>
        <p:spPr>
          <a:xfrm>
            <a:off x="946629" y="2176659"/>
            <a:ext cx="185613" cy="259859"/>
          </a:xfrm>
          <a:prstGeom prst="rect">
            <a:avLst/>
          </a:prstGeom>
        </p:spPr>
      </p:pic>
      <p:pic>
        <p:nvPicPr>
          <p:cNvPr id="9" name="Image 7" descr="preencoded.png"/>
          <p:cNvPicPr>
            <a:picLocks noChangeAspect="1"/>
          </p:cNvPicPr>
          <p:nvPr/>
        </p:nvPicPr>
        <p:blipFill>
          <a:blip r:embed="rId10"/>
          <a:stretch>
            <a:fillRect/>
          </a:stretch>
        </p:blipFill>
        <p:spPr>
          <a:xfrm>
            <a:off x="1410662" y="2083852"/>
            <a:ext cx="296982" cy="296982"/>
          </a:xfrm>
          <a:prstGeom prst="rect">
            <a:avLst/>
          </a:prstGeom>
        </p:spPr>
      </p:pic>
      <p:pic>
        <p:nvPicPr>
          <p:cNvPr id="10" name="Image 8" descr="preencoded.png"/>
          <p:cNvPicPr>
            <a:picLocks noChangeAspect="1"/>
          </p:cNvPicPr>
          <p:nvPr/>
        </p:nvPicPr>
        <p:blipFill>
          <a:blip r:embed="rId7"/>
          <a:stretch>
            <a:fillRect/>
          </a:stretch>
        </p:blipFill>
        <p:spPr>
          <a:xfrm>
            <a:off x="6088122" y="1861116"/>
            <a:ext cx="5197177" cy="1002313"/>
          </a:xfrm>
          <a:prstGeom prst="rect">
            <a:avLst/>
          </a:prstGeom>
        </p:spPr>
      </p:pic>
      <p:pic>
        <p:nvPicPr>
          <p:cNvPr id="11" name="Image 9" descr="preencoded.png"/>
          <p:cNvPicPr>
            <a:picLocks noChangeAspect="1"/>
          </p:cNvPicPr>
          <p:nvPr/>
        </p:nvPicPr>
        <p:blipFill>
          <a:blip r:embed="rId11"/>
          <a:stretch>
            <a:fillRect/>
          </a:stretch>
        </p:blipFill>
        <p:spPr>
          <a:xfrm>
            <a:off x="6310858" y="2083852"/>
            <a:ext cx="445472" cy="445472"/>
          </a:xfrm>
          <a:prstGeom prst="rect">
            <a:avLst/>
          </a:prstGeom>
        </p:spPr>
      </p:pic>
      <p:pic>
        <p:nvPicPr>
          <p:cNvPr id="12" name="Image 10" descr="preencoded.png"/>
          <p:cNvPicPr>
            <a:picLocks noChangeAspect="1"/>
          </p:cNvPicPr>
          <p:nvPr/>
        </p:nvPicPr>
        <p:blipFill>
          <a:blip r:embed="rId12"/>
          <a:stretch>
            <a:fillRect/>
          </a:stretch>
        </p:blipFill>
        <p:spPr>
          <a:xfrm>
            <a:off x="6417587" y="2176659"/>
            <a:ext cx="232017" cy="259859"/>
          </a:xfrm>
          <a:prstGeom prst="rect">
            <a:avLst/>
          </a:prstGeom>
        </p:spPr>
      </p:pic>
      <p:pic>
        <p:nvPicPr>
          <p:cNvPr id="13" name="Image 11" descr="preencoded.png"/>
          <p:cNvPicPr>
            <a:picLocks noChangeAspect="1"/>
          </p:cNvPicPr>
          <p:nvPr/>
        </p:nvPicPr>
        <p:blipFill>
          <a:blip r:embed="rId13"/>
          <a:stretch>
            <a:fillRect/>
          </a:stretch>
        </p:blipFill>
        <p:spPr>
          <a:xfrm>
            <a:off x="6904821" y="2083852"/>
            <a:ext cx="296982" cy="296982"/>
          </a:xfrm>
          <a:prstGeom prst="rect">
            <a:avLst/>
          </a:prstGeom>
        </p:spPr>
      </p:pic>
      <p:pic>
        <p:nvPicPr>
          <p:cNvPr id="14" name="Image 12" descr="preencoded.png"/>
          <p:cNvPicPr>
            <a:picLocks noChangeAspect="1"/>
          </p:cNvPicPr>
          <p:nvPr/>
        </p:nvPicPr>
        <p:blipFill>
          <a:blip r:embed="rId14"/>
          <a:stretch>
            <a:fillRect/>
          </a:stretch>
        </p:blipFill>
        <p:spPr>
          <a:xfrm>
            <a:off x="593963" y="3160410"/>
            <a:ext cx="5197177" cy="1002313"/>
          </a:xfrm>
          <a:prstGeom prst="rect">
            <a:avLst/>
          </a:prstGeom>
        </p:spPr>
      </p:pic>
      <p:pic>
        <p:nvPicPr>
          <p:cNvPr id="15" name="Image 13" descr="preencoded.png"/>
          <p:cNvPicPr>
            <a:picLocks noChangeAspect="1"/>
          </p:cNvPicPr>
          <p:nvPr/>
        </p:nvPicPr>
        <p:blipFill>
          <a:blip r:embed="rId15"/>
          <a:stretch>
            <a:fillRect/>
          </a:stretch>
        </p:blipFill>
        <p:spPr>
          <a:xfrm>
            <a:off x="816699" y="3383146"/>
            <a:ext cx="445472" cy="445472"/>
          </a:xfrm>
          <a:prstGeom prst="rect">
            <a:avLst/>
          </a:prstGeom>
        </p:spPr>
      </p:pic>
      <p:pic>
        <p:nvPicPr>
          <p:cNvPr id="16" name="Image 14" descr="preencoded.png"/>
          <p:cNvPicPr>
            <a:picLocks noChangeAspect="1"/>
          </p:cNvPicPr>
          <p:nvPr/>
        </p:nvPicPr>
        <p:blipFill>
          <a:blip r:embed="rId16"/>
          <a:stretch>
            <a:fillRect/>
          </a:stretch>
        </p:blipFill>
        <p:spPr>
          <a:xfrm>
            <a:off x="946629" y="3475953"/>
            <a:ext cx="185613" cy="259859"/>
          </a:xfrm>
          <a:prstGeom prst="rect">
            <a:avLst/>
          </a:prstGeom>
        </p:spPr>
      </p:pic>
      <p:pic>
        <p:nvPicPr>
          <p:cNvPr id="17" name="Image 15" descr="preencoded.png"/>
          <p:cNvPicPr>
            <a:picLocks noChangeAspect="1"/>
          </p:cNvPicPr>
          <p:nvPr/>
        </p:nvPicPr>
        <p:blipFill>
          <a:blip r:embed="rId10"/>
          <a:stretch>
            <a:fillRect/>
          </a:stretch>
        </p:blipFill>
        <p:spPr>
          <a:xfrm>
            <a:off x="1410662" y="3383146"/>
            <a:ext cx="296982" cy="296982"/>
          </a:xfrm>
          <a:prstGeom prst="rect">
            <a:avLst/>
          </a:prstGeom>
        </p:spPr>
      </p:pic>
      <p:pic>
        <p:nvPicPr>
          <p:cNvPr id="18" name="Image 16" descr="preencoded.png"/>
          <p:cNvPicPr>
            <a:picLocks noChangeAspect="1"/>
          </p:cNvPicPr>
          <p:nvPr/>
        </p:nvPicPr>
        <p:blipFill>
          <a:blip r:embed="rId14"/>
          <a:stretch>
            <a:fillRect/>
          </a:stretch>
        </p:blipFill>
        <p:spPr>
          <a:xfrm>
            <a:off x="6088122" y="3160410"/>
            <a:ext cx="5197177" cy="1002313"/>
          </a:xfrm>
          <a:prstGeom prst="rect">
            <a:avLst/>
          </a:prstGeom>
        </p:spPr>
      </p:pic>
      <p:pic>
        <p:nvPicPr>
          <p:cNvPr id="19" name="Image 17" descr="preencoded.png"/>
          <p:cNvPicPr>
            <a:picLocks noChangeAspect="1"/>
          </p:cNvPicPr>
          <p:nvPr/>
        </p:nvPicPr>
        <p:blipFill>
          <a:blip r:embed="rId17"/>
          <a:stretch>
            <a:fillRect/>
          </a:stretch>
        </p:blipFill>
        <p:spPr>
          <a:xfrm>
            <a:off x="6310858" y="3383146"/>
            <a:ext cx="445472" cy="445472"/>
          </a:xfrm>
          <a:prstGeom prst="rect">
            <a:avLst/>
          </a:prstGeom>
        </p:spPr>
      </p:pic>
      <p:pic>
        <p:nvPicPr>
          <p:cNvPr id="20" name="Image 18" descr="preencoded.png"/>
          <p:cNvPicPr>
            <a:picLocks noChangeAspect="1"/>
          </p:cNvPicPr>
          <p:nvPr/>
        </p:nvPicPr>
        <p:blipFill>
          <a:blip r:embed="rId18"/>
          <a:stretch>
            <a:fillRect/>
          </a:stretch>
        </p:blipFill>
        <p:spPr>
          <a:xfrm>
            <a:off x="6426868" y="3475953"/>
            <a:ext cx="213455" cy="259859"/>
          </a:xfrm>
          <a:prstGeom prst="rect">
            <a:avLst/>
          </a:prstGeom>
        </p:spPr>
      </p:pic>
      <p:pic>
        <p:nvPicPr>
          <p:cNvPr id="21" name="Image 19" descr="preencoded.png"/>
          <p:cNvPicPr>
            <a:picLocks noChangeAspect="1"/>
          </p:cNvPicPr>
          <p:nvPr/>
        </p:nvPicPr>
        <p:blipFill>
          <a:blip r:embed="rId13"/>
          <a:stretch>
            <a:fillRect/>
          </a:stretch>
        </p:blipFill>
        <p:spPr>
          <a:xfrm>
            <a:off x="6904821" y="3383146"/>
            <a:ext cx="296982" cy="296982"/>
          </a:xfrm>
          <a:prstGeom prst="rect">
            <a:avLst/>
          </a:prstGeom>
        </p:spPr>
      </p:pic>
      <p:sp>
        <p:nvSpPr>
          <p:cNvPr id="27"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Question 4</a:t>
            </a:r>
            <a:endParaRPr lang="en-US" sz="2631" dirty="0"/>
          </a:p>
        </p:txBody>
      </p:sp>
      <p:sp>
        <p:nvSpPr>
          <p:cNvPr id="28" name="Text 1"/>
          <p:cNvSpPr/>
          <p:nvPr/>
        </p:nvSpPr>
        <p:spPr>
          <a:xfrm>
            <a:off x="593963" y="1192907"/>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is an example of a PaaS offering?</a:t>
            </a:r>
            <a:endParaRPr lang="en-US" sz="1754" dirty="0"/>
          </a:p>
        </p:txBody>
      </p:sp>
      <p:sp>
        <p:nvSpPr>
          <p:cNvPr id="29" name="Text 2"/>
          <p:cNvSpPr/>
          <p:nvPr/>
        </p:nvSpPr>
        <p:spPr>
          <a:xfrm>
            <a:off x="1501584" y="2120975"/>
            <a:ext cx="137992"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A</a:t>
            </a:r>
            <a:endParaRPr lang="en-US" sz="1169" dirty="0"/>
          </a:p>
        </p:txBody>
      </p:sp>
      <p:sp>
        <p:nvSpPr>
          <p:cNvPr id="30" name="Text 3"/>
          <p:cNvSpPr/>
          <p:nvPr/>
        </p:nvSpPr>
        <p:spPr>
          <a:xfrm>
            <a:off x="1819012" y="2102413"/>
            <a:ext cx="101066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EC2</a:t>
            </a:r>
            <a:endParaRPr lang="en-US" sz="1461" dirty="0"/>
          </a:p>
        </p:txBody>
      </p:sp>
      <p:sp>
        <p:nvSpPr>
          <p:cNvPr id="32" name="Text 5"/>
          <p:cNvSpPr/>
          <p:nvPr/>
        </p:nvSpPr>
        <p:spPr>
          <a:xfrm>
            <a:off x="6996613" y="2120975"/>
            <a:ext cx="135904"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B</a:t>
            </a:r>
            <a:endParaRPr lang="en-US" sz="1169" dirty="0"/>
          </a:p>
        </p:txBody>
      </p:sp>
      <p:sp>
        <p:nvSpPr>
          <p:cNvPr id="33" name="Text 6"/>
          <p:cNvSpPr/>
          <p:nvPr/>
        </p:nvSpPr>
        <p:spPr>
          <a:xfrm>
            <a:off x="7313171" y="2102413"/>
            <a:ext cx="115370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Salesforce</a:t>
            </a:r>
            <a:endParaRPr lang="en-US" sz="1461" dirty="0"/>
          </a:p>
        </p:txBody>
      </p:sp>
      <p:sp>
        <p:nvSpPr>
          <p:cNvPr id="35" name="Text 8"/>
          <p:cNvSpPr/>
          <p:nvPr/>
        </p:nvSpPr>
        <p:spPr>
          <a:xfrm>
            <a:off x="1504630" y="3420269"/>
            <a:ext cx="130858"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C</a:t>
            </a:r>
            <a:endParaRPr lang="en-US" sz="1169" dirty="0"/>
          </a:p>
        </p:txBody>
      </p:sp>
      <p:sp>
        <p:nvSpPr>
          <p:cNvPr id="36" name="Text 9"/>
          <p:cNvSpPr/>
          <p:nvPr/>
        </p:nvSpPr>
        <p:spPr>
          <a:xfrm>
            <a:off x="1819012" y="3401708"/>
            <a:ext cx="2125565" cy="259859"/>
          </a:xfrm>
          <a:prstGeom prst="rect">
            <a:avLst/>
          </a:prstGeom>
          <a:noFill/>
          <a:ln/>
        </p:spPr>
        <p:txBody>
          <a:bodyPr vert="horz" wrap="square" lIns="0" tIns="0" rIns="0" bIns="0" rtlCol="0" anchor="t"/>
          <a:lstStyle/>
          <a:p>
            <a:pPr>
              <a:lnSpc>
                <a:spcPts val="2046"/>
              </a:lnSpc>
            </a:pPr>
            <a:r>
              <a:rPr lang="en-IN" sz="1461" dirty="0">
                <a:solidFill>
                  <a:srgbClr val="374151"/>
                </a:solidFill>
                <a:latin typeface="ui-sans-serif" pitchFamily="34" charset="0"/>
                <a:ea typeface="ui-sans-serif" pitchFamily="34" charset="-122"/>
              </a:rPr>
              <a:t>AWS Elastic Beanstalk</a:t>
            </a:r>
            <a:endParaRPr lang="en-US" sz="1461" dirty="0">
              <a:solidFill>
                <a:srgbClr val="374151"/>
              </a:solidFill>
              <a:latin typeface="ui-sans-serif" pitchFamily="34" charset="0"/>
              <a:ea typeface="ui-sans-serif" pitchFamily="34" charset="-122"/>
            </a:endParaRPr>
          </a:p>
        </p:txBody>
      </p:sp>
      <p:sp>
        <p:nvSpPr>
          <p:cNvPr id="38" name="Text 11"/>
          <p:cNvSpPr/>
          <p:nvPr/>
        </p:nvSpPr>
        <p:spPr>
          <a:xfrm>
            <a:off x="6991683" y="3420269"/>
            <a:ext cx="147911" cy="222736"/>
          </a:xfrm>
          <a:prstGeom prst="rect">
            <a:avLst/>
          </a:prstGeom>
          <a:noFill/>
          <a:ln/>
        </p:spPr>
        <p:txBody>
          <a:bodyPr vert="horz" wrap="square" lIns="0" tIns="0" rIns="0" bIns="0" rtlCol="0" anchor="t"/>
          <a:lstStyle/>
          <a:p>
            <a:pPr>
              <a:lnSpc>
                <a:spcPts val="1754"/>
              </a:lnSpc>
            </a:pPr>
            <a:r>
              <a:rPr lang="en-US" sz="1169" b="1" dirty="0">
                <a:solidFill>
                  <a:srgbClr val="2563EB"/>
                </a:solidFill>
                <a:latin typeface="ui-sans-serif" pitchFamily="34" charset="0"/>
                <a:ea typeface="ui-sans-serif" pitchFamily="34" charset="-122"/>
                <a:cs typeface="ui-sans-serif" pitchFamily="34" charset="-120"/>
              </a:rPr>
              <a:t>D</a:t>
            </a:r>
            <a:endParaRPr lang="en-US" sz="1169" dirty="0"/>
          </a:p>
        </p:txBody>
      </p:sp>
      <p:sp>
        <p:nvSpPr>
          <p:cNvPr id="39" name="Text 12"/>
          <p:cNvSpPr/>
          <p:nvPr/>
        </p:nvSpPr>
        <p:spPr>
          <a:xfrm>
            <a:off x="7313171" y="3401708"/>
            <a:ext cx="223066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Microsoft Office 365</a:t>
            </a:r>
            <a:endParaRPr lang="en-US" sz="1461"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158763"/>
          </a:xfrm>
          <a:prstGeom prst="rect">
            <a:avLst/>
          </a:prstGeom>
        </p:spPr>
      </p:pic>
      <p:pic>
        <p:nvPicPr>
          <p:cNvPr id="3" name="Image 1" descr="preencoded.png"/>
          <p:cNvPicPr>
            <a:picLocks noChangeAspect="1"/>
          </p:cNvPicPr>
          <p:nvPr/>
        </p:nvPicPr>
        <p:blipFill>
          <a:blip r:embed="rId4"/>
          <a:stretch>
            <a:fillRect/>
          </a:stretch>
        </p:blipFill>
        <p:spPr>
          <a:xfrm>
            <a:off x="371226" y="450453"/>
            <a:ext cx="2375853" cy="2375853"/>
          </a:xfrm>
          <a:prstGeom prst="rect">
            <a:avLst/>
          </a:prstGeom>
        </p:spPr>
      </p:pic>
      <p:pic>
        <p:nvPicPr>
          <p:cNvPr id="4" name="Image 2" descr="preencoded.png"/>
          <p:cNvPicPr>
            <a:picLocks noChangeAspect="1"/>
          </p:cNvPicPr>
          <p:nvPr/>
        </p:nvPicPr>
        <p:blipFill>
          <a:blip r:embed="rId5"/>
          <a:stretch>
            <a:fillRect/>
          </a:stretch>
        </p:blipFill>
        <p:spPr>
          <a:xfrm>
            <a:off x="9354919" y="4236968"/>
            <a:ext cx="1781889" cy="1781889"/>
          </a:xfrm>
          <a:prstGeom prst="rect">
            <a:avLst/>
          </a:prstGeom>
        </p:spPr>
      </p:pic>
      <p:pic>
        <p:nvPicPr>
          <p:cNvPr id="5" name="Image 3" descr="preencoded.png"/>
          <p:cNvPicPr>
            <a:picLocks noChangeAspect="1"/>
          </p:cNvPicPr>
          <p:nvPr/>
        </p:nvPicPr>
        <p:blipFill>
          <a:blip r:embed="rId6"/>
          <a:stretch>
            <a:fillRect/>
          </a:stretch>
        </p:blipFill>
        <p:spPr>
          <a:xfrm>
            <a:off x="-1" y="79227"/>
            <a:ext cx="11879263" cy="74245"/>
          </a:xfrm>
          <a:prstGeom prst="rect">
            <a:avLst/>
          </a:prstGeom>
        </p:spPr>
      </p:pic>
      <p:pic>
        <p:nvPicPr>
          <p:cNvPr id="6" name="Image 4" descr="preencoded.png"/>
          <p:cNvPicPr>
            <a:picLocks noChangeAspect="1"/>
          </p:cNvPicPr>
          <p:nvPr/>
        </p:nvPicPr>
        <p:blipFill>
          <a:blip r:embed="rId7"/>
          <a:stretch>
            <a:fillRect/>
          </a:stretch>
        </p:blipFill>
        <p:spPr>
          <a:xfrm>
            <a:off x="593963" y="2380834"/>
            <a:ext cx="3365840" cy="1299294"/>
          </a:xfrm>
          <a:prstGeom prst="rect">
            <a:avLst/>
          </a:prstGeom>
        </p:spPr>
      </p:pic>
      <p:pic>
        <p:nvPicPr>
          <p:cNvPr id="7" name="Image 5" descr="preencoded.png"/>
          <p:cNvPicPr>
            <a:picLocks noChangeAspect="1"/>
          </p:cNvPicPr>
          <p:nvPr/>
        </p:nvPicPr>
        <p:blipFill>
          <a:blip r:embed="rId8"/>
          <a:stretch>
            <a:fillRect/>
          </a:stretch>
        </p:blipFill>
        <p:spPr>
          <a:xfrm>
            <a:off x="742454" y="2529324"/>
            <a:ext cx="371227" cy="371227"/>
          </a:xfrm>
          <a:prstGeom prst="rect">
            <a:avLst/>
          </a:prstGeom>
        </p:spPr>
      </p:pic>
      <p:pic>
        <p:nvPicPr>
          <p:cNvPr id="8" name="Image 6" descr="preencoded.png"/>
          <p:cNvPicPr>
            <a:picLocks noChangeAspect="1"/>
          </p:cNvPicPr>
          <p:nvPr/>
        </p:nvPicPr>
        <p:blipFill>
          <a:blip r:embed="rId9"/>
          <a:stretch>
            <a:fillRect/>
          </a:stretch>
        </p:blipFill>
        <p:spPr>
          <a:xfrm>
            <a:off x="853822" y="2640692"/>
            <a:ext cx="148491" cy="148491"/>
          </a:xfrm>
          <a:prstGeom prst="rect">
            <a:avLst/>
          </a:prstGeom>
        </p:spPr>
      </p:pic>
      <p:pic>
        <p:nvPicPr>
          <p:cNvPr id="9" name="Image 7" descr="preencoded.png"/>
          <p:cNvPicPr>
            <a:picLocks noChangeAspect="1"/>
          </p:cNvPicPr>
          <p:nvPr/>
        </p:nvPicPr>
        <p:blipFill>
          <a:blip r:embed="rId10"/>
          <a:stretch>
            <a:fillRect/>
          </a:stretch>
        </p:blipFill>
        <p:spPr>
          <a:xfrm>
            <a:off x="4256784" y="2380834"/>
            <a:ext cx="3365840" cy="1299294"/>
          </a:xfrm>
          <a:prstGeom prst="rect">
            <a:avLst/>
          </a:prstGeom>
        </p:spPr>
      </p:pic>
      <p:pic>
        <p:nvPicPr>
          <p:cNvPr id="10" name="Image 8" descr="preencoded.png"/>
          <p:cNvPicPr>
            <a:picLocks noChangeAspect="1"/>
          </p:cNvPicPr>
          <p:nvPr/>
        </p:nvPicPr>
        <p:blipFill>
          <a:blip r:embed="rId11"/>
          <a:stretch>
            <a:fillRect/>
          </a:stretch>
        </p:blipFill>
        <p:spPr>
          <a:xfrm>
            <a:off x="4405275" y="2529324"/>
            <a:ext cx="371227" cy="371227"/>
          </a:xfrm>
          <a:prstGeom prst="rect">
            <a:avLst/>
          </a:prstGeom>
        </p:spPr>
      </p:pic>
      <p:pic>
        <p:nvPicPr>
          <p:cNvPr id="11" name="Image 9" descr="preencoded.png"/>
          <p:cNvPicPr>
            <a:picLocks noChangeAspect="1"/>
          </p:cNvPicPr>
          <p:nvPr/>
        </p:nvPicPr>
        <p:blipFill>
          <a:blip r:embed="rId12"/>
          <a:stretch>
            <a:fillRect/>
          </a:stretch>
        </p:blipFill>
        <p:spPr>
          <a:xfrm>
            <a:off x="4516643" y="2640692"/>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7919604" y="2380834"/>
            <a:ext cx="3365840" cy="1299294"/>
          </a:xfrm>
          <a:prstGeom prst="rect">
            <a:avLst/>
          </a:prstGeom>
        </p:spPr>
      </p:pic>
      <p:pic>
        <p:nvPicPr>
          <p:cNvPr id="13" name="Image 11" descr="preencoded.png"/>
          <p:cNvPicPr>
            <a:picLocks noChangeAspect="1"/>
          </p:cNvPicPr>
          <p:nvPr/>
        </p:nvPicPr>
        <p:blipFill>
          <a:blip r:embed="rId14"/>
          <a:stretch>
            <a:fillRect/>
          </a:stretch>
        </p:blipFill>
        <p:spPr>
          <a:xfrm>
            <a:off x="8068095" y="2529324"/>
            <a:ext cx="371227" cy="371227"/>
          </a:xfrm>
          <a:prstGeom prst="rect">
            <a:avLst/>
          </a:prstGeom>
        </p:spPr>
      </p:pic>
      <p:pic>
        <p:nvPicPr>
          <p:cNvPr id="14" name="Image 12" descr="preencoded.png"/>
          <p:cNvPicPr>
            <a:picLocks noChangeAspect="1"/>
          </p:cNvPicPr>
          <p:nvPr/>
        </p:nvPicPr>
        <p:blipFill>
          <a:blip r:embed="rId15"/>
          <a:stretch>
            <a:fillRect/>
          </a:stretch>
        </p:blipFill>
        <p:spPr>
          <a:xfrm>
            <a:off x="8160902" y="2640692"/>
            <a:ext cx="185613" cy="148491"/>
          </a:xfrm>
          <a:prstGeom prst="rect">
            <a:avLst/>
          </a:prstGeom>
        </p:spPr>
      </p:pic>
      <p:pic>
        <p:nvPicPr>
          <p:cNvPr id="15" name="Image 13" descr="preencoded.png"/>
          <p:cNvPicPr>
            <a:picLocks noChangeAspect="1"/>
          </p:cNvPicPr>
          <p:nvPr/>
        </p:nvPicPr>
        <p:blipFill>
          <a:blip r:embed="rId16"/>
          <a:stretch>
            <a:fillRect/>
          </a:stretch>
        </p:blipFill>
        <p:spPr>
          <a:xfrm>
            <a:off x="593963" y="3977109"/>
            <a:ext cx="10691336" cy="1225049"/>
          </a:xfrm>
          <a:prstGeom prst="rect">
            <a:avLst/>
          </a:prstGeom>
        </p:spPr>
      </p:pic>
      <p:pic>
        <p:nvPicPr>
          <p:cNvPr id="16" name="Image 14" descr="preencoded.png"/>
          <p:cNvPicPr>
            <a:picLocks noChangeAspect="1"/>
          </p:cNvPicPr>
          <p:nvPr/>
        </p:nvPicPr>
        <p:blipFill>
          <a:blip r:embed="rId17"/>
          <a:stretch>
            <a:fillRect/>
          </a:stretch>
        </p:blipFill>
        <p:spPr>
          <a:xfrm>
            <a:off x="816700" y="4209126"/>
            <a:ext cx="213455" cy="278420"/>
          </a:xfrm>
          <a:prstGeom prst="rect">
            <a:avLst/>
          </a:prstGeom>
        </p:spPr>
      </p:pic>
      <p:sp>
        <p:nvSpPr>
          <p:cNvPr id="19" name="Text 0"/>
          <p:cNvSpPr/>
          <p:nvPr/>
        </p:nvSpPr>
        <p:spPr>
          <a:xfrm>
            <a:off x="593963" y="524699"/>
            <a:ext cx="10691336" cy="371227"/>
          </a:xfrm>
          <a:prstGeom prst="rect">
            <a:avLst/>
          </a:prstGeom>
          <a:noFill/>
          <a:ln/>
        </p:spPr>
        <p:txBody>
          <a:bodyPr vert="horz" wrap="square" lIns="0" tIns="0" rIns="0" bIns="0" rtlCol="0" anchor="t"/>
          <a:lstStyle/>
          <a:p>
            <a:pPr>
              <a:lnSpc>
                <a:spcPts val="2923"/>
              </a:lnSpc>
            </a:pPr>
            <a:r>
              <a:rPr lang="en-US" sz="2631" b="1" dirty="0">
                <a:solidFill>
                  <a:srgbClr val="000000"/>
                </a:solidFill>
                <a:latin typeface="ui-sans-serif" pitchFamily="34" charset="0"/>
                <a:ea typeface="ui-sans-serif" pitchFamily="34" charset="-122"/>
                <a:cs typeface="ui-sans-serif" pitchFamily="34" charset="-120"/>
              </a:rPr>
              <a:t>Answer 4</a:t>
            </a:r>
            <a:endParaRPr lang="en-US" sz="2631" dirty="0"/>
          </a:p>
        </p:txBody>
      </p:sp>
      <p:sp>
        <p:nvSpPr>
          <p:cNvPr id="20" name="Text 1"/>
          <p:cNvSpPr/>
          <p:nvPr/>
        </p:nvSpPr>
        <p:spPr>
          <a:xfrm>
            <a:off x="593963" y="1118662"/>
            <a:ext cx="12829604"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The correct answer is </a:t>
            </a:r>
            <a:r>
              <a:rPr lang="en-US" sz="1754" b="1" dirty="0">
                <a:solidFill>
                  <a:srgbClr val="2B6CB0"/>
                </a:solidFill>
                <a:latin typeface="ui-sans-serif" pitchFamily="34" charset="0"/>
                <a:ea typeface="ui-sans-serif" pitchFamily="34" charset="-122"/>
                <a:cs typeface="ui-sans-serif" pitchFamily="34" charset="-120"/>
              </a:rPr>
              <a:t>C) </a:t>
            </a:r>
            <a:r>
              <a:rPr lang="en-IN" sz="1724" dirty="0">
                <a:solidFill>
                  <a:srgbClr val="374151"/>
                </a:solidFill>
                <a:latin typeface="ui-sans-serif" pitchFamily="34" charset="0"/>
                <a:ea typeface="ui-sans-serif" pitchFamily="34" charset="-122"/>
              </a:rPr>
              <a:t>AWS Elastic Beanstalk</a:t>
            </a:r>
            <a:endParaRPr lang="en-US" sz="1724" dirty="0">
              <a:solidFill>
                <a:srgbClr val="374151"/>
              </a:solidFill>
              <a:latin typeface="ui-sans-serif" pitchFamily="34" charset="0"/>
              <a:ea typeface="ui-sans-serif" pitchFamily="34" charset="-122"/>
            </a:endParaRPr>
          </a:p>
          <a:p>
            <a:pPr>
              <a:lnSpc>
                <a:spcPts val="2338"/>
              </a:lnSpc>
            </a:pPr>
            <a:r>
              <a:rPr lang="en-US" sz="1754" dirty="0">
                <a:solidFill>
                  <a:srgbClr val="374151"/>
                </a:solidFill>
                <a:latin typeface="ui-sans-serif" pitchFamily="34" charset="0"/>
                <a:ea typeface="ui-sans-serif" pitchFamily="34" charset="-122"/>
                <a:cs typeface="ui-sans-serif" pitchFamily="34" charset="-120"/>
              </a:rPr>
              <a:t>.</a:t>
            </a:r>
            <a:endParaRPr lang="en-US" sz="1754" dirty="0"/>
          </a:p>
        </p:txBody>
      </p:sp>
      <p:sp>
        <p:nvSpPr>
          <p:cNvPr id="22" name="Text 3"/>
          <p:cNvSpPr/>
          <p:nvPr/>
        </p:nvSpPr>
        <p:spPr>
          <a:xfrm>
            <a:off x="1225049" y="2585008"/>
            <a:ext cx="489672"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IaaS</a:t>
            </a:r>
            <a:endParaRPr lang="en-US" sz="1315" dirty="0"/>
          </a:p>
        </p:txBody>
      </p:sp>
      <p:sp>
        <p:nvSpPr>
          <p:cNvPr id="23" name="Text 4"/>
          <p:cNvSpPr/>
          <p:nvPr/>
        </p:nvSpPr>
        <p:spPr>
          <a:xfrm>
            <a:off x="742454" y="2974797"/>
            <a:ext cx="306885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Infrastructure as a Service - Provides virtual machines, storage, and networking</a:t>
            </a:r>
            <a:endParaRPr lang="en-US" sz="1023" dirty="0"/>
          </a:p>
        </p:txBody>
      </p:sp>
      <p:sp>
        <p:nvSpPr>
          <p:cNvPr id="24" name="Text 5"/>
          <p:cNvSpPr/>
          <p:nvPr/>
        </p:nvSpPr>
        <p:spPr>
          <a:xfrm>
            <a:off x="742454" y="3383146"/>
            <a:ext cx="3068858"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Example: AWS EC2</a:t>
            </a:r>
            <a:endParaRPr lang="en-US" sz="877" dirty="0"/>
          </a:p>
        </p:txBody>
      </p:sp>
      <p:sp>
        <p:nvSpPr>
          <p:cNvPr id="25" name="Text 6"/>
          <p:cNvSpPr/>
          <p:nvPr/>
        </p:nvSpPr>
        <p:spPr>
          <a:xfrm>
            <a:off x="4887870" y="2585008"/>
            <a:ext cx="55649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PaaS</a:t>
            </a:r>
            <a:endParaRPr lang="en-US" sz="1315" dirty="0"/>
          </a:p>
        </p:txBody>
      </p:sp>
      <p:sp>
        <p:nvSpPr>
          <p:cNvPr id="26" name="Text 7"/>
          <p:cNvSpPr/>
          <p:nvPr/>
        </p:nvSpPr>
        <p:spPr>
          <a:xfrm>
            <a:off x="4405275" y="2974797"/>
            <a:ext cx="306885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Platform as a Service - Provides development environment and deployment platform</a:t>
            </a:r>
            <a:endParaRPr lang="en-US" sz="1023" dirty="0"/>
          </a:p>
        </p:txBody>
      </p:sp>
      <p:sp>
        <p:nvSpPr>
          <p:cNvPr id="27" name="Text 8"/>
          <p:cNvSpPr/>
          <p:nvPr/>
        </p:nvSpPr>
        <p:spPr>
          <a:xfrm>
            <a:off x="4405275" y="3383146"/>
            <a:ext cx="3682630"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Example: Google App Engine</a:t>
            </a:r>
            <a:endParaRPr lang="en-US" sz="877" dirty="0"/>
          </a:p>
        </p:txBody>
      </p:sp>
      <p:sp>
        <p:nvSpPr>
          <p:cNvPr id="28" name="Text 9"/>
          <p:cNvSpPr/>
          <p:nvPr/>
        </p:nvSpPr>
        <p:spPr>
          <a:xfrm>
            <a:off x="8550691" y="2585008"/>
            <a:ext cx="559451"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SaaS</a:t>
            </a:r>
            <a:endParaRPr lang="en-US" sz="1315" dirty="0"/>
          </a:p>
        </p:txBody>
      </p:sp>
      <p:sp>
        <p:nvSpPr>
          <p:cNvPr id="29" name="Text 10"/>
          <p:cNvSpPr/>
          <p:nvPr/>
        </p:nvSpPr>
        <p:spPr>
          <a:xfrm>
            <a:off x="8068095" y="2974797"/>
            <a:ext cx="3068858"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Software as a Service - Provides complete applications to end users</a:t>
            </a:r>
            <a:endParaRPr lang="en-US" sz="1023" dirty="0"/>
          </a:p>
        </p:txBody>
      </p:sp>
      <p:sp>
        <p:nvSpPr>
          <p:cNvPr id="30" name="Text 11"/>
          <p:cNvSpPr/>
          <p:nvPr/>
        </p:nvSpPr>
        <p:spPr>
          <a:xfrm>
            <a:off x="8068095" y="3383146"/>
            <a:ext cx="3068858" cy="148491"/>
          </a:xfrm>
          <a:prstGeom prst="rect">
            <a:avLst/>
          </a:prstGeom>
          <a:noFill/>
          <a:ln/>
        </p:spPr>
        <p:txBody>
          <a:bodyPr vert="horz" wrap="square" lIns="0" tIns="0" rIns="0" bIns="0" rtlCol="0" anchor="t"/>
          <a:lstStyle/>
          <a:p>
            <a:pPr>
              <a:lnSpc>
                <a:spcPts val="1169"/>
              </a:lnSpc>
            </a:pPr>
            <a:r>
              <a:rPr lang="en-US" sz="877" dirty="0">
                <a:solidFill>
                  <a:srgbClr val="6B7280"/>
                </a:solidFill>
                <a:latin typeface="ui-sans-serif" pitchFamily="34" charset="0"/>
                <a:ea typeface="ui-sans-serif" pitchFamily="34" charset="-122"/>
                <a:cs typeface="ui-sans-serif" pitchFamily="34" charset="-120"/>
              </a:rPr>
              <a:t>Example: Salesforce</a:t>
            </a:r>
            <a:endParaRPr lang="en-US" sz="877" dirty="0"/>
          </a:p>
        </p:txBody>
      </p:sp>
      <p:sp>
        <p:nvSpPr>
          <p:cNvPr id="31" name="Text 12"/>
          <p:cNvSpPr/>
          <p:nvPr/>
        </p:nvSpPr>
        <p:spPr>
          <a:xfrm>
            <a:off x="1178646" y="4199846"/>
            <a:ext cx="98839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Did you know?</a:t>
            </a:r>
            <a:endParaRPr lang="en-US" sz="1461" dirty="0"/>
          </a:p>
        </p:txBody>
      </p:sp>
      <p:sp>
        <p:nvSpPr>
          <p:cNvPr id="32" name="Text 13"/>
          <p:cNvSpPr/>
          <p:nvPr/>
        </p:nvSpPr>
        <p:spPr>
          <a:xfrm>
            <a:off x="1178646" y="4533950"/>
            <a:ext cx="98839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Google App Engine was launched in 2008 and was one of the first cloud services to offer a platform for web application development. It supports multiple programming languages including Python, Java, Node.js, Go, and PHP.</a:t>
            </a:r>
            <a:endParaRPr lang="en-US" sz="1169"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856135" y="1007294"/>
            <a:ext cx="1670521" cy="1670521"/>
          </a:xfrm>
          <a:prstGeom prst="rect">
            <a:avLst/>
          </a:prstGeom>
        </p:spPr>
      </p:pic>
      <p:pic>
        <p:nvPicPr>
          <p:cNvPr id="4" name="Image 2" descr="preencoded.png"/>
          <p:cNvPicPr>
            <a:picLocks noChangeAspect="1"/>
          </p:cNvPicPr>
          <p:nvPr/>
        </p:nvPicPr>
        <p:blipFill>
          <a:blip r:embed="rId4"/>
          <a:stretch>
            <a:fillRect/>
          </a:stretch>
        </p:blipFill>
        <p:spPr>
          <a:xfrm>
            <a:off x="3248236" y="2120975"/>
            <a:ext cx="1113681" cy="1113681"/>
          </a:xfrm>
          <a:prstGeom prst="rect">
            <a:avLst/>
          </a:prstGeom>
        </p:spPr>
      </p:pic>
      <p:pic>
        <p:nvPicPr>
          <p:cNvPr id="5" name="Image 3" descr="preencoded.png"/>
          <p:cNvPicPr>
            <a:picLocks noChangeAspect="1"/>
          </p:cNvPicPr>
          <p:nvPr/>
        </p:nvPicPr>
        <p:blipFill>
          <a:blip r:embed="rId5"/>
          <a:stretch>
            <a:fillRect/>
          </a:stretch>
        </p:blipFill>
        <p:spPr>
          <a:xfrm>
            <a:off x="8166993" y="1471328"/>
            <a:ext cx="1392101" cy="1392101"/>
          </a:xfrm>
          <a:prstGeom prst="rect">
            <a:avLst/>
          </a:prstGeom>
        </p:spPr>
      </p:pic>
      <p:pic>
        <p:nvPicPr>
          <p:cNvPr id="6" name="Image 4" descr="preencoded.png"/>
          <p:cNvPicPr>
            <a:picLocks noChangeAspect="1"/>
          </p:cNvPicPr>
          <p:nvPr/>
        </p:nvPicPr>
        <p:blipFill>
          <a:blip r:embed="rId6"/>
          <a:stretch>
            <a:fillRect/>
          </a:stretch>
        </p:blipFill>
        <p:spPr>
          <a:xfrm>
            <a:off x="9280674" y="2863429"/>
            <a:ext cx="928067" cy="928067"/>
          </a:xfrm>
          <a:prstGeom prst="rect">
            <a:avLst/>
          </a:prstGeom>
        </p:spPr>
      </p:pic>
      <p:pic>
        <p:nvPicPr>
          <p:cNvPr id="10" name="Image 8" descr="preencoded.png"/>
          <p:cNvPicPr>
            <a:picLocks noChangeAspect="1"/>
          </p:cNvPicPr>
          <p:nvPr/>
        </p:nvPicPr>
        <p:blipFill>
          <a:blip r:embed="rId7"/>
          <a:stretch>
            <a:fillRect/>
          </a:stretch>
        </p:blipFill>
        <p:spPr>
          <a:xfrm>
            <a:off x="1071338" y="3513076"/>
            <a:ext cx="3047541" cy="1187926"/>
          </a:xfrm>
          <a:prstGeom prst="rect">
            <a:avLst/>
          </a:prstGeom>
        </p:spPr>
      </p:pic>
      <p:pic>
        <p:nvPicPr>
          <p:cNvPr id="11" name="Image 9" descr="preencoded.png"/>
          <p:cNvPicPr>
            <a:picLocks noChangeAspect="1"/>
          </p:cNvPicPr>
          <p:nvPr/>
        </p:nvPicPr>
        <p:blipFill>
          <a:blip r:embed="rId8"/>
          <a:stretch>
            <a:fillRect/>
          </a:stretch>
        </p:blipFill>
        <p:spPr>
          <a:xfrm>
            <a:off x="2386294" y="3735812"/>
            <a:ext cx="417630" cy="371227"/>
          </a:xfrm>
          <a:prstGeom prst="rect">
            <a:avLst/>
          </a:prstGeom>
        </p:spPr>
      </p:pic>
      <p:pic>
        <p:nvPicPr>
          <p:cNvPr id="12" name="Image 10" descr="preencoded.png"/>
          <p:cNvPicPr>
            <a:picLocks noChangeAspect="1"/>
          </p:cNvPicPr>
          <p:nvPr/>
        </p:nvPicPr>
        <p:blipFill>
          <a:blip r:embed="rId9"/>
          <a:stretch>
            <a:fillRect/>
          </a:stretch>
        </p:blipFill>
        <p:spPr>
          <a:xfrm>
            <a:off x="4415861" y="3513076"/>
            <a:ext cx="3047541" cy="1187926"/>
          </a:xfrm>
          <a:prstGeom prst="rect">
            <a:avLst/>
          </a:prstGeom>
        </p:spPr>
      </p:pic>
      <p:pic>
        <p:nvPicPr>
          <p:cNvPr id="13" name="Image 11" descr="preencoded.png"/>
          <p:cNvPicPr>
            <a:picLocks noChangeAspect="1"/>
          </p:cNvPicPr>
          <p:nvPr/>
        </p:nvPicPr>
        <p:blipFill>
          <a:blip r:embed="rId10"/>
          <a:stretch>
            <a:fillRect/>
          </a:stretch>
        </p:blipFill>
        <p:spPr>
          <a:xfrm>
            <a:off x="5791140" y="3735812"/>
            <a:ext cx="296982" cy="371227"/>
          </a:xfrm>
          <a:prstGeom prst="rect">
            <a:avLst/>
          </a:prstGeom>
        </p:spPr>
      </p:pic>
      <p:pic>
        <p:nvPicPr>
          <p:cNvPr id="14" name="Image 12" descr="preencoded.png"/>
          <p:cNvPicPr>
            <a:picLocks noChangeAspect="1"/>
          </p:cNvPicPr>
          <p:nvPr/>
        </p:nvPicPr>
        <p:blipFill>
          <a:blip r:embed="rId7"/>
          <a:stretch>
            <a:fillRect/>
          </a:stretch>
        </p:blipFill>
        <p:spPr>
          <a:xfrm>
            <a:off x="7760383" y="3513076"/>
            <a:ext cx="3047541" cy="1187926"/>
          </a:xfrm>
          <a:prstGeom prst="rect">
            <a:avLst/>
          </a:prstGeom>
        </p:spPr>
      </p:pic>
      <p:pic>
        <p:nvPicPr>
          <p:cNvPr id="15" name="Image 13" descr="preencoded.png"/>
          <p:cNvPicPr>
            <a:picLocks noChangeAspect="1"/>
          </p:cNvPicPr>
          <p:nvPr/>
        </p:nvPicPr>
        <p:blipFill>
          <a:blip r:embed="rId11"/>
          <a:stretch>
            <a:fillRect/>
          </a:stretch>
        </p:blipFill>
        <p:spPr>
          <a:xfrm>
            <a:off x="9117102" y="3735812"/>
            <a:ext cx="334104" cy="371227"/>
          </a:xfrm>
          <a:prstGeom prst="rect">
            <a:avLst/>
          </a:prstGeom>
        </p:spPr>
      </p:pic>
      <p:sp>
        <p:nvSpPr>
          <p:cNvPr id="18" name="Text 0"/>
          <p:cNvSpPr/>
          <p:nvPr/>
        </p:nvSpPr>
        <p:spPr>
          <a:xfrm>
            <a:off x="-475171" y="970171"/>
            <a:ext cx="12829604" cy="556840"/>
          </a:xfrm>
          <a:prstGeom prst="rect">
            <a:avLst/>
          </a:prstGeom>
          <a:noFill/>
          <a:ln/>
        </p:spPr>
        <p:txBody>
          <a:bodyPr vert="horz" wrap="square" lIns="0" tIns="0" rIns="0" bIns="0" rtlCol="0" anchor="t"/>
          <a:lstStyle/>
          <a:p>
            <a:pPr algn="ctr">
              <a:lnSpc>
                <a:spcPts val="4384"/>
              </a:lnSpc>
            </a:pPr>
            <a:r>
              <a:rPr lang="en-US" sz="4384" dirty="0">
                <a:solidFill>
                  <a:srgbClr val="1F2937"/>
                </a:solidFill>
                <a:latin typeface="ui-sans-serif" pitchFamily="34" charset="0"/>
                <a:ea typeface="ui-sans-serif" pitchFamily="34" charset="-122"/>
                <a:cs typeface="ui-sans-serif" pitchFamily="34" charset="-120"/>
              </a:rPr>
              <a:t>Amazon Web Services (AWS)</a:t>
            </a:r>
            <a:endParaRPr lang="en-US" sz="4384" dirty="0"/>
          </a:p>
        </p:txBody>
      </p:sp>
      <p:sp>
        <p:nvSpPr>
          <p:cNvPr id="19" name="Text 1"/>
          <p:cNvSpPr/>
          <p:nvPr/>
        </p:nvSpPr>
        <p:spPr>
          <a:xfrm>
            <a:off x="-475171" y="1675502"/>
            <a:ext cx="12829604"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ui-sans-serif" pitchFamily="34" charset="0"/>
                <a:ea typeface="ui-sans-serif" pitchFamily="34" charset="-122"/>
                <a:cs typeface="ui-sans-serif" pitchFamily="34" charset="-120"/>
              </a:rPr>
              <a:t>The World's Most Comprehensive Cloud Computing Platform</a:t>
            </a:r>
            <a:endParaRPr lang="en-US" sz="1754"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1856135" y="1007294"/>
            <a:ext cx="1670521" cy="1670521"/>
          </a:xfrm>
          <a:prstGeom prst="rect">
            <a:avLst/>
          </a:prstGeom>
        </p:spPr>
      </p:pic>
      <p:pic>
        <p:nvPicPr>
          <p:cNvPr id="4" name="Image 2" descr="preencoded.png"/>
          <p:cNvPicPr>
            <a:picLocks noChangeAspect="1"/>
          </p:cNvPicPr>
          <p:nvPr/>
        </p:nvPicPr>
        <p:blipFill>
          <a:blip r:embed="rId4"/>
          <a:stretch>
            <a:fillRect/>
          </a:stretch>
        </p:blipFill>
        <p:spPr>
          <a:xfrm>
            <a:off x="3248236" y="2120975"/>
            <a:ext cx="1113681" cy="1113681"/>
          </a:xfrm>
          <a:prstGeom prst="rect">
            <a:avLst/>
          </a:prstGeom>
        </p:spPr>
      </p:pic>
      <p:pic>
        <p:nvPicPr>
          <p:cNvPr id="5" name="Image 3" descr="preencoded.png"/>
          <p:cNvPicPr>
            <a:picLocks noChangeAspect="1"/>
          </p:cNvPicPr>
          <p:nvPr/>
        </p:nvPicPr>
        <p:blipFill>
          <a:blip r:embed="rId5"/>
          <a:stretch>
            <a:fillRect/>
          </a:stretch>
        </p:blipFill>
        <p:spPr>
          <a:xfrm>
            <a:off x="8166993" y="1471328"/>
            <a:ext cx="1392101" cy="1392101"/>
          </a:xfrm>
          <a:prstGeom prst="rect">
            <a:avLst/>
          </a:prstGeom>
        </p:spPr>
      </p:pic>
      <p:pic>
        <p:nvPicPr>
          <p:cNvPr id="6" name="Image 4" descr="preencoded.png"/>
          <p:cNvPicPr>
            <a:picLocks noChangeAspect="1"/>
          </p:cNvPicPr>
          <p:nvPr/>
        </p:nvPicPr>
        <p:blipFill>
          <a:blip r:embed="rId6"/>
          <a:stretch>
            <a:fillRect/>
          </a:stretch>
        </p:blipFill>
        <p:spPr>
          <a:xfrm>
            <a:off x="593963" y="970171"/>
            <a:ext cx="742454" cy="37123"/>
          </a:xfrm>
          <a:prstGeom prst="rect">
            <a:avLst/>
          </a:prstGeom>
        </p:spPr>
      </p:pic>
      <p:pic>
        <p:nvPicPr>
          <p:cNvPr id="7" name="Image 5" descr="preencoded.png"/>
          <p:cNvPicPr>
            <a:picLocks noChangeAspect="1"/>
          </p:cNvPicPr>
          <p:nvPr/>
        </p:nvPicPr>
        <p:blipFill>
          <a:blip r:embed="rId7"/>
          <a:stretch>
            <a:fillRect/>
          </a:stretch>
        </p:blipFill>
        <p:spPr>
          <a:xfrm>
            <a:off x="593963" y="2269465"/>
            <a:ext cx="185613" cy="259859"/>
          </a:xfrm>
          <a:prstGeom prst="rect">
            <a:avLst/>
          </a:prstGeom>
        </p:spPr>
      </p:pic>
      <p:pic>
        <p:nvPicPr>
          <p:cNvPr id="8" name="Image 6" descr="preencoded.png"/>
          <p:cNvPicPr>
            <a:picLocks noChangeAspect="1"/>
          </p:cNvPicPr>
          <p:nvPr/>
        </p:nvPicPr>
        <p:blipFill>
          <a:blip r:embed="rId7"/>
          <a:stretch>
            <a:fillRect/>
          </a:stretch>
        </p:blipFill>
        <p:spPr>
          <a:xfrm>
            <a:off x="593963" y="2878134"/>
            <a:ext cx="185613" cy="259859"/>
          </a:xfrm>
          <a:prstGeom prst="rect">
            <a:avLst/>
          </a:prstGeom>
        </p:spPr>
      </p:pic>
      <p:pic>
        <p:nvPicPr>
          <p:cNvPr id="9" name="Image 7" descr="preencoded.png"/>
          <p:cNvPicPr>
            <a:picLocks noChangeAspect="1"/>
          </p:cNvPicPr>
          <p:nvPr/>
        </p:nvPicPr>
        <p:blipFill>
          <a:blip r:embed="rId7"/>
          <a:stretch>
            <a:fillRect/>
          </a:stretch>
        </p:blipFill>
        <p:spPr>
          <a:xfrm>
            <a:off x="593963" y="3437074"/>
            <a:ext cx="185613" cy="259859"/>
          </a:xfrm>
          <a:prstGeom prst="rect">
            <a:avLst/>
          </a:prstGeom>
        </p:spPr>
      </p:pic>
      <p:pic>
        <p:nvPicPr>
          <p:cNvPr id="10" name="Image 8" descr="preencoded.png"/>
          <p:cNvPicPr>
            <a:picLocks noChangeAspect="1"/>
          </p:cNvPicPr>
          <p:nvPr/>
        </p:nvPicPr>
        <p:blipFill>
          <a:blip r:embed="rId8"/>
          <a:stretch>
            <a:fillRect/>
          </a:stretch>
        </p:blipFill>
        <p:spPr>
          <a:xfrm>
            <a:off x="6236612" y="1230030"/>
            <a:ext cx="5048687" cy="1781889"/>
          </a:xfrm>
          <a:prstGeom prst="rect">
            <a:avLst/>
          </a:prstGeom>
        </p:spPr>
      </p:pic>
      <p:pic>
        <p:nvPicPr>
          <p:cNvPr id="11" name="Image 9" descr="preencoded.png"/>
          <p:cNvPicPr>
            <a:picLocks noChangeAspect="1"/>
          </p:cNvPicPr>
          <p:nvPr/>
        </p:nvPicPr>
        <p:blipFill>
          <a:blip r:embed="rId9"/>
          <a:stretch>
            <a:fillRect/>
          </a:stretch>
        </p:blipFill>
        <p:spPr>
          <a:xfrm>
            <a:off x="6459349" y="1489889"/>
            <a:ext cx="185613" cy="185613"/>
          </a:xfrm>
          <a:prstGeom prst="rect">
            <a:avLst/>
          </a:prstGeom>
        </p:spPr>
      </p:pic>
      <p:sp>
        <p:nvSpPr>
          <p:cNvPr id="21" name="Text 0"/>
          <p:cNvSpPr/>
          <p:nvPr/>
        </p:nvSpPr>
        <p:spPr>
          <a:xfrm>
            <a:off x="593963" y="450454"/>
            <a:ext cx="10691336" cy="445472"/>
          </a:xfrm>
          <a:prstGeom prst="rect">
            <a:avLst/>
          </a:prstGeom>
          <a:noFill/>
          <a:ln/>
        </p:spPr>
        <p:txBody>
          <a:bodyPr vert="horz" wrap="square" lIns="0" tIns="0" rIns="0" bIns="0" rtlCol="0" anchor="t"/>
          <a:lstStyle/>
          <a:p>
            <a:pPr algn="ctr">
              <a:lnSpc>
                <a:spcPts val="3507"/>
              </a:lnSpc>
            </a:pPr>
            <a:r>
              <a:rPr lang="en-US" sz="3507" b="1" dirty="0">
                <a:solidFill>
                  <a:srgbClr val="1F2937"/>
                </a:solidFill>
                <a:latin typeface="ui-sans-serif" pitchFamily="34" charset="0"/>
                <a:ea typeface="ui-sans-serif" pitchFamily="34" charset="-122"/>
                <a:cs typeface="ui-sans-serif" pitchFamily="34" charset="-120"/>
              </a:rPr>
              <a:t>What is AWS?</a:t>
            </a:r>
            <a:endParaRPr lang="en-US" sz="3507" b="1" dirty="0"/>
          </a:p>
        </p:txBody>
      </p:sp>
      <p:sp>
        <p:nvSpPr>
          <p:cNvPr id="23" name="Text 2"/>
          <p:cNvSpPr/>
          <p:nvPr/>
        </p:nvSpPr>
        <p:spPr>
          <a:xfrm>
            <a:off x="928067" y="2232343"/>
            <a:ext cx="4714582"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Over 200 fully featured services</a:t>
            </a:r>
            <a:r>
              <a:rPr lang="en-US" sz="1315" dirty="0">
                <a:solidFill>
                  <a:srgbClr val="374151"/>
                </a:solidFill>
                <a:latin typeface="ui-sans-serif" pitchFamily="34" charset="0"/>
                <a:ea typeface="ui-sans-serif" pitchFamily="34" charset="-122"/>
                <a:cs typeface="ui-sans-serif" pitchFamily="34" charset="-120"/>
              </a:rPr>
              <a:t> from data centers globally, enabling organizations to access scalable computing resources on demand.</a:t>
            </a:r>
            <a:endParaRPr lang="en-US" sz="1315" dirty="0"/>
          </a:p>
        </p:txBody>
      </p:sp>
      <p:sp>
        <p:nvSpPr>
          <p:cNvPr id="24" name="Text 3"/>
          <p:cNvSpPr/>
          <p:nvPr/>
        </p:nvSpPr>
        <p:spPr>
          <a:xfrm>
            <a:off x="928067" y="2841022"/>
            <a:ext cx="4714582"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Pay-as-you-go</a:t>
            </a:r>
            <a:r>
              <a:rPr lang="en-US" sz="1315" dirty="0">
                <a:solidFill>
                  <a:srgbClr val="374151"/>
                </a:solidFill>
                <a:latin typeface="ui-sans-serif" pitchFamily="34" charset="0"/>
                <a:ea typeface="ui-sans-serif" pitchFamily="34" charset="-122"/>
                <a:cs typeface="ui-sans-serif" pitchFamily="34" charset="-120"/>
              </a:rPr>
              <a:t> pricing model eliminates upfront capital expenses and the cost of idle resources.</a:t>
            </a:r>
            <a:endParaRPr lang="en-US" sz="1315" dirty="0"/>
          </a:p>
        </p:txBody>
      </p:sp>
      <p:sp>
        <p:nvSpPr>
          <p:cNvPr id="25" name="Text 4"/>
          <p:cNvSpPr/>
          <p:nvPr/>
        </p:nvSpPr>
        <p:spPr>
          <a:xfrm>
            <a:off x="928067" y="3408364"/>
            <a:ext cx="4714582"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Infrastructure as a Service (IaaS)</a:t>
            </a:r>
            <a:r>
              <a:rPr lang="en-US" sz="1315" dirty="0">
                <a:solidFill>
                  <a:srgbClr val="374151"/>
                </a:solidFill>
                <a:latin typeface="ui-sans-serif" pitchFamily="34" charset="0"/>
                <a:ea typeface="ui-sans-serif" pitchFamily="34" charset="-122"/>
                <a:cs typeface="ui-sans-serif" pitchFamily="34" charset="-120"/>
              </a:rPr>
              <a:t>, Platform as a Service (PaaS), and various managed cloud services.</a:t>
            </a:r>
            <a:endParaRPr lang="en-US" sz="1315" dirty="0"/>
          </a:p>
        </p:txBody>
      </p:sp>
      <p:sp>
        <p:nvSpPr>
          <p:cNvPr id="26" name="Text 5"/>
          <p:cNvSpPr/>
          <p:nvPr/>
        </p:nvSpPr>
        <p:spPr>
          <a:xfrm>
            <a:off x="6719208" y="1452766"/>
            <a:ext cx="552385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 Global Infrastructure</a:t>
            </a:r>
            <a:endParaRPr lang="en-US" sz="1461" dirty="0"/>
          </a:p>
        </p:txBody>
      </p:sp>
      <p:sp>
        <p:nvSpPr>
          <p:cNvPr id="27" name="Text 6"/>
          <p:cNvSpPr/>
          <p:nvPr/>
        </p:nvSpPr>
        <p:spPr>
          <a:xfrm>
            <a:off x="6570717" y="1972484"/>
            <a:ext cx="1212578" cy="334104"/>
          </a:xfrm>
          <a:prstGeom prst="rect">
            <a:avLst/>
          </a:prstGeom>
          <a:noFill/>
          <a:ln/>
        </p:spPr>
        <p:txBody>
          <a:bodyPr vert="horz" wrap="square" lIns="0" tIns="0" rIns="0" bIns="0" rtlCol="0" anchor="t"/>
          <a:lstStyle/>
          <a:p>
            <a:pPr algn="ctr">
              <a:lnSpc>
                <a:spcPts val="2631"/>
              </a:lnSpc>
            </a:pPr>
            <a:r>
              <a:rPr lang="en-US" sz="2192" b="1" dirty="0">
                <a:solidFill>
                  <a:srgbClr val="1F2937"/>
                </a:solidFill>
                <a:latin typeface="ui-sans-serif" pitchFamily="34" charset="0"/>
                <a:ea typeface="ui-sans-serif" pitchFamily="34" charset="-122"/>
                <a:cs typeface="ui-sans-serif" pitchFamily="34" charset="-120"/>
              </a:rPr>
              <a:t>38</a:t>
            </a:r>
            <a:endParaRPr lang="en-US" sz="2192" dirty="0"/>
          </a:p>
        </p:txBody>
      </p:sp>
      <p:sp>
        <p:nvSpPr>
          <p:cNvPr id="28" name="Text 7"/>
          <p:cNvSpPr/>
          <p:nvPr/>
        </p:nvSpPr>
        <p:spPr>
          <a:xfrm>
            <a:off x="6570717" y="2306588"/>
            <a:ext cx="1212578" cy="371227"/>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Geographic Regions</a:t>
            </a:r>
            <a:endParaRPr lang="en-US" sz="1023" dirty="0"/>
          </a:p>
        </p:txBody>
      </p:sp>
      <p:sp>
        <p:nvSpPr>
          <p:cNvPr id="29" name="Text 8"/>
          <p:cNvSpPr/>
          <p:nvPr/>
        </p:nvSpPr>
        <p:spPr>
          <a:xfrm>
            <a:off x="8033250" y="1972484"/>
            <a:ext cx="1455268" cy="334104"/>
          </a:xfrm>
          <a:prstGeom prst="rect">
            <a:avLst/>
          </a:prstGeom>
          <a:noFill/>
          <a:ln/>
        </p:spPr>
        <p:txBody>
          <a:bodyPr vert="horz" wrap="square" lIns="0" tIns="0" rIns="0" bIns="0" rtlCol="0" anchor="t"/>
          <a:lstStyle/>
          <a:p>
            <a:pPr algn="ctr">
              <a:lnSpc>
                <a:spcPts val="2631"/>
              </a:lnSpc>
            </a:pPr>
            <a:r>
              <a:rPr lang="en-US" sz="2192" b="1" dirty="0">
                <a:solidFill>
                  <a:srgbClr val="1F2937"/>
                </a:solidFill>
                <a:latin typeface="ui-sans-serif" pitchFamily="34" charset="0"/>
                <a:ea typeface="ui-sans-serif" pitchFamily="34" charset="-122"/>
                <a:cs typeface="ui-sans-serif" pitchFamily="34" charset="-120"/>
              </a:rPr>
              <a:t>120</a:t>
            </a:r>
            <a:endParaRPr lang="en-US" sz="2192" dirty="0"/>
          </a:p>
        </p:txBody>
      </p:sp>
      <p:sp>
        <p:nvSpPr>
          <p:cNvPr id="30" name="Text 9"/>
          <p:cNvSpPr/>
          <p:nvPr/>
        </p:nvSpPr>
        <p:spPr>
          <a:xfrm>
            <a:off x="8033250" y="2306588"/>
            <a:ext cx="1455268"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Availability Zones</a:t>
            </a:r>
            <a:endParaRPr lang="en-US" sz="1023" dirty="0"/>
          </a:p>
        </p:txBody>
      </p:sp>
      <p:sp>
        <p:nvSpPr>
          <p:cNvPr id="31" name="Text 10"/>
          <p:cNvSpPr/>
          <p:nvPr/>
        </p:nvSpPr>
        <p:spPr>
          <a:xfrm>
            <a:off x="9617199" y="1972484"/>
            <a:ext cx="1455268" cy="334104"/>
          </a:xfrm>
          <a:prstGeom prst="rect">
            <a:avLst/>
          </a:prstGeom>
          <a:noFill/>
          <a:ln/>
        </p:spPr>
        <p:txBody>
          <a:bodyPr vert="horz" wrap="square" lIns="0" tIns="0" rIns="0" bIns="0" rtlCol="0" anchor="t"/>
          <a:lstStyle/>
          <a:p>
            <a:pPr algn="ctr">
              <a:lnSpc>
                <a:spcPts val="2631"/>
              </a:lnSpc>
            </a:pPr>
            <a:r>
              <a:rPr lang="en-US" sz="2192" b="1" dirty="0">
                <a:solidFill>
                  <a:srgbClr val="1F2937"/>
                </a:solidFill>
                <a:latin typeface="ui-sans-serif" pitchFamily="34" charset="0"/>
                <a:ea typeface="ui-sans-serif" pitchFamily="34" charset="-122"/>
                <a:cs typeface="ui-sans-serif" pitchFamily="34" charset="-120"/>
              </a:rPr>
              <a:t>700+</a:t>
            </a:r>
            <a:endParaRPr lang="en-US" sz="2192" dirty="0"/>
          </a:p>
        </p:txBody>
      </p:sp>
      <p:sp>
        <p:nvSpPr>
          <p:cNvPr id="32" name="Text 11"/>
          <p:cNvSpPr/>
          <p:nvPr/>
        </p:nvSpPr>
        <p:spPr>
          <a:xfrm>
            <a:off x="9617199" y="2306588"/>
            <a:ext cx="1455268"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ui-sans-serif" pitchFamily="34" charset="0"/>
                <a:ea typeface="ui-sans-serif" pitchFamily="34" charset="-122"/>
                <a:cs typeface="ui-sans-serif" pitchFamily="34" charset="-120"/>
              </a:rPr>
              <a:t>Edge Locations</a:t>
            </a:r>
            <a:endParaRPr lang="en-US" sz="1023" dirty="0"/>
          </a:p>
        </p:txBody>
      </p:sp>
      <p:sp>
        <p:nvSpPr>
          <p:cNvPr id="41" name="Text 20"/>
          <p:cNvSpPr/>
          <p:nvPr/>
        </p:nvSpPr>
        <p:spPr>
          <a:xfrm>
            <a:off x="742454" y="6352962"/>
            <a:ext cx="1595696" cy="185613"/>
          </a:xfrm>
          <a:prstGeom prst="rect">
            <a:avLst/>
          </a:prstGeom>
          <a:noFill/>
          <a:ln/>
        </p:spPr>
        <p:txBody>
          <a:bodyPr vert="horz" wrap="square" lIns="0" tIns="0" rIns="0" bIns="0" rtlCol="0" anchor="t"/>
          <a:lstStyle/>
          <a:p>
            <a:pPr>
              <a:lnSpc>
                <a:spcPts val="1461"/>
              </a:lnSpc>
            </a:pPr>
            <a:endParaRPr lang="en-US" sz="1023" dirty="0"/>
          </a:p>
        </p:txBody>
      </p:sp>
      <p:sp>
        <p:nvSpPr>
          <p:cNvPr id="42" name="Text 21"/>
          <p:cNvSpPr/>
          <p:nvPr/>
        </p:nvSpPr>
        <p:spPr>
          <a:xfrm>
            <a:off x="11076194" y="6352962"/>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49326"/>
          </a:xfrm>
          <a:prstGeom prst="rect">
            <a:avLst/>
          </a:prstGeom>
        </p:spPr>
      </p:pic>
      <p:pic>
        <p:nvPicPr>
          <p:cNvPr id="3" name="Image 1" descr="preencoded.png"/>
          <p:cNvPicPr>
            <a:picLocks noChangeAspect="1"/>
          </p:cNvPicPr>
          <p:nvPr/>
        </p:nvPicPr>
        <p:blipFill>
          <a:blip r:embed="rId4"/>
          <a:stretch>
            <a:fillRect/>
          </a:stretch>
        </p:blipFill>
        <p:spPr>
          <a:xfrm>
            <a:off x="1856135" y="1007294"/>
            <a:ext cx="1670521" cy="1670521"/>
          </a:xfrm>
          <a:prstGeom prst="rect">
            <a:avLst/>
          </a:prstGeom>
        </p:spPr>
      </p:pic>
      <p:pic>
        <p:nvPicPr>
          <p:cNvPr id="4" name="Image 2" descr="preencoded.png"/>
          <p:cNvPicPr>
            <a:picLocks noChangeAspect="1"/>
          </p:cNvPicPr>
          <p:nvPr/>
        </p:nvPicPr>
        <p:blipFill>
          <a:blip r:embed="rId5"/>
          <a:stretch>
            <a:fillRect/>
          </a:stretch>
        </p:blipFill>
        <p:spPr>
          <a:xfrm>
            <a:off x="3248236" y="2120975"/>
            <a:ext cx="1113681" cy="1113681"/>
          </a:xfrm>
          <a:prstGeom prst="rect">
            <a:avLst/>
          </a:prstGeom>
        </p:spPr>
      </p:pic>
      <p:pic>
        <p:nvPicPr>
          <p:cNvPr id="5" name="Image 3" descr="preencoded.png"/>
          <p:cNvPicPr>
            <a:picLocks noChangeAspect="1"/>
          </p:cNvPicPr>
          <p:nvPr/>
        </p:nvPicPr>
        <p:blipFill>
          <a:blip r:embed="rId6"/>
          <a:stretch>
            <a:fillRect/>
          </a:stretch>
        </p:blipFill>
        <p:spPr>
          <a:xfrm>
            <a:off x="8166993" y="1471328"/>
            <a:ext cx="1392101" cy="1392101"/>
          </a:xfrm>
          <a:prstGeom prst="rect">
            <a:avLst/>
          </a:prstGeom>
        </p:spPr>
      </p:pic>
      <p:pic>
        <p:nvPicPr>
          <p:cNvPr id="6" name="Image 4" descr="preencoded.png"/>
          <p:cNvPicPr>
            <a:picLocks noChangeAspect="1"/>
          </p:cNvPicPr>
          <p:nvPr/>
        </p:nvPicPr>
        <p:blipFill>
          <a:blip r:embed="rId7"/>
          <a:stretch>
            <a:fillRect/>
          </a:stretch>
        </p:blipFill>
        <p:spPr>
          <a:xfrm>
            <a:off x="593963" y="970171"/>
            <a:ext cx="742454" cy="37123"/>
          </a:xfrm>
          <a:prstGeom prst="rect">
            <a:avLst/>
          </a:prstGeom>
        </p:spPr>
      </p:pic>
      <p:pic>
        <p:nvPicPr>
          <p:cNvPr id="7" name="Image 5" descr="preencoded.png"/>
          <p:cNvPicPr>
            <a:picLocks noChangeAspect="1"/>
          </p:cNvPicPr>
          <p:nvPr/>
        </p:nvPicPr>
        <p:blipFill>
          <a:blip r:embed="rId8"/>
          <a:stretch>
            <a:fillRect/>
          </a:stretch>
        </p:blipFill>
        <p:spPr>
          <a:xfrm>
            <a:off x="593963" y="1972484"/>
            <a:ext cx="3415288" cy="2078871"/>
          </a:xfrm>
          <a:prstGeom prst="rect">
            <a:avLst/>
          </a:prstGeom>
        </p:spPr>
      </p:pic>
      <p:pic>
        <p:nvPicPr>
          <p:cNvPr id="8" name="Image 6" descr="preencoded.png"/>
          <p:cNvPicPr>
            <a:picLocks noChangeAspect="1"/>
          </p:cNvPicPr>
          <p:nvPr/>
        </p:nvPicPr>
        <p:blipFill>
          <a:blip r:embed="rId9"/>
          <a:stretch>
            <a:fillRect/>
          </a:stretch>
        </p:blipFill>
        <p:spPr>
          <a:xfrm>
            <a:off x="779577" y="2158098"/>
            <a:ext cx="445472" cy="445472"/>
          </a:xfrm>
          <a:prstGeom prst="rect">
            <a:avLst/>
          </a:prstGeom>
        </p:spPr>
      </p:pic>
      <p:pic>
        <p:nvPicPr>
          <p:cNvPr id="9" name="Image 7" descr="preencoded.png"/>
          <p:cNvPicPr>
            <a:picLocks noChangeAspect="1"/>
          </p:cNvPicPr>
          <p:nvPr/>
        </p:nvPicPr>
        <p:blipFill>
          <a:blip r:embed="rId10"/>
          <a:stretch>
            <a:fillRect/>
          </a:stretch>
        </p:blipFill>
        <p:spPr>
          <a:xfrm>
            <a:off x="890945" y="2232343"/>
            <a:ext cx="222736" cy="296982"/>
          </a:xfrm>
          <a:prstGeom prst="rect">
            <a:avLst/>
          </a:prstGeom>
        </p:spPr>
      </p:pic>
      <p:pic>
        <p:nvPicPr>
          <p:cNvPr id="10" name="Image 8" descr="preencoded.png"/>
          <p:cNvPicPr>
            <a:picLocks noChangeAspect="1"/>
          </p:cNvPicPr>
          <p:nvPr/>
        </p:nvPicPr>
        <p:blipFill>
          <a:blip r:embed="rId11"/>
          <a:stretch>
            <a:fillRect/>
          </a:stretch>
        </p:blipFill>
        <p:spPr>
          <a:xfrm>
            <a:off x="779576" y="2742780"/>
            <a:ext cx="148491" cy="148491"/>
          </a:xfrm>
          <a:prstGeom prst="rect">
            <a:avLst/>
          </a:prstGeom>
        </p:spPr>
      </p:pic>
      <p:pic>
        <p:nvPicPr>
          <p:cNvPr id="11" name="Image 9" descr="preencoded.png"/>
          <p:cNvPicPr>
            <a:picLocks noChangeAspect="1"/>
          </p:cNvPicPr>
          <p:nvPr/>
        </p:nvPicPr>
        <p:blipFill>
          <a:blip r:embed="rId12"/>
          <a:stretch>
            <a:fillRect/>
          </a:stretch>
        </p:blipFill>
        <p:spPr>
          <a:xfrm>
            <a:off x="779576" y="3513076"/>
            <a:ext cx="148491" cy="129929"/>
          </a:xfrm>
          <a:prstGeom prst="rect">
            <a:avLst/>
          </a:prstGeom>
        </p:spPr>
      </p:pic>
      <p:pic>
        <p:nvPicPr>
          <p:cNvPr id="12" name="Image 10" descr="preencoded.png"/>
          <p:cNvPicPr>
            <a:picLocks noChangeAspect="1"/>
          </p:cNvPicPr>
          <p:nvPr/>
        </p:nvPicPr>
        <p:blipFill>
          <a:blip r:embed="rId13"/>
          <a:stretch>
            <a:fillRect/>
          </a:stretch>
        </p:blipFill>
        <p:spPr>
          <a:xfrm>
            <a:off x="4231987" y="1972484"/>
            <a:ext cx="3415288" cy="2078871"/>
          </a:xfrm>
          <a:prstGeom prst="rect">
            <a:avLst/>
          </a:prstGeom>
        </p:spPr>
      </p:pic>
      <p:pic>
        <p:nvPicPr>
          <p:cNvPr id="13" name="Image 11" descr="preencoded.png"/>
          <p:cNvPicPr>
            <a:picLocks noChangeAspect="1"/>
          </p:cNvPicPr>
          <p:nvPr/>
        </p:nvPicPr>
        <p:blipFill>
          <a:blip r:embed="rId14"/>
          <a:stretch>
            <a:fillRect/>
          </a:stretch>
        </p:blipFill>
        <p:spPr>
          <a:xfrm>
            <a:off x="4417601" y="2158098"/>
            <a:ext cx="445472" cy="445472"/>
          </a:xfrm>
          <a:prstGeom prst="rect">
            <a:avLst/>
          </a:prstGeom>
        </p:spPr>
      </p:pic>
      <p:pic>
        <p:nvPicPr>
          <p:cNvPr id="14" name="Image 12" descr="preencoded.png"/>
          <p:cNvPicPr>
            <a:picLocks noChangeAspect="1"/>
          </p:cNvPicPr>
          <p:nvPr/>
        </p:nvPicPr>
        <p:blipFill>
          <a:blip r:embed="rId15"/>
          <a:stretch>
            <a:fillRect/>
          </a:stretch>
        </p:blipFill>
        <p:spPr>
          <a:xfrm>
            <a:off x="4528969" y="2232343"/>
            <a:ext cx="222736" cy="296982"/>
          </a:xfrm>
          <a:prstGeom prst="rect">
            <a:avLst/>
          </a:prstGeom>
        </p:spPr>
      </p:pic>
      <p:pic>
        <p:nvPicPr>
          <p:cNvPr id="15" name="Image 13" descr="preencoded.png"/>
          <p:cNvPicPr>
            <a:picLocks noChangeAspect="1"/>
          </p:cNvPicPr>
          <p:nvPr/>
        </p:nvPicPr>
        <p:blipFill>
          <a:blip r:embed="rId16"/>
          <a:stretch>
            <a:fillRect/>
          </a:stretch>
        </p:blipFill>
        <p:spPr>
          <a:xfrm>
            <a:off x="4417600" y="2742780"/>
            <a:ext cx="148491" cy="148491"/>
          </a:xfrm>
          <a:prstGeom prst="rect">
            <a:avLst/>
          </a:prstGeom>
        </p:spPr>
      </p:pic>
      <p:pic>
        <p:nvPicPr>
          <p:cNvPr id="16" name="Image 14" descr="preencoded.png"/>
          <p:cNvPicPr>
            <a:picLocks noChangeAspect="1"/>
          </p:cNvPicPr>
          <p:nvPr/>
        </p:nvPicPr>
        <p:blipFill>
          <a:blip r:embed="rId12"/>
          <a:stretch>
            <a:fillRect/>
          </a:stretch>
        </p:blipFill>
        <p:spPr>
          <a:xfrm>
            <a:off x="4417600" y="3513076"/>
            <a:ext cx="148491" cy="129929"/>
          </a:xfrm>
          <a:prstGeom prst="rect">
            <a:avLst/>
          </a:prstGeom>
        </p:spPr>
      </p:pic>
      <p:pic>
        <p:nvPicPr>
          <p:cNvPr id="17" name="Image 15" descr="preencoded.png"/>
          <p:cNvPicPr>
            <a:picLocks noChangeAspect="1"/>
          </p:cNvPicPr>
          <p:nvPr/>
        </p:nvPicPr>
        <p:blipFill>
          <a:blip r:embed="rId17"/>
          <a:stretch>
            <a:fillRect/>
          </a:stretch>
        </p:blipFill>
        <p:spPr>
          <a:xfrm>
            <a:off x="7870011" y="1972484"/>
            <a:ext cx="3415288" cy="2078871"/>
          </a:xfrm>
          <a:prstGeom prst="rect">
            <a:avLst/>
          </a:prstGeom>
        </p:spPr>
      </p:pic>
      <p:pic>
        <p:nvPicPr>
          <p:cNvPr id="18" name="Image 16" descr="preencoded.png"/>
          <p:cNvPicPr>
            <a:picLocks noChangeAspect="1"/>
          </p:cNvPicPr>
          <p:nvPr/>
        </p:nvPicPr>
        <p:blipFill>
          <a:blip r:embed="rId18"/>
          <a:stretch>
            <a:fillRect/>
          </a:stretch>
        </p:blipFill>
        <p:spPr>
          <a:xfrm>
            <a:off x="8055625" y="2158098"/>
            <a:ext cx="445472" cy="445472"/>
          </a:xfrm>
          <a:prstGeom prst="rect">
            <a:avLst/>
          </a:prstGeom>
        </p:spPr>
      </p:pic>
      <p:pic>
        <p:nvPicPr>
          <p:cNvPr id="19" name="Image 17" descr="preencoded.png"/>
          <p:cNvPicPr>
            <a:picLocks noChangeAspect="1"/>
          </p:cNvPicPr>
          <p:nvPr/>
        </p:nvPicPr>
        <p:blipFill>
          <a:blip r:embed="rId19"/>
          <a:stretch>
            <a:fillRect/>
          </a:stretch>
        </p:blipFill>
        <p:spPr>
          <a:xfrm>
            <a:off x="8153072" y="2232343"/>
            <a:ext cx="250578" cy="296982"/>
          </a:xfrm>
          <a:prstGeom prst="rect">
            <a:avLst/>
          </a:prstGeom>
        </p:spPr>
      </p:pic>
      <p:pic>
        <p:nvPicPr>
          <p:cNvPr id="20" name="Image 18" descr="preencoded.png"/>
          <p:cNvPicPr>
            <a:picLocks noChangeAspect="1"/>
          </p:cNvPicPr>
          <p:nvPr/>
        </p:nvPicPr>
        <p:blipFill>
          <a:blip r:embed="rId20"/>
          <a:stretch>
            <a:fillRect/>
          </a:stretch>
        </p:blipFill>
        <p:spPr>
          <a:xfrm>
            <a:off x="8055625" y="2742780"/>
            <a:ext cx="148491" cy="148491"/>
          </a:xfrm>
          <a:prstGeom prst="rect">
            <a:avLst/>
          </a:prstGeom>
        </p:spPr>
      </p:pic>
      <p:pic>
        <p:nvPicPr>
          <p:cNvPr id="21" name="Image 19" descr="preencoded.png"/>
          <p:cNvPicPr>
            <a:picLocks noChangeAspect="1"/>
          </p:cNvPicPr>
          <p:nvPr/>
        </p:nvPicPr>
        <p:blipFill>
          <a:blip r:embed="rId12"/>
          <a:stretch>
            <a:fillRect/>
          </a:stretch>
        </p:blipFill>
        <p:spPr>
          <a:xfrm>
            <a:off x="8055625" y="3513076"/>
            <a:ext cx="148491" cy="129929"/>
          </a:xfrm>
          <a:prstGeom prst="rect">
            <a:avLst/>
          </a:prstGeom>
        </p:spPr>
      </p:pic>
      <p:pic>
        <p:nvPicPr>
          <p:cNvPr id="22" name="Image 20" descr="preencoded.png"/>
          <p:cNvPicPr>
            <a:picLocks noChangeAspect="1"/>
          </p:cNvPicPr>
          <p:nvPr/>
        </p:nvPicPr>
        <p:blipFill>
          <a:blip r:embed="rId21"/>
          <a:stretch>
            <a:fillRect/>
          </a:stretch>
        </p:blipFill>
        <p:spPr>
          <a:xfrm>
            <a:off x="593963" y="4274091"/>
            <a:ext cx="3415288" cy="2301607"/>
          </a:xfrm>
          <a:prstGeom prst="rect">
            <a:avLst/>
          </a:prstGeom>
        </p:spPr>
      </p:pic>
      <p:pic>
        <p:nvPicPr>
          <p:cNvPr id="23" name="Image 21" descr="preencoded.png"/>
          <p:cNvPicPr>
            <a:picLocks noChangeAspect="1"/>
          </p:cNvPicPr>
          <p:nvPr/>
        </p:nvPicPr>
        <p:blipFill>
          <a:blip r:embed="rId22"/>
          <a:stretch>
            <a:fillRect/>
          </a:stretch>
        </p:blipFill>
        <p:spPr>
          <a:xfrm>
            <a:off x="779577" y="4459705"/>
            <a:ext cx="445472" cy="445472"/>
          </a:xfrm>
          <a:prstGeom prst="rect">
            <a:avLst/>
          </a:prstGeom>
        </p:spPr>
      </p:pic>
      <p:pic>
        <p:nvPicPr>
          <p:cNvPr id="24" name="Image 22" descr="preencoded.png"/>
          <p:cNvPicPr>
            <a:picLocks noChangeAspect="1"/>
          </p:cNvPicPr>
          <p:nvPr/>
        </p:nvPicPr>
        <p:blipFill>
          <a:blip r:embed="rId23"/>
          <a:stretch>
            <a:fillRect/>
          </a:stretch>
        </p:blipFill>
        <p:spPr>
          <a:xfrm>
            <a:off x="877024" y="4533950"/>
            <a:ext cx="250578" cy="296982"/>
          </a:xfrm>
          <a:prstGeom prst="rect">
            <a:avLst/>
          </a:prstGeom>
        </p:spPr>
      </p:pic>
      <p:pic>
        <p:nvPicPr>
          <p:cNvPr id="25" name="Image 23" descr="preencoded.png"/>
          <p:cNvPicPr>
            <a:picLocks noChangeAspect="1"/>
          </p:cNvPicPr>
          <p:nvPr/>
        </p:nvPicPr>
        <p:blipFill>
          <a:blip r:embed="rId24"/>
          <a:stretch>
            <a:fillRect/>
          </a:stretch>
        </p:blipFill>
        <p:spPr>
          <a:xfrm>
            <a:off x="779576" y="5044387"/>
            <a:ext cx="148491" cy="148491"/>
          </a:xfrm>
          <a:prstGeom prst="rect">
            <a:avLst/>
          </a:prstGeom>
        </p:spPr>
      </p:pic>
      <p:pic>
        <p:nvPicPr>
          <p:cNvPr id="27" name="Image 25" descr="preencoded.png"/>
          <p:cNvPicPr>
            <a:picLocks noChangeAspect="1"/>
          </p:cNvPicPr>
          <p:nvPr/>
        </p:nvPicPr>
        <p:blipFill>
          <a:blip r:embed="rId25"/>
          <a:stretch>
            <a:fillRect/>
          </a:stretch>
        </p:blipFill>
        <p:spPr>
          <a:xfrm>
            <a:off x="4231987" y="4274091"/>
            <a:ext cx="3415288" cy="2301607"/>
          </a:xfrm>
          <a:prstGeom prst="rect">
            <a:avLst/>
          </a:prstGeom>
        </p:spPr>
      </p:pic>
      <p:pic>
        <p:nvPicPr>
          <p:cNvPr id="28" name="Image 26" descr="preencoded.png"/>
          <p:cNvPicPr>
            <a:picLocks noChangeAspect="1"/>
          </p:cNvPicPr>
          <p:nvPr/>
        </p:nvPicPr>
        <p:blipFill>
          <a:blip r:embed="rId26"/>
          <a:stretch>
            <a:fillRect/>
          </a:stretch>
        </p:blipFill>
        <p:spPr>
          <a:xfrm>
            <a:off x="4417601" y="4459705"/>
            <a:ext cx="445472" cy="445472"/>
          </a:xfrm>
          <a:prstGeom prst="rect">
            <a:avLst/>
          </a:prstGeom>
        </p:spPr>
      </p:pic>
      <p:pic>
        <p:nvPicPr>
          <p:cNvPr id="29" name="Image 27" descr="preencoded.png"/>
          <p:cNvPicPr>
            <a:picLocks noChangeAspect="1"/>
          </p:cNvPicPr>
          <p:nvPr/>
        </p:nvPicPr>
        <p:blipFill>
          <a:blip r:embed="rId27"/>
          <a:stretch>
            <a:fillRect/>
          </a:stretch>
        </p:blipFill>
        <p:spPr>
          <a:xfrm>
            <a:off x="4515049" y="4533950"/>
            <a:ext cx="250578" cy="296982"/>
          </a:xfrm>
          <a:prstGeom prst="rect">
            <a:avLst/>
          </a:prstGeom>
        </p:spPr>
      </p:pic>
      <p:pic>
        <p:nvPicPr>
          <p:cNvPr id="30" name="Image 28" descr="preencoded.png"/>
          <p:cNvPicPr>
            <a:picLocks noChangeAspect="1"/>
          </p:cNvPicPr>
          <p:nvPr/>
        </p:nvPicPr>
        <p:blipFill>
          <a:blip r:embed="rId28"/>
          <a:stretch>
            <a:fillRect/>
          </a:stretch>
        </p:blipFill>
        <p:spPr>
          <a:xfrm>
            <a:off x="4417600" y="5044387"/>
            <a:ext cx="148491" cy="148491"/>
          </a:xfrm>
          <a:prstGeom prst="rect">
            <a:avLst/>
          </a:prstGeom>
        </p:spPr>
      </p:pic>
      <p:pic>
        <p:nvPicPr>
          <p:cNvPr id="32" name="Image 30" descr="preencoded.png"/>
          <p:cNvPicPr>
            <a:picLocks noChangeAspect="1"/>
          </p:cNvPicPr>
          <p:nvPr/>
        </p:nvPicPr>
        <p:blipFill>
          <a:blip r:embed="rId29"/>
          <a:stretch>
            <a:fillRect/>
          </a:stretch>
        </p:blipFill>
        <p:spPr>
          <a:xfrm>
            <a:off x="7870011" y="4274091"/>
            <a:ext cx="3415288" cy="2301607"/>
          </a:xfrm>
          <a:prstGeom prst="rect">
            <a:avLst/>
          </a:prstGeom>
        </p:spPr>
      </p:pic>
      <p:pic>
        <p:nvPicPr>
          <p:cNvPr id="33" name="Image 31" descr="preencoded.png"/>
          <p:cNvPicPr>
            <a:picLocks noChangeAspect="1"/>
          </p:cNvPicPr>
          <p:nvPr/>
        </p:nvPicPr>
        <p:blipFill>
          <a:blip r:embed="rId30"/>
          <a:stretch>
            <a:fillRect/>
          </a:stretch>
        </p:blipFill>
        <p:spPr>
          <a:xfrm>
            <a:off x="8055625" y="4459705"/>
            <a:ext cx="445472" cy="445472"/>
          </a:xfrm>
          <a:prstGeom prst="rect">
            <a:avLst/>
          </a:prstGeom>
        </p:spPr>
      </p:pic>
      <p:pic>
        <p:nvPicPr>
          <p:cNvPr id="34" name="Image 32" descr="preencoded.png"/>
          <p:cNvPicPr>
            <a:picLocks noChangeAspect="1"/>
          </p:cNvPicPr>
          <p:nvPr/>
        </p:nvPicPr>
        <p:blipFill>
          <a:blip r:embed="rId31"/>
          <a:stretch>
            <a:fillRect/>
          </a:stretch>
        </p:blipFill>
        <p:spPr>
          <a:xfrm>
            <a:off x="8139151" y="4533950"/>
            <a:ext cx="278420" cy="296982"/>
          </a:xfrm>
          <a:prstGeom prst="rect">
            <a:avLst/>
          </a:prstGeom>
        </p:spPr>
      </p:pic>
      <p:pic>
        <p:nvPicPr>
          <p:cNvPr id="35" name="Image 33" descr="preencoded.png"/>
          <p:cNvPicPr>
            <a:picLocks noChangeAspect="1"/>
          </p:cNvPicPr>
          <p:nvPr/>
        </p:nvPicPr>
        <p:blipFill>
          <a:blip r:embed="rId32"/>
          <a:stretch>
            <a:fillRect/>
          </a:stretch>
        </p:blipFill>
        <p:spPr>
          <a:xfrm>
            <a:off x="8055625" y="5044387"/>
            <a:ext cx="148491" cy="148491"/>
          </a:xfrm>
          <a:prstGeom prst="rect">
            <a:avLst/>
          </a:prstGeom>
        </p:spPr>
      </p:pic>
      <p:sp>
        <p:nvSpPr>
          <p:cNvPr id="38" name="Text 0"/>
          <p:cNvSpPr/>
          <p:nvPr/>
        </p:nvSpPr>
        <p:spPr>
          <a:xfrm>
            <a:off x="593963" y="450454"/>
            <a:ext cx="10691336" cy="445472"/>
          </a:xfrm>
          <a:prstGeom prst="rect">
            <a:avLst/>
          </a:prstGeom>
          <a:noFill/>
          <a:ln/>
        </p:spPr>
        <p:txBody>
          <a:bodyPr vert="horz" wrap="square" lIns="0" tIns="0" rIns="0" bIns="0" rtlCol="0" anchor="t"/>
          <a:lstStyle/>
          <a:p>
            <a:pPr algn="ctr">
              <a:lnSpc>
                <a:spcPts val="3507"/>
              </a:lnSpc>
            </a:pPr>
            <a:r>
              <a:rPr lang="en-US" sz="3507" dirty="0">
                <a:solidFill>
                  <a:srgbClr val="1F2937"/>
                </a:solidFill>
                <a:latin typeface="ui-sans-serif" pitchFamily="34" charset="0"/>
                <a:ea typeface="ui-sans-serif" pitchFamily="34" charset="-122"/>
                <a:cs typeface="ui-sans-serif" pitchFamily="34" charset="-120"/>
              </a:rPr>
              <a:t>Key Use Cases of AWS</a:t>
            </a:r>
            <a:endParaRPr lang="en-US" sz="3507" dirty="0"/>
          </a:p>
        </p:txBody>
      </p:sp>
      <p:sp>
        <p:nvSpPr>
          <p:cNvPr id="39" name="Text 1"/>
          <p:cNvSpPr/>
          <p:nvPr/>
        </p:nvSpPr>
        <p:spPr>
          <a:xfrm>
            <a:off x="593963" y="1230030"/>
            <a:ext cx="10691336"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is leveraged across diverse industries for various applications, enabling organizations to innovate, scale, and optimize operations.</a:t>
            </a:r>
            <a:endParaRPr lang="en-US" sz="1461" dirty="0"/>
          </a:p>
        </p:txBody>
      </p:sp>
      <p:sp>
        <p:nvSpPr>
          <p:cNvPr id="40" name="Text 2"/>
          <p:cNvSpPr/>
          <p:nvPr/>
        </p:nvSpPr>
        <p:spPr>
          <a:xfrm>
            <a:off x="1373540" y="2250904"/>
            <a:ext cx="292619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Media &amp; Entertainment</a:t>
            </a:r>
            <a:endParaRPr lang="en-US" sz="1461" dirty="0"/>
          </a:p>
        </p:txBody>
      </p:sp>
      <p:sp>
        <p:nvSpPr>
          <p:cNvPr id="41" name="Text 3"/>
          <p:cNvSpPr/>
          <p:nvPr/>
        </p:nvSpPr>
        <p:spPr>
          <a:xfrm>
            <a:off x="1002313" y="2714938"/>
            <a:ext cx="3044061"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Netflix uses AWS for scalable streaming and content delivery using S3 and EC2.</a:t>
            </a:r>
            <a:endParaRPr lang="en-US" sz="1169" dirty="0"/>
          </a:p>
        </p:txBody>
      </p:sp>
      <p:sp>
        <p:nvSpPr>
          <p:cNvPr id="42" name="Text 4"/>
          <p:cNvSpPr/>
          <p:nvPr/>
        </p:nvSpPr>
        <p:spPr>
          <a:xfrm>
            <a:off x="965190" y="3494515"/>
            <a:ext cx="3652873" cy="185613"/>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Seamless streaming, global scale</a:t>
            </a:r>
            <a:endParaRPr lang="en-US" sz="1023" dirty="0"/>
          </a:p>
        </p:txBody>
      </p:sp>
      <p:sp>
        <p:nvSpPr>
          <p:cNvPr id="43" name="Text 5"/>
          <p:cNvSpPr/>
          <p:nvPr/>
        </p:nvSpPr>
        <p:spPr>
          <a:xfrm>
            <a:off x="5011563" y="2250904"/>
            <a:ext cx="226721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Financial Services</a:t>
            </a:r>
            <a:endParaRPr lang="en-US" sz="1461" dirty="0"/>
          </a:p>
        </p:txBody>
      </p:sp>
      <p:sp>
        <p:nvSpPr>
          <p:cNvPr id="44" name="Text 6"/>
          <p:cNvSpPr/>
          <p:nvPr/>
        </p:nvSpPr>
        <p:spPr>
          <a:xfrm>
            <a:off x="4640337" y="2714938"/>
            <a:ext cx="3044061"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Capital One use it for infrastructure purpose for banking applications.</a:t>
            </a:r>
            <a:endParaRPr lang="en-US" sz="1169" dirty="0"/>
          </a:p>
        </p:txBody>
      </p:sp>
      <p:sp>
        <p:nvSpPr>
          <p:cNvPr id="45" name="Text 7"/>
          <p:cNvSpPr/>
          <p:nvPr/>
        </p:nvSpPr>
        <p:spPr>
          <a:xfrm>
            <a:off x="4603214" y="3494514"/>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Enhanced security &amp; regulatory compliance</a:t>
            </a:r>
            <a:endParaRPr lang="en-US" sz="1023" dirty="0"/>
          </a:p>
        </p:txBody>
      </p:sp>
      <p:sp>
        <p:nvSpPr>
          <p:cNvPr id="46" name="Text 8"/>
          <p:cNvSpPr/>
          <p:nvPr/>
        </p:nvSpPr>
        <p:spPr>
          <a:xfrm>
            <a:off x="8649588" y="2250904"/>
            <a:ext cx="183757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Manufacturing</a:t>
            </a:r>
            <a:endParaRPr lang="en-US" sz="1461" dirty="0"/>
          </a:p>
        </p:txBody>
      </p:sp>
      <p:sp>
        <p:nvSpPr>
          <p:cNvPr id="47" name="Text 9"/>
          <p:cNvSpPr/>
          <p:nvPr/>
        </p:nvSpPr>
        <p:spPr>
          <a:xfrm>
            <a:off x="8278361" y="2714938"/>
            <a:ext cx="3044061"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Volkswagen &amp; Siemens use AWS IoT and data analytics to optimize production and build industrial clouds.</a:t>
            </a:r>
            <a:endParaRPr lang="en-US" sz="1169" dirty="0"/>
          </a:p>
        </p:txBody>
      </p:sp>
      <p:sp>
        <p:nvSpPr>
          <p:cNvPr id="48" name="Text 10"/>
          <p:cNvSpPr/>
          <p:nvPr/>
        </p:nvSpPr>
        <p:spPr>
          <a:xfrm>
            <a:off x="8241238" y="3494514"/>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Optimized operations, innovation speed</a:t>
            </a:r>
            <a:endParaRPr lang="en-US" sz="1023" dirty="0"/>
          </a:p>
        </p:txBody>
      </p:sp>
      <p:sp>
        <p:nvSpPr>
          <p:cNvPr id="49" name="Text 11"/>
          <p:cNvSpPr/>
          <p:nvPr/>
        </p:nvSpPr>
        <p:spPr>
          <a:xfrm>
            <a:off x="1373539" y="4552511"/>
            <a:ext cx="2526838"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Retail &amp; Ecommerce</a:t>
            </a:r>
            <a:endParaRPr lang="en-US" sz="1461" dirty="0"/>
          </a:p>
        </p:txBody>
      </p:sp>
      <p:sp>
        <p:nvSpPr>
          <p:cNvPr id="50" name="Text 12"/>
          <p:cNvSpPr/>
          <p:nvPr/>
        </p:nvSpPr>
        <p:spPr>
          <a:xfrm>
            <a:off x="1002313" y="5016545"/>
            <a:ext cx="3044061"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Nordstrom uses AWS to provide a scalable, secure online shopping platform.</a:t>
            </a:r>
            <a:endParaRPr lang="en-US" sz="1169" dirty="0"/>
          </a:p>
        </p:txBody>
      </p:sp>
      <p:sp>
        <p:nvSpPr>
          <p:cNvPr id="51" name="Text 13"/>
          <p:cNvSpPr/>
          <p:nvPr/>
        </p:nvSpPr>
        <p:spPr>
          <a:xfrm>
            <a:off x="965190" y="5796121"/>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Improved customer experience, scaling</a:t>
            </a:r>
            <a:endParaRPr lang="en-US" sz="1023" dirty="0"/>
          </a:p>
        </p:txBody>
      </p:sp>
      <p:sp>
        <p:nvSpPr>
          <p:cNvPr id="52" name="Text 14"/>
          <p:cNvSpPr/>
          <p:nvPr/>
        </p:nvSpPr>
        <p:spPr>
          <a:xfrm>
            <a:off x="5011564" y="4552511"/>
            <a:ext cx="268623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Healthcare &amp; Pharma</a:t>
            </a:r>
            <a:endParaRPr lang="en-US" sz="1461" dirty="0"/>
          </a:p>
        </p:txBody>
      </p:sp>
      <p:sp>
        <p:nvSpPr>
          <p:cNvPr id="53" name="Text 15"/>
          <p:cNvSpPr/>
          <p:nvPr/>
        </p:nvSpPr>
        <p:spPr>
          <a:xfrm>
            <a:off x="4640337" y="5016545"/>
            <a:ext cx="3044061" cy="668209"/>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Pfizer and Johnson &amp; Johnson use AWS to accelerate R&amp;D and manage large datasets securely.</a:t>
            </a:r>
            <a:endParaRPr lang="en-US" sz="1169" dirty="0"/>
          </a:p>
        </p:txBody>
      </p:sp>
      <p:sp>
        <p:nvSpPr>
          <p:cNvPr id="54" name="Text 16"/>
          <p:cNvSpPr/>
          <p:nvPr/>
        </p:nvSpPr>
        <p:spPr>
          <a:xfrm>
            <a:off x="4603214" y="5796121"/>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Faster innovation, secure data management</a:t>
            </a:r>
            <a:endParaRPr lang="en-US" sz="1023" dirty="0"/>
          </a:p>
        </p:txBody>
      </p:sp>
      <p:sp>
        <p:nvSpPr>
          <p:cNvPr id="55" name="Text 17"/>
          <p:cNvSpPr/>
          <p:nvPr/>
        </p:nvSpPr>
        <p:spPr>
          <a:xfrm>
            <a:off x="8649588" y="4552511"/>
            <a:ext cx="2380493"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Technology &amp; SaaS</a:t>
            </a:r>
            <a:endParaRPr lang="en-US" sz="1461" dirty="0"/>
          </a:p>
        </p:txBody>
      </p:sp>
      <p:sp>
        <p:nvSpPr>
          <p:cNvPr id="56" name="Text 18"/>
          <p:cNvSpPr/>
          <p:nvPr/>
        </p:nvSpPr>
        <p:spPr>
          <a:xfrm>
            <a:off x="8278361" y="5016545"/>
            <a:ext cx="3044061" cy="890945"/>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 Salesforce, Airbnb, and Twitch deploy flexible, high-availability platforms with AWS compute and storage.</a:t>
            </a:r>
            <a:endParaRPr lang="en-US" sz="1169" dirty="0"/>
          </a:p>
        </p:txBody>
      </p:sp>
      <p:sp>
        <p:nvSpPr>
          <p:cNvPr id="57" name="Text 19"/>
          <p:cNvSpPr/>
          <p:nvPr/>
        </p:nvSpPr>
        <p:spPr>
          <a:xfrm>
            <a:off x="8241238" y="5808732"/>
            <a:ext cx="3044061"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 Benefits: Rapid growth, operational efficiency4</a:t>
            </a:r>
            <a:endParaRPr lang="en-US" sz="1023" dirty="0"/>
          </a:p>
        </p:txBody>
      </p:sp>
      <p:sp>
        <p:nvSpPr>
          <p:cNvPr id="59" name="Text 21"/>
          <p:cNvSpPr/>
          <p:nvPr/>
        </p:nvSpPr>
        <p:spPr>
          <a:xfrm>
            <a:off x="11076194" y="6575698"/>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793453"/>
          </a:xfrm>
          <a:prstGeom prst="rect">
            <a:avLst/>
          </a:prstGeom>
        </p:spPr>
      </p:pic>
      <p:pic>
        <p:nvPicPr>
          <p:cNvPr id="3" name="Image 1" descr="preencoded.png"/>
          <p:cNvPicPr>
            <a:picLocks noChangeAspect="1"/>
          </p:cNvPicPr>
          <p:nvPr/>
        </p:nvPicPr>
        <p:blipFill>
          <a:blip r:embed="rId4"/>
          <a:stretch>
            <a:fillRect/>
          </a:stretch>
        </p:blipFill>
        <p:spPr>
          <a:xfrm>
            <a:off x="1856135" y="1007294"/>
            <a:ext cx="1670521" cy="1670521"/>
          </a:xfrm>
          <a:prstGeom prst="rect">
            <a:avLst/>
          </a:prstGeom>
        </p:spPr>
      </p:pic>
      <p:pic>
        <p:nvPicPr>
          <p:cNvPr id="4" name="Image 2" descr="preencoded.png"/>
          <p:cNvPicPr>
            <a:picLocks noChangeAspect="1"/>
          </p:cNvPicPr>
          <p:nvPr/>
        </p:nvPicPr>
        <p:blipFill>
          <a:blip r:embed="rId5"/>
          <a:stretch>
            <a:fillRect/>
          </a:stretch>
        </p:blipFill>
        <p:spPr>
          <a:xfrm>
            <a:off x="3248236" y="2120975"/>
            <a:ext cx="1113681" cy="1113681"/>
          </a:xfrm>
          <a:prstGeom prst="rect">
            <a:avLst/>
          </a:prstGeom>
        </p:spPr>
      </p:pic>
      <p:pic>
        <p:nvPicPr>
          <p:cNvPr id="5" name="Image 3" descr="preencoded.png"/>
          <p:cNvPicPr>
            <a:picLocks noChangeAspect="1"/>
          </p:cNvPicPr>
          <p:nvPr/>
        </p:nvPicPr>
        <p:blipFill>
          <a:blip r:embed="rId6"/>
          <a:stretch>
            <a:fillRect/>
          </a:stretch>
        </p:blipFill>
        <p:spPr>
          <a:xfrm>
            <a:off x="8166993" y="1471328"/>
            <a:ext cx="1392101" cy="1392101"/>
          </a:xfrm>
          <a:prstGeom prst="rect">
            <a:avLst/>
          </a:prstGeom>
        </p:spPr>
      </p:pic>
      <p:pic>
        <p:nvPicPr>
          <p:cNvPr id="6" name="Image 4" descr="preencoded.png"/>
          <p:cNvPicPr>
            <a:picLocks noChangeAspect="1"/>
          </p:cNvPicPr>
          <p:nvPr/>
        </p:nvPicPr>
        <p:blipFill>
          <a:blip r:embed="rId7"/>
          <a:stretch>
            <a:fillRect/>
          </a:stretch>
        </p:blipFill>
        <p:spPr>
          <a:xfrm>
            <a:off x="593963" y="1415643"/>
            <a:ext cx="742454" cy="37123"/>
          </a:xfrm>
          <a:prstGeom prst="rect">
            <a:avLst/>
          </a:prstGeom>
        </p:spPr>
      </p:pic>
      <p:pic>
        <p:nvPicPr>
          <p:cNvPr id="7" name="Image 5" descr="preencoded.png"/>
          <p:cNvPicPr>
            <a:picLocks noChangeAspect="1"/>
          </p:cNvPicPr>
          <p:nvPr/>
        </p:nvPicPr>
        <p:blipFill>
          <a:blip r:embed="rId8"/>
          <a:stretch>
            <a:fillRect/>
          </a:stretch>
        </p:blipFill>
        <p:spPr>
          <a:xfrm>
            <a:off x="593963" y="1675502"/>
            <a:ext cx="5048687" cy="593963"/>
          </a:xfrm>
          <a:prstGeom prst="rect">
            <a:avLst/>
          </a:prstGeom>
        </p:spPr>
      </p:pic>
      <p:pic>
        <p:nvPicPr>
          <p:cNvPr id="8" name="Image 6" descr="preencoded.png"/>
          <p:cNvPicPr>
            <a:picLocks noChangeAspect="1"/>
          </p:cNvPicPr>
          <p:nvPr/>
        </p:nvPicPr>
        <p:blipFill>
          <a:blip r:embed="rId9"/>
          <a:stretch>
            <a:fillRect/>
          </a:stretch>
        </p:blipFill>
        <p:spPr>
          <a:xfrm>
            <a:off x="742454" y="1861116"/>
            <a:ext cx="222736" cy="222736"/>
          </a:xfrm>
          <a:prstGeom prst="rect">
            <a:avLst/>
          </a:prstGeom>
        </p:spPr>
      </p:pic>
      <p:pic>
        <p:nvPicPr>
          <p:cNvPr id="9" name="Image 7" descr="preencoded.png"/>
          <p:cNvPicPr>
            <a:picLocks noChangeAspect="1"/>
          </p:cNvPicPr>
          <p:nvPr/>
        </p:nvPicPr>
        <p:blipFill>
          <a:blip r:embed="rId10"/>
          <a:stretch>
            <a:fillRect/>
          </a:stretch>
        </p:blipFill>
        <p:spPr>
          <a:xfrm>
            <a:off x="593963" y="2492202"/>
            <a:ext cx="5048687" cy="1187926"/>
          </a:xfrm>
          <a:prstGeom prst="rect">
            <a:avLst/>
          </a:prstGeom>
        </p:spPr>
      </p:pic>
      <p:pic>
        <p:nvPicPr>
          <p:cNvPr id="10" name="Image 8" descr="preencoded.png"/>
          <p:cNvPicPr>
            <a:picLocks noChangeAspect="1"/>
          </p:cNvPicPr>
          <p:nvPr/>
        </p:nvPicPr>
        <p:blipFill>
          <a:blip r:embed="rId11"/>
          <a:stretch>
            <a:fillRect/>
          </a:stretch>
        </p:blipFill>
        <p:spPr>
          <a:xfrm>
            <a:off x="742454" y="2640692"/>
            <a:ext cx="464034" cy="464034"/>
          </a:xfrm>
          <a:prstGeom prst="rect">
            <a:avLst/>
          </a:prstGeom>
        </p:spPr>
      </p:pic>
      <p:pic>
        <p:nvPicPr>
          <p:cNvPr id="11" name="Image 9" descr="preencoded.png"/>
          <p:cNvPicPr>
            <a:picLocks noChangeAspect="1"/>
          </p:cNvPicPr>
          <p:nvPr/>
        </p:nvPicPr>
        <p:blipFill>
          <a:blip r:embed="rId12"/>
          <a:stretch>
            <a:fillRect/>
          </a:stretch>
        </p:blipFill>
        <p:spPr>
          <a:xfrm>
            <a:off x="858463" y="2742780"/>
            <a:ext cx="232017" cy="259859"/>
          </a:xfrm>
          <a:prstGeom prst="rect">
            <a:avLst/>
          </a:prstGeom>
        </p:spPr>
      </p:pic>
      <p:pic>
        <p:nvPicPr>
          <p:cNvPr id="12" name="Image 10" descr="preencoded.png"/>
          <p:cNvPicPr>
            <a:picLocks noChangeAspect="1"/>
          </p:cNvPicPr>
          <p:nvPr/>
        </p:nvPicPr>
        <p:blipFill>
          <a:blip r:embed="rId10"/>
          <a:stretch>
            <a:fillRect/>
          </a:stretch>
        </p:blipFill>
        <p:spPr>
          <a:xfrm>
            <a:off x="593963" y="3828619"/>
            <a:ext cx="5048687" cy="1187926"/>
          </a:xfrm>
          <a:prstGeom prst="rect">
            <a:avLst/>
          </a:prstGeom>
        </p:spPr>
      </p:pic>
      <p:pic>
        <p:nvPicPr>
          <p:cNvPr id="13" name="Image 11" descr="preencoded.png"/>
          <p:cNvPicPr>
            <a:picLocks noChangeAspect="1"/>
          </p:cNvPicPr>
          <p:nvPr/>
        </p:nvPicPr>
        <p:blipFill>
          <a:blip r:embed="rId13"/>
          <a:stretch>
            <a:fillRect/>
          </a:stretch>
        </p:blipFill>
        <p:spPr>
          <a:xfrm>
            <a:off x="742454" y="3977109"/>
            <a:ext cx="464034" cy="464034"/>
          </a:xfrm>
          <a:prstGeom prst="rect">
            <a:avLst/>
          </a:prstGeom>
        </p:spPr>
      </p:pic>
      <p:pic>
        <p:nvPicPr>
          <p:cNvPr id="14" name="Image 12" descr="preencoded.png"/>
          <p:cNvPicPr>
            <a:picLocks noChangeAspect="1"/>
          </p:cNvPicPr>
          <p:nvPr/>
        </p:nvPicPr>
        <p:blipFill>
          <a:blip r:embed="rId14"/>
          <a:stretch>
            <a:fillRect/>
          </a:stretch>
        </p:blipFill>
        <p:spPr>
          <a:xfrm>
            <a:off x="858463" y="4079197"/>
            <a:ext cx="232017" cy="259859"/>
          </a:xfrm>
          <a:prstGeom prst="rect">
            <a:avLst/>
          </a:prstGeom>
        </p:spPr>
      </p:pic>
      <p:pic>
        <p:nvPicPr>
          <p:cNvPr id="15" name="Image 13" descr="preencoded.png"/>
          <p:cNvPicPr>
            <a:picLocks noChangeAspect="1"/>
          </p:cNvPicPr>
          <p:nvPr/>
        </p:nvPicPr>
        <p:blipFill>
          <a:blip r:embed="rId10"/>
          <a:stretch>
            <a:fillRect/>
          </a:stretch>
        </p:blipFill>
        <p:spPr>
          <a:xfrm>
            <a:off x="593963" y="5165036"/>
            <a:ext cx="5048687" cy="1187926"/>
          </a:xfrm>
          <a:prstGeom prst="rect">
            <a:avLst/>
          </a:prstGeom>
        </p:spPr>
      </p:pic>
      <p:pic>
        <p:nvPicPr>
          <p:cNvPr id="16" name="Image 14" descr="preencoded.png"/>
          <p:cNvPicPr>
            <a:picLocks noChangeAspect="1"/>
          </p:cNvPicPr>
          <p:nvPr/>
        </p:nvPicPr>
        <p:blipFill>
          <a:blip r:embed="rId15"/>
          <a:stretch>
            <a:fillRect/>
          </a:stretch>
        </p:blipFill>
        <p:spPr>
          <a:xfrm>
            <a:off x="742454" y="5313526"/>
            <a:ext cx="464034" cy="464034"/>
          </a:xfrm>
          <a:prstGeom prst="rect">
            <a:avLst/>
          </a:prstGeom>
        </p:spPr>
      </p:pic>
      <p:pic>
        <p:nvPicPr>
          <p:cNvPr id="17" name="Image 15" descr="preencoded.png"/>
          <p:cNvPicPr>
            <a:picLocks noChangeAspect="1"/>
          </p:cNvPicPr>
          <p:nvPr/>
        </p:nvPicPr>
        <p:blipFill>
          <a:blip r:embed="rId16"/>
          <a:stretch>
            <a:fillRect/>
          </a:stretch>
        </p:blipFill>
        <p:spPr>
          <a:xfrm>
            <a:off x="867744" y="5415614"/>
            <a:ext cx="213455" cy="259859"/>
          </a:xfrm>
          <a:prstGeom prst="rect">
            <a:avLst/>
          </a:prstGeom>
        </p:spPr>
      </p:pic>
      <p:pic>
        <p:nvPicPr>
          <p:cNvPr id="21" name="Image 19" descr="preencoded.png"/>
          <p:cNvPicPr>
            <a:picLocks noChangeAspect="1"/>
          </p:cNvPicPr>
          <p:nvPr/>
        </p:nvPicPr>
        <p:blipFill>
          <a:blip r:embed="rId17"/>
          <a:stretch>
            <a:fillRect/>
          </a:stretch>
        </p:blipFill>
        <p:spPr>
          <a:xfrm>
            <a:off x="6236612" y="1675502"/>
            <a:ext cx="5048687" cy="593963"/>
          </a:xfrm>
          <a:prstGeom prst="rect">
            <a:avLst/>
          </a:prstGeom>
        </p:spPr>
      </p:pic>
      <p:pic>
        <p:nvPicPr>
          <p:cNvPr id="22" name="Image 20" descr="preencoded.png"/>
          <p:cNvPicPr>
            <a:picLocks noChangeAspect="1"/>
          </p:cNvPicPr>
          <p:nvPr/>
        </p:nvPicPr>
        <p:blipFill>
          <a:blip r:embed="rId18"/>
          <a:stretch>
            <a:fillRect/>
          </a:stretch>
        </p:blipFill>
        <p:spPr>
          <a:xfrm>
            <a:off x="6385103" y="1861116"/>
            <a:ext cx="222736" cy="222736"/>
          </a:xfrm>
          <a:prstGeom prst="rect">
            <a:avLst/>
          </a:prstGeom>
        </p:spPr>
      </p:pic>
      <p:pic>
        <p:nvPicPr>
          <p:cNvPr id="23" name="Image 21" descr="preencoded.png"/>
          <p:cNvPicPr>
            <a:picLocks noChangeAspect="1"/>
          </p:cNvPicPr>
          <p:nvPr/>
        </p:nvPicPr>
        <p:blipFill>
          <a:blip r:embed="rId19"/>
          <a:stretch>
            <a:fillRect/>
          </a:stretch>
        </p:blipFill>
        <p:spPr>
          <a:xfrm>
            <a:off x="6236612" y="2492202"/>
            <a:ext cx="5048687" cy="1187926"/>
          </a:xfrm>
          <a:prstGeom prst="rect">
            <a:avLst/>
          </a:prstGeom>
        </p:spPr>
      </p:pic>
      <p:pic>
        <p:nvPicPr>
          <p:cNvPr id="24" name="Image 22" descr="preencoded.png"/>
          <p:cNvPicPr>
            <a:picLocks noChangeAspect="1"/>
          </p:cNvPicPr>
          <p:nvPr/>
        </p:nvPicPr>
        <p:blipFill>
          <a:blip r:embed="rId20"/>
          <a:stretch>
            <a:fillRect/>
          </a:stretch>
        </p:blipFill>
        <p:spPr>
          <a:xfrm>
            <a:off x="6385103" y="2640692"/>
            <a:ext cx="464034" cy="464034"/>
          </a:xfrm>
          <a:prstGeom prst="rect">
            <a:avLst/>
          </a:prstGeom>
        </p:spPr>
      </p:pic>
      <p:pic>
        <p:nvPicPr>
          <p:cNvPr id="25" name="Image 23" descr="preencoded.png"/>
          <p:cNvPicPr>
            <a:picLocks noChangeAspect="1"/>
          </p:cNvPicPr>
          <p:nvPr/>
        </p:nvPicPr>
        <p:blipFill>
          <a:blip r:embed="rId21"/>
          <a:stretch>
            <a:fillRect/>
          </a:stretch>
        </p:blipFill>
        <p:spPr>
          <a:xfrm>
            <a:off x="6533594" y="2742780"/>
            <a:ext cx="167052" cy="259859"/>
          </a:xfrm>
          <a:prstGeom prst="rect">
            <a:avLst/>
          </a:prstGeom>
        </p:spPr>
      </p:pic>
      <p:pic>
        <p:nvPicPr>
          <p:cNvPr id="26" name="Image 24" descr="preencoded.png"/>
          <p:cNvPicPr>
            <a:picLocks noChangeAspect="1"/>
          </p:cNvPicPr>
          <p:nvPr/>
        </p:nvPicPr>
        <p:blipFill>
          <a:blip r:embed="rId19"/>
          <a:stretch>
            <a:fillRect/>
          </a:stretch>
        </p:blipFill>
        <p:spPr>
          <a:xfrm>
            <a:off x="6236612" y="3828619"/>
            <a:ext cx="5048687" cy="1187926"/>
          </a:xfrm>
          <a:prstGeom prst="rect">
            <a:avLst/>
          </a:prstGeom>
        </p:spPr>
      </p:pic>
      <p:pic>
        <p:nvPicPr>
          <p:cNvPr id="27" name="Image 25" descr="preencoded.png"/>
          <p:cNvPicPr>
            <a:picLocks noChangeAspect="1"/>
          </p:cNvPicPr>
          <p:nvPr/>
        </p:nvPicPr>
        <p:blipFill>
          <a:blip r:embed="rId22"/>
          <a:stretch>
            <a:fillRect/>
          </a:stretch>
        </p:blipFill>
        <p:spPr>
          <a:xfrm>
            <a:off x="6385103" y="3977109"/>
            <a:ext cx="464034" cy="464034"/>
          </a:xfrm>
          <a:prstGeom prst="rect">
            <a:avLst/>
          </a:prstGeom>
        </p:spPr>
      </p:pic>
      <p:pic>
        <p:nvPicPr>
          <p:cNvPr id="28" name="Image 26" descr="preencoded.png"/>
          <p:cNvPicPr>
            <a:picLocks noChangeAspect="1"/>
          </p:cNvPicPr>
          <p:nvPr/>
        </p:nvPicPr>
        <p:blipFill>
          <a:blip r:embed="rId23"/>
          <a:stretch>
            <a:fillRect/>
          </a:stretch>
        </p:blipFill>
        <p:spPr>
          <a:xfrm>
            <a:off x="6547516" y="4079197"/>
            <a:ext cx="139210" cy="259859"/>
          </a:xfrm>
          <a:prstGeom prst="rect">
            <a:avLst/>
          </a:prstGeom>
        </p:spPr>
      </p:pic>
      <p:pic>
        <p:nvPicPr>
          <p:cNvPr id="29" name="Image 27" descr="preencoded.png"/>
          <p:cNvPicPr>
            <a:picLocks noChangeAspect="1"/>
          </p:cNvPicPr>
          <p:nvPr/>
        </p:nvPicPr>
        <p:blipFill>
          <a:blip r:embed="rId19"/>
          <a:stretch>
            <a:fillRect/>
          </a:stretch>
        </p:blipFill>
        <p:spPr>
          <a:xfrm>
            <a:off x="6236612" y="5165036"/>
            <a:ext cx="5048687" cy="1187926"/>
          </a:xfrm>
          <a:prstGeom prst="rect">
            <a:avLst/>
          </a:prstGeom>
        </p:spPr>
      </p:pic>
      <p:pic>
        <p:nvPicPr>
          <p:cNvPr id="30" name="Image 28" descr="preencoded.png"/>
          <p:cNvPicPr>
            <a:picLocks noChangeAspect="1"/>
          </p:cNvPicPr>
          <p:nvPr/>
        </p:nvPicPr>
        <p:blipFill>
          <a:blip r:embed="rId24"/>
          <a:stretch>
            <a:fillRect/>
          </a:stretch>
        </p:blipFill>
        <p:spPr>
          <a:xfrm>
            <a:off x="6385103" y="5313526"/>
            <a:ext cx="464034" cy="464034"/>
          </a:xfrm>
          <a:prstGeom prst="rect">
            <a:avLst/>
          </a:prstGeom>
        </p:spPr>
      </p:pic>
      <p:pic>
        <p:nvPicPr>
          <p:cNvPr id="31" name="Image 29" descr="preencoded.png"/>
          <p:cNvPicPr>
            <a:picLocks noChangeAspect="1"/>
          </p:cNvPicPr>
          <p:nvPr/>
        </p:nvPicPr>
        <p:blipFill>
          <a:blip r:embed="rId25"/>
          <a:stretch>
            <a:fillRect/>
          </a:stretch>
        </p:blipFill>
        <p:spPr>
          <a:xfrm>
            <a:off x="6510394" y="5415614"/>
            <a:ext cx="213455" cy="259859"/>
          </a:xfrm>
          <a:prstGeom prst="rect">
            <a:avLst/>
          </a:prstGeom>
        </p:spPr>
      </p:pic>
      <p:sp>
        <p:nvSpPr>
          <p:cNvPr id="36" name="Text 0"/>
          <p:cNvSpPr/>
          <p:nvPr/>
        </p:nvSpPr>
        <p:spPr>
          <a:xfrm>
            <a:off x="593963" y="450453"/>
            <a:ext cx="10691336" cy="890945"/>
          </a:xfrm>
          <a:prstGeom prst="rect">
            <a:avLst/>
          </a:prstGeom>
          <a:noFill/>
          <a:ln/>
        </p:spPr>
        <p:txBody>
          <a:bodyPr vert="horz" wrap="square" lIns="0" tIns="0" rIns="0" bIns="0" rtlCol="0" anchor="t"/>
          <a:lstStyle/>
          <a:p>
            <a:pPr algn="ctr">
              <a:lnSpc>
                <a:spcPts val="3507"/>
              </a:lnSpc>
            </a:pPr>
            <a:r>
              <a:rPr lang="en-US" sz="3507" dirty="0">
                <a:solidFill>
                  <a:srgbClr val="1F2937"/>
                </a:solidFill>
                <a:latin typeface="ui-sans-serif" pitchFamily="34" charset="0"/>
                <a:ea typeface="ui-sans-serif" pitchFamily="34" charset="-122"/>
                <a:cs typeface="ui-sans-serif" pitchFamily="34" charset="-120"/>
              </a:rPr>
              <a:t>AWS Service Categories: Compute &amp; Storage</a:t>
            </a:r>
            <a:endParaRPr lang="en-US" sz="3507" dirty="0"/>
          </a:p>
        </p:txBody>
      </p:sp>
      <p:sp>
        <p:nvSpPr>
          <p:cNvPr id="37" name="Text 1"/>
          <p:cNvSpPr/>
          <p:nvPr/>
        </p:nvSpPr>
        <p:spPr>
          <a:xfrm>
            <a:off x="1076558" y="1823993"/>
            <a:ext cx="4751705"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Compute Services</a:t>
            </a:r>
            <a:endParaRPr lang="en-US" sz="1754" dirty="0"/>
          </a:p>
        </p:txBody>
      </p:sp>
      <p:sp>
        <p:nvSpPr>
          <p:cNvPr id="38" name="Text 2"/>
          <p:cNvSpPr/>
          <p:nvPr/>
        </p:nvSpPr>
        <p:spPr>
          <a:xfrm>
            <a:off x="1354978" y="2640692"/>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Amazon EC2</a:t>
            </a:r>
            <a:endParaRPr lang="en-US" sz="1169" dirty="0"/>
          </a:p>
        </p:txBody>
      </p:sp>
      <p:sp>
        <p:nvSpPr>
          <p:cNvPr id="39" name="Text 3"/>
          <p:cNvSpPr/>
          <p:nvPr/>
        </p:nvSpPr>
        <p:spPr>
          <a:xfrm>
            <a:off x="1354978" y="2863428"/>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Compute Cloud - Provides virtual servers (instances) in the cloud, offering scalable compute capacity for various workloads.</a:t>
            </a:r>
            <a:endParaRPr lang="en-US" sz="1169" dirty="0"/>
          </a:p>
        </p:txBody>
      </p:sp>
      <p:sp>
        <p:nvSpPr>
          <p:cNvPr id="40" name="Text 4"/>
          <p:cNvSpPr/>
          <p:nvPr/>
        </p:nvSpPr>
        <p:spPr>
          <a:xfrm>
            <a:off x="1354978" y="3977110"/>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AWS Lambda</a:t>
            </a:r>
            <a:endParaRPr lang="en-US" sz="1169" dirty="0"/>
          </a:p>
        </p:txBody>
      </p:sp>
      <p:sp>
        <p:nvSpPr>
          <p:cNvPr id="41" name="Text 5"/>
          <p:cNvSpPr/>
          <p:nvPr/>
        </p:nvSpPr>
        <p:spPr>
          <a:xfrm>
            <a:off x="1354978" y="4199845"/>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Serverless compute service that runs code in response to events, automatically managing the underlying compute resources.</a:t>
            </a:r>
            <a:endParaRPr lang="en-US" sz="1169" dirty="0"/>
          </a:p>
        </p:txBody>
      </p:sp>
      <p:sp>
        <p:nvSpPr>
          <p:cNvPr id="42" name="Text 6"/>
          <p:cNvSpPr/>
          <p:nvPr/>
        </p:nvSpPr>
        <p:spPr>
          <a:xfrm>
            <a:off x="1354978" y="5313527"/>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Amazon ECS/EKS</a:t>
            </a:r>
            <a:endParaRPr lang="en-US" sz="1169" dirty="0"/>
          </a:p>
        </p:txBody>
      </p:sp>
      <p:sp>
        <p:nvSpPr>
          <p:cNvPr id="43" name="Text 7"/>
          <p:cNvSpPr/>
          <p:nvPr/>
        </p:nvSpPr>
        <p:spPr>
          <a:xfrm>
            <a:off x="1354978" y="5536262"/>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Container Service/Elastic Kubernetes Service - Services for orchestrating and managing Docker containers at scale.</a:t>
            </a:r>
            <a:endParaRPr lang="en-US" sz="1169" dirty="0"/>
          </a:p>
        </p:txBody>
      </p:sp>
      <p:sp>
        <p:nvSpPr>
          <p:cNvPr id="44" name="Text 8"/>
          <p:cNvSpPr/>
          <p:nvPr/>
        </p:nvSpPr>
        <p:spPr>
          <a:xfrm>
            <a:off x="1354978" y="6649944"/>
            <a:ext cx="4139181" cy="222736"/>
          </a:xfrm>
          <a:prstGeom prst="rect">
            <a:avLst/>
          </a:prstGeom>
          <a:noFill/>
          <a:ln/>
        </p:spPr>
        <p:txBody>
          <a:bodyPr vert="horz" wrap="square" lIns="0" tIns="0" rIns="0" bIns="0" rtlCol="0" anchor="t"/>
          <a:lstStyle/>
          <a:p>
            <a:pPr>
              <a:lnSpc>
                <a:spcPts val="1754"/>
              </a:lnSpc>
            </a:pPr>
            <a:endParaRPr lang="en-US" sz="1169" dirty="0"/>
          </a:p>
        </p:txBody>
      </p:sp>
      <p:sp>
        <p:nvSpPr>
          <p:cNvPr id="45" name="Text 9"/>
          <p:cNvSpPr/>
          <p:nvPr/>
        </p:nvSpPr>
        <p:spPr>
          <a:xfrm>
            <a:off x="1354978" y="6951906"/>
            <a:ext cx="4139181" cy="668209"/>
          </a:xfrm>
          <a:prstGeom prst="rect">
            <a:avLst/>
          </a:prstGeom>
          <a:noFill/>
          <a:ln/>
        </p:spPr>
        <p:txBody>
          <a:bodyPr vert="horz" wrap="square" lIns="0" tIns="0" rIns="0" bIns="0" rtlCol="0" anchor="t"/>
          <a:lstStyle/>
          <a:p>
            <a:pPr>
              <a:lnSpc>
                <a:spcPts val="1754"/>
              </a:lnSpc>
            </a:pPr>
            <a:endParaRPr lang="en-US" sz="1169" dirty="0"/>
          </a:p>
        </p:txBody>
      </p:sp>
      <p:sp>
        <p:nvSpPr>
          <p:cNvPr id="46" name="Text 10"/>
          <p:cNvSpPr/>
          <p:nvPr/>
        </p:nvSpPr>
        <p:spPr>
          <a:xfrm>
            <a:off x="6719208" y="1823993"/>
            <a:ext cx="4751705"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Storage</a:t>
            </a:r>
            <a:r>
              <a:rPr lang="en-US" sz="1754" b="1" dirty="0">
                <a:solidFill>
                  <a:srgbClr val="374151"/>
                </a:solidFill>
                <a:latin typeface="ui-sans-serif" pitchFamily="34" charset="0"/>
                <a:ea typeface="ui-sans-serif" pitchFamily="34" charset="-122"/>
                <a:cs typeface="ui-sans-serif" pitchFamily="34" charset="-120"/>
              </a:rPr>
              <a:t> </a:t>
            </a:r>
            <a:r>
              <a:rPr lang="en-US" sz="1754" dirty="0">
                <a:solidFill>
                  <a:srgbClr val="374151"/>
                </a:solidFill>
                <a:latin typeface="ui-sans-serif" pitchFamily="34" charset="0"/>
                <a:ea typeface="ui-sans-serif" pitchFamily="34" charset="-122"/>
                <a:cs typeface="ui-sans-serif" pitchFamily="34" charset="-120"/>
              </a:rPr>
              <a:t>Services</a:t>
            </a:r>
            <a:endParaRPr lang="en-US" sz="1754" dirty="0"/>
          </a:p>
        </p:txBody>
      </p:sp>
      <p:sp>
        <p:nvSpPr>
          <p:cNvPr id="47" name="Text 11"/>
          <p:cNvSpPr/>
          <p:nvPr/>
        </p:nvSpPr>
        <p:spPr>
          <a:xfrm>
            <a:off x="6997628" y="2640692"/>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Amazon S3</a:t>
            </a:r>
            <a:endParaRPr lang="en-US" sz="1169" dirty="0"/>
          </a:p>
        </p:txBody>
      </p:sp>
      <p:sp>
        <p:nvSpPr>
          <p:cNvPr id="48" name="Text 12"/>
          <p:cNvSpPr/>
          <p:nvPr/>
        </p:nvSpPr>
        <p:spPr>
          <a:xfrm>
            <a:off x="6997628" y="2863428"/>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Simple Storage Service - Offers highly scalable, durable, and secure object storage for a wide range of use cases, including backup and archiving.</a:t>
            </a:r>
            <a:endParaRPr lang="en-US" sz="1169" dirty="0"/>
          </a:p>
        </p:txBody>
      </p:sp>
      <p:sp>
        <p:nvSpPr>
          <p:cNvPr id="49" name="Text 13"/>
          <p:cNvSpPr/>
          <p:nvPr/>
        </p:nvSpPr>
        <p:spPr>
          <a:xfrm>
            <a:off x="6997628" y="3977110"/>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Amazon EBS</a:t>
            </a:r>
            <a:endParaRPr lang="en-US" sz="1169" dirty="0"/>
          </a:p>
        </p:txBody>
      </p:sp>
      <p:sp>
        <p:nvSpPr>
          <p:cNvPr id="50" name="Text 14"/>
          <p:cNvSpPr/>
          <p:nvPr/>
        </p:nvSpPr>
        <p:spPr>
          <a:xfrm>
            <a:off x="6997628" y="4199845"/>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Block Store - Provides persistent block storage volumes for use with Amazon EC2 instances, suitable for databases and high-performance applications.</a:t>
            </a:r>
            <a:endParaRPr lang="en-US" sz="1169" dirty="0"/>
          </a:p>
        </p:txBody>
      </p:sp>
      <p:sp>
        <p:nvSpPr>
          <p:cNvPr id="51" name="Text 15"/>
          <p:cNvSpPr/>
          <p:nvPr/>
        </p:nvSpPr>
        <p:spPr>
          <a:xfrm>
            <a:off x="6997628" y="5313527"/>
            <a:ext cx="4139181" cy="222736"/>
          </a:xfrm>
          <a:prstGeom prst="rect">
            <a:avLst/>
          </a:prstGeom>
          <a:noFill/>
          <a:ln/>
        </p:spPr>
        <p:txBody>
          <a:bodyPr vert="horz" wrap="square" lIns="0" tIns="0" rIns="0" bIns="0" rtlCol="0" anchor="t"/>
          <a:lstStyle/>
          <a:p>
            <a:pPr>
              <a:lnSpc>
                <a:spcPts val="1754"/>
              </a:lnSpc>
            </a:pPr>
            <a:r>
              <a:rPr lang="en-US" sz="1169" b="1" dirty="0">
                <a:solidFill>
                  <a:srgbClr val="1F2937"/>
                </a:solidFill>
                <a:latin typeface="ui-sans-serif" pitchFamily="34" charset="0"/>
                <a:ea typeface="ui-sans-serif" pitchFamily="34" charset="-122"/>
                <a:cs typeface="ui-sans-serif" pitchFamily="34" charset="-120"/>
              </a:rPr>
              <a:t>Amazon EFS</a:t>
            </a:r>
            <a:endParaRPr lang="en-US" sz="1169" dirty="0"/>
          </a:p>
        </p:txBody>
      </p:sp>
      <p:sp>
        <p:nvSpPr>
          <p:cNvPr id="52" name="Text 16"/>
          <p:cNvSpPr/>
          <p:nvPr/>
        </p:nvSpPr>
        <p:spPr>
          <a:xfrm>
            <a:off x="6997628" y="5536262"/>
            <a:ext cx="4139181"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Elastic File System - A scalable, elastic file storage service for use with AWS Cloud services and on-premises resources.</a:t>
            </a:r>
            <a:endParaRPr lang="en-US" sz="1169" dirty="0"/>
          </a:p>
        </p:txBody>
      </p:sp>
      <p:sp>
        <p:nvSpPr>
          <p:cNvPr id="53" name="Text 17"/>
          <p:cNvSpPr/>
          <p:nvPr/>
        </p:nvSpPr>
        <p:spPr>
          <a:xfrm>
            <a:off x="6997628" y="6649944"/>
            <a:ext cx="4139181" cy="222736"/>
          </a:xfrm>
          <a:prstGeom prst="rect">
            <a:avLst/>
          </a:prstGeom>
          <a:noFill/>
          <a:ln/>
        </p:spPr>
        <p:txBody>
          <a:bodyPr vert="horz" wrap="square" lIns="0" tIns="0" rIns="0" bIns="0" rtlCol="0" anchor="t"/>
          <a:lstStyle/>
          <a:p>
            <a:pPr>
              <a:lnSpc>
                <a:spcPts val="1754"/>
              </a:lnSpc>
            </a:pPr>
            <a:endParaRPr lang="en-US" sz="1169" dirty="0"/>
          </a:p>
        </p:txBody>
      </p:sp>
      <p:sp>
        <p:nvSpPr>
          <p:cNvPr id="54" name="Text 18"/>
          <p:cNvSpPr/>
          <p:nvPr/>
        </p:nvSpPr>
        <p:spPr>
          <a:xfrm>
            <a:off x="6997628" y="6951906"/>
            <a:ext cx="4139181" cy="445472"/>
          </a:xfrm>
          <a:prstGeom prst="rect">
            <a:avLst/>
          </a:prstGeom>
          <a:noFill/>
          <a:ln/>
        </p:spPr>
        <p:txBody>
          <a:bodyPr vert="horz" wrap="square" lIns="0" tIns="0" rIns="0" bIns="0" rtlCol="0" anchor="t"/>
          <a:lstStyle/>
          <a:p>
            <a:pPr>
              <a:lnSpc>
                <a:spcPts val="1754"/>
              </a:lnSpc>
            </a:pPr>
            <a:endParaRPr lang="en-US" sz="1169" dirty="0"/>
          </a:p>
        </p:txBody>
      </p:sp>
      <p:sp>
        <p:nvSpPr>
          <p:cNvPr id="55" name="Text 19"/>
          <p:cNvSpPr/>
          <p:nvPr/>
        </p:nvSpPr>
        <p:spPr>
          <a:xfrm>
            <a:off x="742454" y="7768605"/>
            <a:ext cx="1595696" cy="185613"/>
          </a:xfrm>
          <a:prstGeom prst="rect">
            <a:avLst/>
          </a:prstGeom>
          <a:noFill/>
          <a:ln/>
        </p:spPr>
        <p:txBody>
          <a:bodyPr vert="horz" wrap="square" lIns="0" tIns="0" rIns="0" bIns="0" rtlCol="0" anchor="t"/>
          <a:lstStyle/>
          <a:p>
            <a:pPr>
              <a:lnSpc>
                <a:spcPts val="1461"/>
              </a:lnSpc>
            </a:pPr>
            <a:endParaRPr lang="en-US" sz="1023" dirty="0"/>
          </a:p>
        </p:txBody>
      </p:sp>
      <p:sp>
        <p:nvSpPr>
          <p:cNvPr id="56" name="Text 20"/>
          <p:cNvSpPr/>
          <p:nvPr/>
        </p:nvSpPr>
        <p:spPr>
          <a:xfrm>
            <a:off x="11076194" y="7768605"/>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64034" y="1007294"/>
            <a:ext cx="928067" cy="928067"/>
          </a:xfrm>
          <a:prstGeom prst="rect">
            <a:avLst/>
          </a:prstGeom>
        </p:spPr>
      </p:pic>
      <p:pic>
        <p:nvPicPr>
          <p:cNvPr id="4" name="Image 2" descr="preencoded.png"/>
          <p:cNvPicPr>
            <a:picLocks noChangeAspect="1"/>
          </p:cNvPicPr>
          <p:nvPr/>
        </p:nvPicPr>
        <p:blipFill>
          <a:blip r:embed="rId5"/>
          <a:stretch>
            <a:fillRect/>
          </a:stretch>
        </p:blipFill>
        <p:spPr>
          <a:xfrm>
            <a:off x="9930321" y="4719563"/>
            <a:ext cx="1392101" cy="1392101"/>
          </a:xfrm>
          <a:prstGeom prst="rect">
            <a:avLst/>
          </a:prstGeom>
        </p:spPr>
      </p:pic>
      <p:pic>
        <p:nvPicPr>
          <p:cNvPr id="5" name="Image 3" descr="preencoded.png"/>
          <p:cNvPicPr>
            <a:picLocks noChangeAspect="1"/>
          </p:cNvPicPr>
          <p:nvPr/>
        </p:nvPicPr>
        <p:blipFill>
          <a:blip r:embed="rId6"/>
          <a:stretch>
            <a:fillRect/>
          </a:stretch>
        </p:blipFill>
        <p:spPr>
          <a:xfrm>
            <a:off x="371227" y="79227"/>
            <a:ext cx="1351208" cy="232017"/>
          </a:xfrm>
          <a:prstGeom prst="rect">
            <a:avLst/>
          </a:prstGeom>
        </p:spPr>
      </p:pic>
      <p:pic>
        <p:nvPicPr>
          <p:cNvPr id="6" name="Image 4" descr="preencoded.png"/>
          <p:cNvPicPr>
            <a:picLocks noChangeAspect="1"/>
          </p:cNvPicPr>
          <p:nvPr/>
        </p:nvPicPr>
        <p:blipFill>
          <a:blip r:embed="rId7"/>
          <a:stretch>
            <a:fillRect/>
          </a:stretch>
        </p:blipFill>
        <p:spPr>
          <a:xfrm>
            <a:off x="742454" y="1898238"/>
            <a:ext cx="10542845" cy="519718"/>
          </a:xfrm>
          <a:prstGeom prst="rect">
            <a:avLst/>
          </a:prstGeom>
        </p:spPr>
      </p:pic>
      <p:pic>
        <p:nvPicPr>
          <p:cNvPr id="7" name="Image 5" descr="preencoded.png"/>
          <p:cNvPicPr>
            <a:picLocks noChangeAspect="1"/>
          </p:cNvPicPr>
          <p:nvPr/>
        </p:nvPicPr>
        <p:blipFill>
          <a:blip r:embed="rId8"/>
          <a:stretch>
            <a:fillRect/>
          </a:stretch>
        </p:blipFill>
        <p:spPr>
          <a:xfrm>
            <a:off x="853822" y="2009606"/>
            <a:ext cx="296982" cy="296982"/>
          </a:xfrm>
          <a:prstGeom prst="rect">
            <a:avLst/>
          </a:prstGeom>
        </p:spPr>
      </p:pic>
      <p:pic>
        <p:nvPicPr>
          <p:cNvPr id="8" name="Image 6" descr="preencoded.png"/>
          <p:cNvPicPr>
            <a:picLocks noChangeAspect="1"/>
          </p:cNvPicPr>
          <p:nvPr/>
        </p:nvPicPr>
        <p:blipFill>
          <a:blip r:embed="rId7"/>
          <a:stretch>
            <a:fillRect/>
          </a:stretch>
        </p:blipFill>
        <p:spPr>
          <a:xfrm>
            <a:off x="742454" y="2603570"/>
            <a:ext cx="10542845" cy="519718"/>
          </a:xfrm>
          <a:prstGeom prst="rect">
            <a:avLst/>
          </a:prstGeom>
        </p:spPr>
      </p:pic>
      <p:pic>
        <p:nvPicPr>
          <p:cNvPr id="9" name="Image 7" descr="preencoded.png"/>
          <p:cNvPicPr>
            <a:picLocks noChangeAspect="1"/>
          </p:cNvPicPr>
          <p:nvPr/>
        </p:nvPicPr>
        <p:blipFill>
          <a:blip r:embed="rId8"/>
          <a:stretch>
            <a:fillRect/>
          </a:stretch>
        </p:blipFill>
        <p:spPr>
          <a:xfrm>
            <a:off x="853822" y="2714938"/>
            <a:ext cx="296982" cy="296982"/>
          </a:xfrm>
          <a:prstGeom prst="rect">
            <a:avLst/>
          </a:prstGeom>
        </p:spPr>
      </p:pic>
      <p:pic>
        <p:nvPicPr>
          <p:cNvPr id="10" name="Image 8" descr="preencoded.png"/>
          <p:cNvPicPr>
            <a:picLocks noChangeAspect="1"/>
          </p:cNvPicPr>
          <p:nvPr/>
        </p:nvPicPr>
        <p:blipFill>
          <a:blip r:embed="rId7"/>
          <a:stretch>
            <a:fillRect/>
          </a:stretch>
        </p:blipFill>
        <p:spPr>
          <a:xfrm>
            <a:off x="742454" y="3308901"/>
            <a:ext cx="10542845" cy="519718"/>
          </a:xfrm>
          <a:prstGeom prst="rect">
            <a:avLst/>
          </a:prstGeom>
        </p:spPr>
      </p:pic>
      <p:pic>
        <p:nvPicPr>
          <p:cNvPr id="11" name="Image 9" descr="preencoded.png"/>
          <p:cNvPicPr>
            <a:picLocks noChangeAspect="1"/>
          </p:cNvPicPr>
          <p:nvPr/>
        </p:nvPicPr>
        <p:blipFill>
          <a:blip r:embed="rId8"/>
          <a:stretch>
            <a:fillRect/>
          </a:stretch>
        </p:blipFill>
        <p:spPr>
          <a:xfrm>
            <a:off x="853822" y="3420269"/>
            <a:ext cx="296982" cy="296982"/>
          </a:xfrm>
          <a:prstGeom prst="rect">
            <a:avLst/>
          </a:prstGeom>
        </p:spPr>
      </p:pic>
      <p:pic>
        <p:nvPicPr>
          <p:cNvPr id="13" name="Image 11" descr="preencoded.png"/>
          <p:cNvPicPr>
            <a:picLocks noChangeAspect="1"/>
          </p:cNvPicPr>
          <p:nvPr/>
        </p:nvPicPr>
        <p:blipFill>
          <a:blip r:embed="rId7"/>
          <a:stretch>
            <a:fillRect/>
          </a:stretch>
        </p:blipFill>
        <p:spPr>
          <a:xfrm>
            <a:off x="742454" y="4014232"/>
            <a:ext cx="10542845" cy="519718"/>
          </a:xfrm>
          <a:prstGeom prst="rect">
            <a:avLst/>
          </a:prstGeom>
        </p:spPr>
      </p:pic>
      <p:pic>
        <p:nvPicPr>
          <p:cNvPr id="14" name="Image 12" descr="preencoded.png"/>
          <p:cNvPicPr>
            <a:picLocks noChangeAspect="1"/>
          </p:cNvPicPr>
          <p:nvPr/>
        </p:nvPicPr>
        <p:blipFill>
          <a:blip r:embed="rId8"/>
          <a:stretch>
            <a:fillRect/>
          </a:stretch>
        </p:blipFill>
        <p:spPr>
          <a:xfrm>
            <a:off x="853822" y="4125600"/>
            <a:ext cx="296982" cy="296982"/>
          </a:xfrm>
          <a:prstGeom prst="rect">
            <a:avLst/>
          </a:prstGeom>
        </p:spPr>
      </p:pic>
      <p:pic>
        <p:nvPicPr>
          <p:cNvPr id="16" name="Image 14" descr="preencoded.png"/>
          <p:cNvPicPr>
            <a:picLocks noChangeAspect="1"/>
          </p:cNvPicPr>
          <p:nvPr/>
        </p:nvPicPr>
        <p:blipFill>
          <a:blip r:embed="rId9"/>
          <a:stretch>
            <a:fillRect/>
          </a:stretch>
        </p:blipFill>
        <p:spPr>
          <a:xfrm>
            <a:off x="-1" y="6705628"/>
            <a:ext cx="11879263" cy="55684"/>
          </a:xfrm>
          <a:prstGeom prst="rect">
            <a:avLst/>
          </a:prstGeom>
        </p:spPr>
      </p:pic>
      <p:pic>
        <p:nvPicPr>
          <p:cNvPr id="17" name="Image 15" descr="preencoded.png"/>
          <p:cNvPicPr>
            <a:picLocks noChangeAspect="1"/>
          </p:cNvPicPr>
          <p:nvPr/>
        </p:nvPicPr>
        <p:blipFill>
          <a:blip r:embed="rId10"/>
          <a:stretch>
            <a:fillRect/>
          </a:stretch>
        </p:blipFill>
        <p:spPr>
          <a:xfrm>
            <a:off x="0" y="6705628"/>
            <a:ext cx="1583370" cy="55684"/>
          </a:xfrm>
          <a:prstGeom prst="rect">
            <a:avLst/>
          </a:prstGeom>
        </p:spPr>
      </p:pic>
      <p:sp>
        <p:nvSpPr>
          <p:cNvPr id="18" name="Text 0"/>
          <p:cNvSpPr/>
          <p:nvPr/>
        </p:nvSpPr>
        <p:spPr>
          <a:xfrm>
            <a:off x="593963" y="450454"/>
            <a:ext cx="1069133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2: </a:t>
            </a:r>
            <a:r>
              <a:rPr lang="en-US" sz="2338" b="1" dirty="0">
                <a:solidFill>
                  <a:srgbClr val="374151"/>
                </a:solidFill>
                <a:latin typeface="ui-sans-serif" pitchFamily="34" charset="0"/>
                <a:ea typeface="ui-sans-serif" pitchFamily="34" charset="-122"/>
                <a:cs typeface="ui-sans-serif" pitchFamily="34" charset="-120"/>
              </a:rPr>
              <a:t>What is a key characteristic of cloud computing?</a:t>
            </a:r>
            <a:endParaRPr lang="en-US" sz="2338" dirty="0"/>
          </a:p>
          <a:p>
            <a:pPr>
              <a:lnSpc>
                <a:spcPts val="2631"/>
              </a:lnSpc>
            </a:pPr>
            <a:endParaRPr lang="en-US" sz="2192" dirty="0"/>
          </a:p>
        </p:txBody>
      </p:sp>
      <p:sp>
        <p:nvSpPr>
          <p:cNvPr id="19" name="Text 1"/>
          <p:cNvSpPr/>
          <p:nvPr/>
        </p:nvSpPr>
        <p:spPr>
          <a:xfrm>
            <a:off x="593964" y="32823"/>
            <a:ext cx="1086883" cy="176333"/>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Question 2</a:t>
            </a:r>
            <a:endParaRPr lang="en-US" sz="1169" dirty="0"/>
          </a:p>
        </p:txBody>
      </p:sp>
      <p:sp>
        <p:nvSpPr>
          <p:cNvPr id="20" name="Text 2"/>
          <p:cNvSpPr/>
          <p:nvPr/>
        </p:nvSpPr>
        <p:spPr>
          <a:xfrm>
            <a:off x="593963" y="1304275"/>
            <a:ext cx="12829604" cy="296982"/>
          </a:xfrm>
          <a:prstGeom prst="rect">
            <a:avLst/>
          </a:prstGeom>
          <a:noFill/>
          <a:ln/>
        </p:spPr>
        <p:txBody>
          <a:bodyPr vert="horz" wrap="square" lIns="0" tIns="0" rIns="0" bIns="0" rtlCol="0" anchor="t"/>
          <a:lstStyle/>
          <a:p>
            <a:pPr>
              <a:lnSpc>
                <a:spcPts val="2338"/>
              </a:lnSpc>
            </a:pPr>
            <a:endParaRPr lang="en-US" sz="1754" dirty="0"/>
          </a:p>
        </p:txBody>
      </p:sp>
      <p:sp>
        <p:nvSpPr>
          <p:cNvPr id="21" name="Text 3"/>
          <p:cNvSpPr/>
          <p:nvPr/>
        </p:nvSpPr>
        <p:spPr>
          <a:xfrm>
            <a:off x="944743" y="200960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2" name="Text 4"/>
          <p:cNvSpPr/>
          <p:nvPr/>
        </p:nvSpPr>
        <p:spPr>
          <a:xfrm>
            <a:off x="1299294" y="2028168"/>
            <a:ext cx="276436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Fixed resource allocation</a:t>
            </a:r>
            <a:endParaRPr lang="en-US" sz="1461" dirty="0"/>
          </a:p>
        </p:txBody>
      </p:sp>
      <p:sp>
        <p:nvSpPr>
          <p:cNvPr id="23" name="Text 5"/>
          <p:cNvSpPr/>
          <p:nvPr/>
        </p:nvSpPr>
        <p:spPr>
          <a:xfrm>
            <a:off x="945613" y="27149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4" name="Text 6"/>
          <p:cNvSpPr/>
          <p:nvPr/>
        </p:nvSpPr>
        <p:spPr>
          <a:xfrm>
            <a:off x="1299295" y="2733499"/>
            <a:ext cx="291592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Local network access only</a:t>
            </a:r>
            <a:endParaRPr lang="en-US" sz="1461" dirty="0"/>
          </a:p>
        </p:txBody>
      </p:sp>
      <p:sp>
        <p:nvSpPr>
          <p:cNvPr id="25" name="Text 7"/>
          <p:cNvSpPr/>
          <p:nvPr/>
        </p:nvSpPr>
        <p:spPr>
          <a:xfrm>
            <a:off x="947789" y="342026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6" name="Text 8"/>
          <p:cNvSpPr/>
          <p:nvPr/>
        </p:nvSpPr>
        <p:spPr>
          <a:xfrm>
            <a:off x="1299294" y="3438830"/>
            <a:ext cx="170602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Rapid elasticity</a:t>
            </a:r>
            <a:endParaRPr lang="en-US" sz="1461" dirty="0"/>
          </a:p>
        </p:txBody>
      </p:sp>
      <p:sp>
        <p:nvSpPr>
          <p:cNvPr id="27" name="Text 9"/>
          <p:cNvSpPr/>
          <p:nvPr/>
        </p:nvSpPr>
        <p:spPr>
          <a:xfrm>
            <a:off x="940683" y="412560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8" name="Text 10"/>
          <p:cNvSpPr/>
          <p:nvPr/>
        </p:nvSpPr>
        <p:spPr>
          <a:xfrm>
            <a:off x="1299294" y="4144161"/>
            <a:ext cx="342456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Upfront payment for resources</a:t>
            </a:r>
            <a:endParaRPr lang="en-US" sz="146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1856135" y="1007294"/>
            <a:ext cx="1670521" cy="1670521"/>
          </a:xfrm>
          <a:prstGeom prst="rect">
            <a:avLst/>
          </a:prstGeom>
        </p:spPr>
      </p:pic>
      <p:pic>
        <p:nvPicPr>
          <p:cNvPr id="4" name="Image 2" descr="preencoded.png"/>
          <p:cNvPicPr>
            <a:picLocks noChangeAspect="1"/>
          </p:cNvPicPr>
          <p:nvPr/>
        </p:nvPicPr>
        <p:blipFill>
          <a:blip r:embed="rId5"/>
          <a:stretch>
            <a:fillRect/>
          </a:stretch>
        </p:blipFill>
        <p:spPr>
          <a:xfrm>
            <a:off x="3248236" y="2120975"/>
            <a:ext cx="1113681" cy="1113681"/>
          </a:xfrm>
          <a:prstGeom prst="rect">
            <a:avLst/>
          </a:prstGeom>
        </p:spPr>
      </p:pic>
      <p:pic>
        <p:nvPicPr>
          <p:cNvPr id="5" name="Image 3" descr="preencoded.png"/>
          <p:cNvPicPr>
            <a:picLocks noChangeAspect="1"/>
          </p:cNvPicPr>
          <p:nvPr/>
        </p:nvPicPr>
        <p:blipFill>
          <a:blip r:embed="rId6"/>
          <a:stretch>
            <a:fillRect/>
          </a:stretch>
        </p:blipFill>
        <p:spPr>
          <a:xfrm>
            <a:off x="8166993" y="1471328"/>
            <a:ext cx="1392101" cy="1392101"/>
          </a:xfrm>
          <a:prstGeom prst="rect">
            <a:avLst/>
          </a:prstGeom>
        </p:spPr>
      </p:pic>
      <p:pic>
        <p:nvPicPr>
          <p:cNvPr id="6" name="Image 4" descr="preencoded.png"/>
          <p:cNvPicPr>
            <a:picLocks noChangeAspect="1"/>
          </p:cNvPicPr>
          <p:nvPr/>
        </p:nvPicPr>
        <p:blipFill>
          <a:blip r:embed="rId7"/>
          <a:stretch>
            <a:fillRect/>
          </a:stretch>
        </p:blipFill>
        <p:spPr>
          <a:xfrm>
            <a:off x="593963" y="1415643"/>
            <a:ext cx="742454" cy="37123"/>
          </a:xfrm>
          <a:prstGeom prst="rect">
            <a:avLst/>
          </a:prstGeom>
        </p:spPr>
      </p:pic>
      <p:pic>
        <p:nvPicPr>
          <p:cNvPr id="7" name="Image 5" descr="preencoded.png"/>
          <p:cNvPicPr>
            <a:picLocks noChangeAspect="1"/>
          </p:cNvPicPr>
          <p:nvPr/>
        </p:nvPicPr>
        <p:blipFill>
          <a:blip r:embed="rId8"/>
          <a:stretch>
            <a:fillRect/>
          </a:stretch>
        </p:blipFill>
        <p:spPr>
          <a:xfrm>
            <a:off x="593963" y="1675502"/>
            <a:ext cx="241298" cy="334104"/>
          </a:xfrm>
          <a:prstGeom prst="rect">
            <a:avLst/>
          </a:prstGeom>
        </p:spPr>
      </p:pic>
      <p:pic>
        <p:nvPicPr>
          <p:cNvPr id="8" name="Image 6" descr="preencoded.png"/>
          <p:cNvPicPr>
            <a:picLocks noChangeAspect="1"/>
          </p:cNvPicPr>
          <p:nvPr/>
        </p:nvPicPr>
        <p:blipFill>
          <a:blip r:embed="rId9"/>
          <a:stretch>
            <a:fillRect/>
          </a:stretch>
        </p:blipFill>
        <p:spPr>
          <a:xfrm>
            <a:off x="593963" y="2158097"/>
            <a:ext cx="5048687" cy="1336417"/>
          </a:xfrm>
          <a:prstGeom prst="rect">
            <a:avLst/>
          </a:prstGeom>
        </p:spPr>
      </p:pic>
      <p:pic>
        <p:nvPicPr>
          <p:cNvPr id="9" name="Image 7" descr="preencoded.png"/>
          <p:cNvPicPr>
            <a:picLocks noChangeAspect="1"/>
          </p:cNvPicPr>
          <p:nvPr/>
        </p:nvPicPr>
        <p:blipFill>
          <a:blip r:embed="rId10"/>
          <a:stretch>
            <a:fillRect/>
          </a:stretch>
        </p:blipFill>
        <p:spPr>
          <a:xfrm>
            <a:off x="779576" y="2380833"/>
            <a:ext cx="222736" cy="296982"/>
          </a:xfrm>
          <a:prstGeom prst="rect">
            <a:avLst/>
          </a:prstGeom>
        </p:spPr>
      </p:pic>
      <p:pic>
        <p:nvPicPr>
          <p:cNvPr id="10" name="Image 8" descr="preencoded.png"/>
          <p:cNvPicPr>
            <a:picLocks noChangeAspect="1"/>
          </p:cNvPicPr>
          <p:nvPr/>
        </p:nvPicPr>
        <p:blipFill>
          <a:blip r:embed="rId11"/>
          <a:stretch>
            <a:fillRect/>
          </a:stretch>
        </p:blipFill>
        <p:spPr>
          <a:xfrm>
            <a:off x="593963" y="3643005"/>
            <a:ext cx="5048687" cy="1113681"/>
          </a:xfrm>
          <a:prstGeom prst="rect">
            <a:avLst/>
          </a:prstGeom>
        </p:spPr>
      </p:pic>
      <p:pic>
        <p:nvPicPr>
          <p:cNvPr id="11" name="Image 9" descr="preencoded.png"/>
          <p:cNvPicPr>
            <a:picLocks noChangeAspect="1"/>
          </p:cNvPicPr>
          <p:nvPr/>
        </p:nvPicPr>
        <p:blipFill>
          <a:blip r:embed="rId12"/>
          <a:stretch>
            <a:fillRect/>
          </a:stretch>
        </p:blipFill>
        <p:spPr>
          <a:xfrm>
            <a:off x="779576" y="3865741"/>
            <a:ext cx="167052" cy="296982"/>
          </a:xfrm>
          <a:prstGeom prst="rect">
            <a:avLst/>
          </a:prstGeom>
        </p:spPr>
      </p:pic>
      <p:pic>
        <p:nvPicPr>
          <p:cNvPr id="12" name="Image 10" descr="preencoded.png"/>
          <p:cNvPicPr>
            <a:picLocks noChangeAspect="1"/>
          </p:cNvPicPr>
          <p:nvPr/>
        </p:nvPicPr>
        <p:blipFill>
          <a:blip r:embed="rId9"/>
          <a:stretch>
            <a:fillRect/>
          </a:stretch>
        </p:blipFill>
        <p:spPr>
          <a:xfrm>
            <a:off x="593963" y="4905177"/>
            <a:ext cx="5048687" cy="1336417"/>
          </a:xfrm>
          <a:prstGeom prst="rect">
            <a:avLst/>
          </a:prstGeom>
        </p:spPr>
      </p:pic>
      <p:pic>
        <p:nvPicPr>
          <p:cNvPr id="13" name="Image 11" descr="preencoded.png"/>
          <p:cNvPicPr>
            <a:picLocks noChangeAspect="1"/>
          </p:cNvPicPr>
          <p:nvPr/>
        </p:nvPicPr>
        <p:blipFill>
          <a:blip r:embed="rId13"/>
          <a:stretch>
            <a:fillRect/>
          </a:stretch>
        </p:blipFill>
        <p:spPr>
          <a:xfrm>
            <a:off x="779576" y="5127913"/>
            <a:ext cx="278420" cy="296982"/>
          </a:xfrm>
          <a:prstGeom prst="rect">
            <a:avLst/>
          </a:prstGeom>
        </p:spPr>
      </p:pic>
      <p:pic>
        <p:nvPicPr>
          <p:cNvPr id="14" name="Image 12" descr="preencoded.png"/>
          <p:cNvPicPr>
            <a:picLocks noChangeAspect="1"/>
          </p:cNvPicPr>
          <p:nvPr/>
        </p:nvPicPr>
        <p:blipFill>
          <a:blip r:embed="rId14"/>
          <a:stretch>
            <a:fillRect/>
          </a:stretch>
        </p:blipFill>
        <p:spPr>
          <a:xfrm>
            <a:off x="6236612" y="1675502"/>
            <a:ext cx="352666" cy="334104"/>
          </a:xfrm>
          <a:prstGeom prst="rect">
            <a:avLst/>
          </a:prstGeom>
        </p:spPr>
      </p:pic>
      <p:pic>
        <p:nvPicPr>
          <p:cNvPr id="15" name="Image 13" descr="preencoded.png"/>
          <p:cNvPicPr>
            <a:picLocks noChangeAspect="1"/>
          </p:cNvPicPr>
          <p:nvPr/>
        </p:nvPicPr>
        <p:blipFill>
          <a:blip r:embed="rId15"/>
          <a:stretch>
            <a:fillRect/>
          </a:stretch>
        </p:blipFill>
        <p:spPr>
          <a:xfrm>
            <a:off x="6236613" y="2158097"/>
            <a:ext cx="2450098" cy="1819012"/>
          </a:xfrm>
          <a:prstGeom prst="rect">
            <a:avLst/>
          </a:prstGeom>
        </p:spPr>
      </p:pic>
      <p:pic>
        <p:nvPicPr>
          <p:cNvPr id="16" name="Image 14" descr="preencoded.png"/>
          <p:cNvPicPr>
            <a:picLocks noChangeAspect="1"/>
          </p:cNvPicPr>
          <p:nvPr/>
        </p:nvPicPr>
        <p:blipFill>
          <a:blip r:embed="rId16"/>
          <a:stretch>
            <a:fillRect/>
          </a:stretch>
        </p:blipFill>
        <p:spPr>
          <a:xfrm>
            <a:off x="6385103" y="2306588"/>
            <a:ext cx="222736" cy="296982"/>
          </a:xfrm>
          <a:prstGeom prst="rect">
            <a:avLst/>
          </a:prstGeom>
        </p:spPr>
      </p:pic>
      <p:pic>
        <p:nvPicPr>
          <p:cNvPr id="17" name="Image 15" descr="preencoded.png"/>
          <p:cNvPicPr>
            <a:picLocks noChangeAspect="1"/>
          </p:cNvPicPr>
          <p:nvPr/>
        </p:nvPicPr>
        <p:blipFill>
          <a:blip r:embed="rId17"/>
          <a:stretch>
            <a:fillRect/>
          </a:stretch>
        </p:blipFill>
        <p:spPr>
          <a:xfrm>
            <a:off x="8835201" y="2158097"/>
            <a:ext cx="2450098" cy="1819012"/>
          </a:xfrm>
          <a:prstGeom prst="rect">
            <a:avLst/>
          </a:prstGeom>
        </p:spPr>
      </p:pic>
      <p:pic>
        <p:nvPicPr>
          <p:cNvPr id="18" name="Image 16" descr="preencoded.png"/>
          <p:cNvPicPr>
            <a:picLocks noChangeAspect="1"/>
          </p:cNvPicPr>
          <p:nvPr/>
        </p:nvPicPr>
        <p:blipFill>
          <a:blip r:embed="rId18"/>
          <a:stretch>
            <a:fillRect/>
          </a:stretch>
        </p:blipFill>
        <p:spPr>
          <a:xfrm>
            <a:off x="8983692" y="2306588"/>
            <a:ext cx="222736" cy="296982"/>
          </a:xfrm>
          <a:prstGeom prst="rect">
            <a:avLst/>
          </a:prstGeom>
        </p:spPr>
      </p:pic>
      <p:pic>
        <p:nvPicPr>
          <p:cNvPr id="19" name="Image 17" descr="preencoded.png"/>
          <p:cNvPicPr>
            <a:picLocks noChangeAspect="1"/>
          </p:cNvPicPr>
          <p:nvPr/>
        </p:nvPicPr>
        <p:blipFill>
          <a:blip r:embed="rId19"/>
          <a:stretch>
            <a:fillRect/>
          </a:stretch>
        </p:blipFill>
        <p:spPr>
          <a:xfrm>
            <a:off x="6236613" y="4125600"/>
            <a:ext cx="2450098" cy="1856135"/>
          </a:xfrm>
          <a:prstGeom prst="rect">
            <a:avLst/>
          </a:prstGeom>
        </p:spPr>
      </p:pic>
      <p:pic>
        <p:nvPicPr>
          <p:cNvPr id="20" name="Image 18" descr="preencoded.png"/>
          <p:cNvPicPr>
            <a:picLocks noChangeAspect="1"/>
          </p:cNvPicPr>
          <p:nvPr/>
        </p:nvPicPr>
        <p:blipFill>
          <a:blip r:embed="rId20"/>
          <a:stretch>
            <a:fillRect/>
          </a:stretch>
        </p:blipFill>
        <p:spPr>
          <a:xfrm>
            <a:off x="6385104" y="4274091"/>
            <a:ext cx="250578" cy="296982"/>
          </a:xfrm>
          <a:prstGeom prst="rect">
            <a:avLst/>
          </a:prstGeom>
        </p:spPr>
      </p:pic>
      <p:pic>
        <p:nvPicPr>
          <p:cNvPr id="21" name="Image 19" descr="preencoded.png"/>
          <p:cNvPicPr>
            <a:picLocks noChangeAspect="1"/>
          </p:cNvPicPr>
          <p:nvPr/>
        </p:nvPicPr>
        <p:blipFill>
          <a:blip r:embed="rId21"/>
          <a:stretch>
            <a:fillRect/>
          </a:stretch>
        </p:blipFill>
        <p:spPr>
          <a:xfrm>
            <a:off x="8835201" y="4125600"/>
            <a:ext cx="2450098" cy="1856135"/>
          </a:xfrm>
          <a:prstGeom prst="rect">
            <a:avLst/>
          </a:prstGeom>
        </p:spPr>
      </p:pic>
      <p:pic>
        <p:nvPicPr>
          <p:cNvPr id="22" name="Image 20" descr="preencoded.png"/>
          <p:cNvPicPr>
            <a:picLocks noChangeAspect="1"/>
          </p:cNvPicPr>
          <p:nvPr/>
        </p:nvPicPr>
        <p:blipFill>
          <a:blip r:embed="rId22"/>
          <a:stretch>
            <a:fillRect/>
          </a:stretch>
        </p:blipFill>
        <p:spPr>
          <a:xfrm>
            <a:off x="8983692" y="4385459"/>
            <a:ext cx="278420" cy="296982"/>
          </a:xfrm>
          <a:prstGeom prst="rect">
            <a:avLst/>
          </a:prstGeom>
        </p:spPr>
      </p:pic>
      <p:sp>
        <p:nvSpPr>
          <p:cNvPr id="24" name="Text 0"/>
          <p:cNvSpPr/>
          <p:nvPr/>
        </p:nvSpPr>
        <p:spPr>
          <a:xfrm>
            <a:off x="593963" y="450453"/>
            <a:ext cx="10691336" cy="890945"/>
          </a:xfrm>
          <a:prstGeom prst="rect">
            <a:avLst/>
          </a:prstGeom>
          <a:noFill/>
          <a:ln/>
        </p:spPr>
        <p:txBody>
          <a:bodyPr vert="horz" wrap="square" lIns="0" tIns="0" rIns="0" bIns="0" rtlCol="0" anchor="t"/>
          <a:lstStyle/>
          <a:p>
            <a:pPr algn="ctr">
              <a:lnSpc>
                <a:spcPts val="3507"/>
              </a:lnSpc>
            </a:pPr>
            <a:r>
              <a:rPr lang="en-US" sz="3507" dirty="0">
                <a:solidFill>
                  <a:srgbClr val="1F2937"/>
                </a:solidFill>
                <a:latin typeface="ui-sans-serif" pitchFamily="34" charset="0"/>
                <a:ea typeface="ui-sans-serif" pitchFamily="34" charset="-122"/>
                <a:cs typeface="ui-sans-serif" pitchFamily="34" charset="-120"/>
              </a:rPr>
              <a:t>AWS Service Categories: Databases &amp; Networking</a:t>
            </a:r>
            <a:endParaRPr lang="en-US" sz="3507" dirty="0"/>
          </a:p>
        </p:txBody>
      </p:sp>
      <p:sp>
        <p:nvSpPr>
          <p:cNvPr id="25" name="Text 1"/>
          <p:cNvSpPr/>
          <p:nvPr/>
        </p:nvSpPr>
        <p:spPr>
          <a:xfrm>
            <a:off x="946629" y="1694063"/>
            <a:ext cx="2785768"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Database Services</a:t>
            </a:r>
            <a:endParaRPr lang="en-US" sz="1754" dirty="0"/>
          </a:p>
        </p:txBody>
      </p:sp>
      <p:sp>
        <p:nvSpPr>
          <p:cNvPr id="26" name="Text 2"/>
          <p:cNvSpPr/>
          <p:nvPr/>
        </p:nvSpPr>
        <p:spPr>
          <a:xfrm>
            <a:off x="1150803" y="2343711"/>
            <a:ext cx="4306233"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RDS</a:t>
            </a:r>
            <a:endParaRPr lang="en-US" sz="1461" dirty="0"/>
          </a:p>
        </p:txBody>
      </p:sp>
      <p:sp>
        <p:nvSpPr>
          <p:cNvPr id="27" name="Text 3"/>
          <p:cNvSpPr/>
          <p:nvPr/>
        </p:nvSpPr>
        <p:spPr>
          <a:xfrm>
            <a:off x="1150803" y="2640692"/>
            <a:ext cx="4306233"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Managed service for relational databases supporting MySQL, PostgreSQL, Oracle, and SQL Server. Easy setup, operation, and scaling.</a:t>
            </a:r>
            <a:endParaRPr lang="en-US" sz="1169" dirty="0"/>
          </a:p>
        </p:txBody>
      </p:sp>
      <p:sp>
        <p:nvSpPr>
          <p:cNvPr id="28" name="Text 4"/>
          <p:cNvSpPr/>
          <p:nvPr/>
        </p:nvSpPr>
        <p:spPr>
          <a:xfrm>
            <a:off x="1095119" y="3828619"/>
            <a:ext cx="436191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DynamoDB</a:t>
            </a:r>
            <a:endParaRPr lang="en-US" sz="1461" dirty="0"/>
          </a:p>
        </p:txBody>
      </p:sp>
      <p:sp>
        <p:nvSpPr>
          <p:cNvPr id="29" name="Text 5"/>
          <p:cNvSpPr/>
          <p:nvPr/>
        </p:nvSpPr>
        <p:spPr>
          <a:xfrm>
            <a:off x="1095119" y="4125600"/>
            <a:ext cx="4361917"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Fully managed, serverless NoSQL database with single-digit millisecond performance at any scale.</a:t>
            </a:r>
            <a:endParaRPr lang="en-US" sz="1169" dirty="0"/>
          </a:p>
        </p:txBody>
      </p:sp>
      <p:sp>
        <p:nvSpPr>
          <p:cNvPr id="30" name="Text 6"/>
          <p:cNvSpPr/>
          <p:nvPr/>
        </p:nvSpPr>
        <p:spPr>
          <a:xfrm>
            <a:off x="1206487" y="5090790"/>
            <a:ext cx="4250549"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Amazon Aurora</a:t>
            </a:r>
            <a:endParaRPr lang="en-US" sz="1461" dirty="0"/>
          </a:p>
        </p:txBody>
      </p:sp>
      <p:sp>
        <p:nvSpPr>
          <p:cNvPr id="31" name="Text 7"/>
          <p:cNvSpPr/>
          <p:nvPr/>
        </p:nvSpPr>
        <p:spPr>
          <a:xfrm>
            <a:off x="1206487" y="5387772"/>
            <a:ext cx="4250549"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High-performance relational database compatible with MySQL and PostgreSQL, offering commercial-grade features at open-source prices.</a:t>
            </a:r>
            <a:endParaRPr lang="en-US" sz="1169" dirty="0"/>
          </a:p>
        </p:txBody>
      </p:sp>
      <p:sp>
        <p:nvSpPr>
          <p:cNvPr id="32" name="Text 8"/>
          <p:cNvSpPr/>
          <p:nvPr/>
        </p:nvSpPr>
        <p:spPr>
          <a:xfrm>
            <a:off x="6700646" y="1694063"/>
            <a:ext cx="3109432" cy="296982"/>
          </a:xfrm>
          <a:prstGeom prst="rect">
            <a:avLst/>
          </a:prstGeom>
          <a:noFill/>
          <a:ln/>
        </p:spPr>
        <p:txBody>
          <a:bodyPr vert="horz" wrap="square" lIns="0" tIns="0" rIns="0" bIns="0" rtlCol="0" anchor="t"/>
          <a:lstStyle/>
          <a:p>
            <a:pPr>
              <a:lnSpc>
                <a:spcPts val="2338"/>
              </a:lnSpc>
            </a:pPr>
            <a:r>
              <a:rPr lang="en-US" sz="1754" dirty="0">
                <a:solidFill>
                  <a:srgbClr val="1F2937"/>
                </a:solidFill>
                <a:latin typeface="ui-sans-serif" pitchFamily="34" charset="0"/>
                <a:ea typeface="ui-sans-serif" pitchFamily="34" charset="-122"/>
                <a:cs typeface="ui-sans-serif" pitchFamily="34" charset="-120"/>
              </a:rPr>
              <a:t>Networking Services</a:t>
            </a:r>
            <a:endParaRPr lang="en-US" sz="1754" dirty="0"/>
          </a:p>
        </p:txBody>
      </p:sp>
      <p:sp>
        <p:nvSpPr>
          <p:cNvPr id="33" name="Text 9"/>
          <p:cNvSpPr/>
          <p:nvPr/>
        </p:nvSpPr>
        <p:spPr>
          <a:xfrm>
            <a:off x="6682085" y="2325149"/>
            <a:ext cx="1415419"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Amazon VPC</a:t>
            </a:r>
            <a:endParaRPr lang="en-US" sz="1315" dirty="0"/>
          </a:p>
        </p:txBody>
      </p:sp>
      <p:sp>
        <p:nvSpPr>
          <p:cNvPr id="34" name="Text 10"/>
          <p:cNvSpPr/>
          <p:nvPr/>
        </p:nvSpPr>
        <p:spPr>
          <a:xfrm>
            <a:off x="6385104" y="2714938"/>
            <a:ext cx="2153116" cy="1113681"/>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Provision a logically isolated section of AWS Cloud where you can launch resources in a virtual network defined by you.</a:t>
            </a:r>
            <a:endParaRPr lang="en-US" sz="1023" dirty="0"/>
          </a:p>
        </p:txBody>
      </p:sp>
      <p:sp>
        <p:nvSpPr>
          <p:cNvPr id="35" name="Text 11"/>
          <p:cNvSpPr/>
          <p:nvPr/>
        </p:nvSpPr>
        <p:spPr>
          <a:xfrm>
            <a:off x="9280674" y="2325149"/>
            <a:ext cx="2205263"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Amazon CloudFront</a:t>
            </a:r>
            <a:endParaRPr lang="en-US" sz="1315" dirty="0"/>
          </a:p>
        </p:txBody>
      </p:sp>
      <p:sp>
        <p:nvSpPr>
          <p:cNvPr id="36" name="Text 12"/>
          <p:cNvSpPr/>
          <p:nvPr/>
        </p:nvSpPr>
        <p:spPr>
          <a:xfrm>
            <a:off x="8983692" y="2714938"/>
            <a:ext cx="2153116" cy="1113681"/>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Fast content delivery network (CDN) service that securely delivers data, videos, applications, and APIs to customers globally with low latency.</a:t>
            </a:r>
            <a:endParaRPr lang="en-US" sz="1023" dirty="0"/>
          </a:p>
        </p:txBody>
      </p:sp>
      <p:sp>
        <p:nvSpPr>
          <p:cNvPr id="37" name="Text 13"/>
          <p:cNvSpPr/>
          <p:nvPr/>
        </p:nvSpPr>
        <p:spPr>
          <a:xfrm>
            <a:off x="6709927" y="4292652"/>
            <a:ext cx="1981656"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Amazon Route 53</a:t>
            </a:r>
            <a:endParaRPr lang="en-US" sz="1315" dirty="0"/>
          </a:p>
        </p:txBody>
      </p:sp>
      <p:sp>
        <p:nvSpPr>
          <p:cNvPr id="38" name="Text 14"/>
          <p:cNvSpPr/>
          <p:nvPr/>
        </p:nvSpPr>
        <p:spPr>
          <a:xfrm>
            <a:off x="6385104" y="4682440"/>
            <a:ext cx="2153116" cy="115080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Highly available and scalable cloud Domain Name System (DNS) web service that routes traffic to the right resources.</a:t>
            </a:r>
            <a:endParaRPr lang="en-US" sz="1023" dirty="0"/>
          </a:p>
        </p:txBody>
      </p:sp>
      <p:sp>
        <p:nvSpPr>
          <p:cNvPr id="39" name="Text 15"/>
          <p:cNvSpPr/>
          <p:nvPr/>
        </p:nvSpPr>
        <p:spPr>
          <a:xfrm>
            <a:off x="9336357" y="4274091"/>
            <a:ext cx="1800451"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Elastic Load Balancer</a:t>
            </a:r>
            <a:endParaRPr lang="en-US" sz="1315" dirty="0"/>
          </a:p>
        </p:txBody>
      </p:sp>
      <p:sp>
        <p:nvSpPr>
          <p:cNvPr id="40" name="Text 16"/>
          <p:cNvSpPr/>
          <p:nvPr/>
        </p:nvSpPr>
        <p:spPr>
          <a:xfrm>
            <a:off x="8983692" y="4905177"/>
            <a:ext cx="2153116" cy="92806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Automatically distributes incoming application traffic across multiple targets, such as EC2 instances, in multiple Availability Zones.</a:t>
            </a:r>
            <a:endParaRPr lang="en-US" sz="1023" dirty="0"/>
          </a:p>
        </p:txBody>
      </p:sp>
      <p:sp>
        <p:nvSpPr>
          <p:cNvPr id="41" name="Text 17"/>
          <p:cNvSpPr/>
          <p:nvPr/>
        </p:nvSpPr>
        <p:spPr>
          <a:xfrm>
            <a:off x="742454" y="6352962"/>
            <a:ext cx="1595696" cy="185613"/>
          </a:xfrm>
          <a:prstGeom prst="rect">
            <a:avLst/>
          </a:prstGeom>
          <a:noFill/>
          <a:ln/>
        </p:spPr>
        <p:txBody>
          <a:bodyPr vert="horz" wrap="square" lIns="0" tIns="0" rIns="0" bIns="0" rtlCol="0" anchor="t"/>
          <a:lstStyle/>
          <a:p>
            <a:pPr>
              <a:lnSpc>
                <a:spcPts val="1461"/>
              </a:lnSpc>
            </a:pPr>
            <a:endParaRPr lang="en-US" sz="1023" dirty="0"/>
          </a:p>
        </p:txBody>
      </p:sp>
      <p:sp>
        <p:nvSpPr>
          <p:cNvPr id="42" name="Text 18"/>
          <p:cNvSpPr/>
          <p:nvPr/>
        </p:nvSpPr>
        <p:spPr>
          <a:xfrm>
            <a:off x="11076194" y="6352962"/>
            <a:ext cx="250926"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EE765-DE1B-0DE8-0CB1-EE404904D6F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77DB0FD-E1D3-401C-3527-0166897CF238}"/>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496342DA-FA51-1473-3D00-66EB57C77ADE}"/>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5E6EF5AE-5A73-65CF-F980-7323BFE49BAD}"/>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F1F7E6E9-76FA-F0C5-EC79-3FE6CDD16361}"/>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01086EB2-2134-6B85-8616-A34AA1427A34}"/>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3901737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5890615"/>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2195220"/>
            <a:ext cx="7127558" cy="593963"/>
          </a:xfrm>
          <a:prstGeom prst="rect">
            <a:avLst/>
          </a:prstGeom>
        </p:spPr>
      </p:pic>
      <p:pic>
        <p:nvPicPr>
          <p:cNvPr id="7" name="Image 5" descr="preencoded.png"/>
          <p:cNvPicPr>
            <a:picLocks noChangeAspect="1"/>
          </p:cNvPicPr>
          <p:nvPr/>
        </p:nvPicPr>
        <p:blipFill>
          <a:blip r:embed="rId8"/>
          <a:stretch>
            <a:fillRect/>
          </a:stretch>
        </p:blipFill>
        <p:spPr>
          <a:xfrm>
            <a:off x="593963" y="2343711"/>
            <a:ext cx="296982" cy="296982"/>
          </a:xfrm>
          <a:prstGeom prst="rect">
            <a:avLst/>
          </a:prstGeom>
        </p:spPr>
      </p:pic>
      <p:pic>
        <p:nvPicPr>
          <p:cNvPr id="8" name="Image 6" descr="preencoded.png"/>
          <p:cNvPicPr>
            <a:picLocks noChangeAspect="1"/>
          </p:cNvPicPr>
          <p:nvPr/>
        </p:nvPicPr>
        <p:blipFill>
          <a:blip r:embed="rId9"/>
          <a:stretch>
            <a:fillRect/>
          </a:stretch>
        </p:blipFill>
        <p:spPr>
          <a:xfrm>
            <a:off x="445472" y="2974797"/>
            <a:ext cx="7127558" cy="631086"/>
          </a:xfrm>
          <a:prstGeom prst="rect">
            <a:avLst/>
          </a:prstGeom>
        </p:spPr>
      </p:pic>
      <p:pic>
        <p:nvPicPr>
          <p:cNvPr id="9" name="Image 7" descr="preencoded.png"/>
          <p:cNvPicPr>
            <a:picLocks noChangeAspect="1"/>
          </p:cNvPicPr>
          <p:nvPr/>
        </p:nvPicPr>
        <p:blipFill>
          <a:blip r:embed="rId10"/>
          <a:stretch>
            <a:fillRect/>
          </a:stretch>
        </p:blipFill>
        <p:spPr>
          <a:xfrm>
            <a:off x="593963" y="3123287"/>
            <a:ext cx="296982" cy="296982"/>
          </a:xfrm>
          <a:prstGeom prst="rect">
            <a:avLst/>
          </a:prstGeom>
        </p:spPr>
      </p:pic>
      <p:pic>
        <p:nvPicPr>
          <p:cNvPr id="10" name="Image 8" descr="preencoded.png"/>
          <p:cNvPicPr>
            <a:picLocks noChangeAspect="1"/>
          </p:cNvPicPr>
          <p:nvPr/>
        </p:nvPicPr>
        <p:blipFill>
          <a:blip r:embed="rId11"/>
          <a:stretch>
            <a:fillRect/>
          </a:stretch>
        </p:blipFill>
        <p:spPr>
          <a:xfrm>
            <a:off x="445472" y="3977109"/>
            <a:ext cx="7127558" cy="593963"/>
          </a:xfrm>
          <a:prstGeom prst="rect">
            <a:avLst/>
          </a:prstGeom>
        </p:spPr>
      </p:pic>
      <p:pic>
        <p:nvPicPr>
          <p:cNvPr id="11" name="Image 9" descr="preencoded.png"/>
          <p:cNvPicPr>
            <a:picLocks noChangeAspect="1"/>
          </p:cNvPicPr>
          <p:nvPr/>
        </p:nvPicPr>
        <p:blipFill>
          <a:blip r:embed="rId12"/>
          <a:stretch>
            <a:fillRect/>
          </a:stretch>
        </p:blipFill>
        <p:spPr>
          <a:xfrm>
            <a:off x="593963" y="4125600"/>
            <a:ext cx="296982" cy="296982"/>
          </a:xfrm>
          <a:prstGeom prst="rect">
            <a:avLst/>
          </a:prstGeom>
        </p:spPr>
      </p:pic>
      <p:pic>
        <p:nvPicPr>
          <p:cNvPr id="12" name="Image 10" descr="preencoded.png"/>
          <p:cNvPicPr>
            <a:picLocks noChangeAspect="1"/>
          </p:cNvPicPr>
          <p:nvPr/>
        </p:nvPicPr>
        <p:blipFill>
          <a:blip r:embed="rId13"/>
          <a:stretch>
            <a:fillRect/>
          </a:stretch>
        </p:blipFill>
        <p:spPr>
          <a:xfrm>
            <a:off x="445472" y="4756686"/>
            <a:ext cx="7127558" cy="593963"/>
          </a:xfrm>
          <a:prstGeom prst="rect">
            <a:avLst/>
          </a:prstGeom>
        </p:spPr>
      </p:pic>
      <p:pic>
        <p:nvPicPr>
          <p:cNvPr id="13" name="Image 11" descr="preencoded.png"/>
          <p:cNvPicPr>
            <a:picLocks noChangeAspect="1"/>
          </p:cNvPicPr>
          <p:nvPr/>
        </p:nvPicPr>
        <p:blipFill>
          <a:blip r:embed="rId12"/>
          <a:stretch>
            <a:fillRect/>
          </a:stretch>
        </p:blipFill>
        <p:spPr>
          <a:xfrm>
            <a:off x="593963" y="4905177"/>
            <a:ext cx="296982" cy="296982"/>
          </a:xfrm>
          <a:prstGeom prst="rect">
            <a:avLst/>
          </a:prstGeom>
        </p:spPr>
      </p:pic>
      <p:sp>
        <p:nvSpPr>
          <p:cNvPr id="15"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6" name="Text 1"/>
          <p:cNvSpPr/>
          <p:nvPr/>
        </p:nvSpPr>
        <p:spPr>
          <a:xfrm>
            <a:off x="445472" y="1601257"/>
            <a:ext cx="13185981"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best describes Amazon Web Services (AWS)?</a:t>
            </a:r>
            <a:endParaRPr lang="en-US" sz="1754" dirty="0"/>
          </a:p>
        </p:txBody>
      </p:sp>
      <p:sp>
        <p:nvSpPr>
          <p:cNvPr id="17" name="Text 2"/>
          <p:cNvSpPr/>
          <p:nvPr/>
        </p:nvSpPr>
        <p:spPr>
          <a:xfrm>
            <a:off x="691554" y="2380834"/>
            <a:ext cx="1219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18" name="Text 3"/>
          <p:cNvSpPr/>
          <p:nvPr/>
        </p:nvSpPr>
        <p:spPr>
          <a:xfrm>
            <a:off x="1039436" y="2343711"/>
            <a:ext cx="735116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software company that develops operating systems for servers.</a:t>
            </a:r>
            <a:endParaRPr lang="en-US" sz="1461" dirty="0"/>
          </a:p>
        </p:txBody>
      </p:sp>
      <p:sp>
        <p:nvSpPr>
          <p:cNvPr id="19" name="Text 4"/>
          <p:cNvSpPr/>
          <p:nvPr/>
        </p:nvSpPr>
        <p:spPr>
          <a:xfrm>
            <a:off x="691411" y="3160410"/>
            <a:ext cx="12233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0" name="Text 5"/>
          <p:cNvSpPr/>
          <p:nvPr/>
        </p:nvSpPr>
        <p:spPr>
          <a:xfrm>
            <a:off x="1039435" y="3123287"/>
            <a:ext cx="6385104"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global provider of on-demand cloud computing platforms and APIs.</a:t>
            </a:r>
            <a:endParaRPr lang="en-US" sz="1461" dirty="0"/>
          </a:p>
        </p:txBody>
      </p:sp>
      <p:sp>
        <p:nvSpPr>
          <p:cNvPr id="21" name="Text 6"/>
          <p:cNvSpPr/>
          <p:nvPr/>
        </p:nvSpPr>
        <p:spPr>
          <a:xfrm>
            <a:off x="690541" y="4162723"/>
            <a:ext cx="1244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2" name="Text 7"/>
          <p:cNvSpPr/>
          <p:nvPr/>
        </p:nvSpPr>
        <p:spPr>
          <a:xfrm>
            <a:off x="1039435" y="4125600"/>
            <a:ext cx="721195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hardware manufacturer specializing in data center equipment.</a:t>
            </a:r>
            <a:endParaRPr lang="en-US" sz="1461" dirty="0"/>
          </a:p>
        </p:txBody>
      </p:sp>
      <p:sp>
        <p:nvSpPr>
          <p:cNvPr id="23" name="Text 8"/>
          <p:cNvSpPr/>
          <p:nvPr/>
        </p:nvSpPr>
        <p:spPr>
          <a:xfrm>
            <a:off x="685174" y="4942300"/>
            <a:ext cx="13729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4" name="Text 9"/>
          <p:cNvSpPr/>
          <p:nvPr/>
        </p:nvSpPr>
        <p:spPr>
          <a:xfrm>
            <a:off x="1039435" y="4905177"/>
            <a:ext cx="615343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consulting firm focused on IT infrastructure planning.</a:t>
            </a:r>
            <a:endParaRPr lang="en-US" sz="1461"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923052"/>
          </a:xfrm>
          <a:prstGeom prst="rect">
            <a:avLst/>
          </a:prstGeom>
        </p:spPr>
      </p:pic>
      <p:pic>
        <p:nvPicPr>
          <p:cNvPr id="3" name="Image 1" descr="preencoded.png"/>
          <p:cNvPicPr>
            <a:picLocks noChangeAspect="1"/>
          </p:cNvPicPr>
          <p:nvPr/>
        </p:nvPicPr>
        <p:blipFill>
          <a:blip r:embed="rId4"/>
          <a:stretch>
            <a:fillRect/>
          </a:stretch>
        </p:blipFill>
        <p:spPr>
          <a:xfrm>
            <a:off x="0"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9559094"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712625"/>
            <a:ext cx="371227" cy="371227"/>
          </a:xfrm>
          <a:prstGeom prst="rect">
            <a:avLst/>
          </a:prstGeom>
        </p:spPr>
      </p:pic>
      <p:pic>
        <p:nvPicPr>
          <p:cNvPr id="7" name="Image 5" descr="preencoded.png"/>
          <p:cNvPicPr>
            <a:picLocks noChangeAspect="1"/>
          </p:cNvPicPr>
          <p:nvPr/>
        </p:nvPicPr>
        <p:blipFill>
          <a:blip r:embed="rId8"/>
          <a:stretch>
            <a:fillRect/>
          </a:stretch>
        </p:blipFill>
        <p:spPr>
          <a:xfrm>
            <a:off x="556840" y="1823993"/>
            <a:ext cx="148491" cy="148491"/>
          </a:xfrm>
          <a:prstGeom prst="rect">
            <a:avLst/>
          </a:prstGeom>
        </p:spPr>
      </p:pic>
      <p:pic>
        <p:nvPicPr>
          <p:cNvPr id="8" name="Image 6" descr="preencoded.png"/>
          <p:cNvPicPr>
            <a:picLocks noChangeAspect="1"/>
          </p:cNvPicPr>
          <p:nvPr/>
        </p:nvPicPr>
        <p:blipFill>
          <a:blip r:embed="rId9"/>
          <a:stretch>
            <a:fillRect/>
          </a:stretch>
        </p:blipFill>
        <p:spPr>
          <a:xfrm>
            <a:off x="965190" y="2158097"/>
            <a:ext cx="10468600" cy="408350"/>
          </a:xfrm>
          <a:prstGeom prst="rect">
            <a:avLst/>
          </a:prstGeom>
        </p:spPr>
      </p:pic>
      <p:pic>
        <p:nvPicPr>
          <p:cNvPr id="9" name="Image 7" descr="preencoded.png"/>
          <p:cNvPicPr>
            <a:picLocks noChangeAspect="1"/>
          </p:cNvPicPr>
          <p:nvPr/>
        </p:nvPicPr>
        <p:blipFill>
          <a:blip r:embed="rId10"/>
          <a:stretch>
            <a:fillRect/>
          </a:stretch>
        </p:blipFill>
        <p:spPr>
          <a:xfrm>
            <a:off x="445472" y="4645318"/>
            <a:ext cx="10988318" cy="816699"/>
          </a:xfrm>
          <a:prstGeom prst="rect">
            <a:avLst/>
          </a:prstGeom>
        </p:spPr>
      </p:pic>
      <p:pic>
        <p:nvPicPr>
          <p:cNvPr id="10" name="Image 8" descr="preencoded.png"/>
          <p:cNvPicPr>
            <a:picLocks noChangeAspect="1"/>
          </p:cNvPicPr>
          <p:nvPr/>
        </p:nvPicPr>
        <p:blipFill>
          <a:blip r:embed="rId11"/>
          <a:stretch>
            <a:fillRect/>
          </a:stretch>
        </p:blipFill>
        <p:spPr>
          <a:xfrm>
            <a:off x="593963" y="4793809"/>
            <a:ext cx="167052" cy="296982"/>
          </a:xfrm>
          <a:prstGeom prst="rect">
            <a:avLst/>
          </a:prstGeom>
        </p:spPr>
      </p:pic>
      <p:sp>
        <p:nvSpPr>
          <p:cNvPr id="12"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1</a:t>
            </a:r>
            <a:endParaRPr lang="en-US" sz="2631" dirty="0"/>
          </a:p>
        </p:txBody>
      </p:sp>
      <p:sp>
        <p:nvSpPr>
          <p:cNvPr id="13" name="Text 1"/>
          <p:cNvSpPr/>
          <p:nvPr/>
        </p:nvSpPr>
        <p:spPr>
          <a:xfrm>
            <a:off x="928068" y="1749747"/>
            <a:ext cx="2723994"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Correct Answer: B</a:t>
            </a:r>
            <a:endParaRPr lang="en-US" sz="1754" dirty="0"/>
          </a:p>
        </p:txBody>
      </p:sp>
      <p:sp>
        <p:nvSpPr>
          <p:cNvPr id="14" name="Text 2"/>
          <p:cNvSpPr/>
          <p:nvPr/>
        </p:nvSpPr>
        <p:spPr>
          <a:xfrm>
            <a:off x="1113681" y="2232343"/>
            <a:ext cx="1238413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 global provider of on-demand cloud computing platforms and APIs.</a:t>
            </a:r>
            <a:endParaRPr lang="en-US" sz="1461" dirty="0"/>
          </a:p>
        </p:txBody>
      </p:sp>
      <p:sp>
        <p:nvSpPr>
          <p:cNvPr id="15" name="Text 3"/>
          <p:cNvSpPr/>
          <p:nvPr/>
        </p:nvSpPr>
        <p:spPr>
          <a:xfrm>
            <a:off x="445472" y="2789183"/>
            <a:ext cx="109883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Explanation:</a:t>
            </a:r>
            <a:endParaRPr lang="en-US" sz="1461" dirty="0"/>
          </a:p>
        </p:txBody>
      </p:sp>
      <p:sp>
        <p:nvSpPr>
          <p:cNvPr id="16" name="Text 4"/>
          <p:cNvSpPr/>
          <p:nvPr/>
        </p:nvSpPr>
        <p:spPr>
          <a:xfrm>
            <a:off x="445472" y="3160410"/>
            <a:ext cx="10988318" cy="779577"/>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AWS is a comprehensive, evolving cloud computing platform provided by Amazon. It offers a vast array of on-demand IT resources, including compute power, storage, databases, networking, analytics, machine learning, and more, all accessible over the internet with a pay-as-you-go pricing model.</a:t>
            </a:r>
            <a:endParaRPr lang="en-US" sz="1315" dirty="0"/>
          </a:p>
        </p:txBody>
      </p:sp>
      <p:sp>
        <p:nvSpPr>
          <p:cNvPr id="17" name="Text 5"/>
          <p:cNvSpPr/>
          <p:nvPr/>
        </p:nvSpPr>
        <p:spPr>
          <a:xfrm>
            <a:off x="445472" y="4088477"/>
            <a:ext cx="13185981"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This allows businesses to scale their infrastructure up or down as needed without significant upfront investment in hardware.</a:t>
            </a:r>
            <a:endParaRPr lang="en-US" sz="1315" dirty="0"/>
          </a:p>
        </p:txBody>
      </p:sp>
      <p:sp>
        <p:nvSpPr>
          <p:cNvPr id="18" name="Text 6"/>
          <p:cNvSpPr/>
          <p:nvPr/>
        </p:nvSpPr>
        <p:spPr>
          <a:xfrm>
            <a:off x="872383" y="4793809"/>
            <a:ext cx="9567070" cy="259859"/>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Did you know?</a:t>
            </a:r>
            <a:endParaRPr lang="en-US" sz="1315" dirty="0"/>
          </a:p>
        </p:txBody>
      </p:sp>
      <p:sp>
        <p:nvSpPr>
          <p:cNvPr id="19" name="Text 7"/>
          <p:cNvSpPr/>
          <p:nvPr/>
        </p:nvSpPr>
        <p:spPr>
          <a:xfrm>
            <a:off x="872384" y="5090790"/>
            <a:ext cx="1148048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AWS provides over 200 fully featured services across multiple regions worldwide, allowing businesses to operate at global scale.</a:t>
            </a:r>
            <a:endParaRPr lang="en-US" sz="1169"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589278"/>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4812370"/>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972484"/>
            <a:ext cx="7127558" cy="853822"/>
          </a:xfrm>
          <a:prstGeom prst="rect">
            <a:avLst/>
          </a:prstGeom>
        </p:spPr>
      </p:pic>
      <p:pic>
        <p:nvPicPr>
          <p:cNvPr id="7" name="Image 5" descr="preencoded.png"/>
          <p:cNvPicPr>
            <a:picLocks noChangeAspect="1"/>
          </p:cNvPicPr>
          <p:nvPr/>
        </p:nvPicPr>
        <p:blipFill>
          <a:blip r:embed="rId8"/>
          <a:stretch>
            <a:fillRect/>
          </a:stretch>
        </p:blipFill>
        <p:spPr>
          <a:xfrm>
            <a:off x="593963" y="2120975"/>
            <a:ext cx="556840" cy="556840"/>
          </a:xfrm>
          <a:prstGeom prst="rect">
            <a:avLst/>
          </a:prstGeom>
        </p:spPr>
      </p:pic>
      <p:pic>
        <p:nvPicPr>
          <p:cNvPr id="8" name="Image 6" descr="preencoded.png"/>
          <p:cNvPicPr>
            <a:picLocks noChangeAspect="1"/>
          </p:cNvPicPr>
          <p:nvPr/>
        </p:nvPicPr>
        <p:blipFill>
          <a:blip r:embed="rId9"/>
          <a:stretch>
            <a:fillRect/>
          </a:stretch>
        </p:blipFill>
        <p:spPr>
          <a:xfrm>
            <a:off x="761015" y="2250904"/>
            <a:ext cx="222736" cy="296982"/>
          </a:xfrm>
          <a:prstGeom prst="rect">
            <a:avLst/>
          </a:prstGeom>
        </p:spPr>
      </p:pic>
      <p:pic>
        <p:nvPicPr>
          <p:cNvPr id="9" name="Image 7" descr="preencoded.png"/>
          <p:cNvPicPr>
            <a:picLocks noChangeAspect="1"/>
          </p:cNvPicPr>
          <p:nvPr/>
        </p:nvPicPr>
        <p:blipFill>
          <a:blip r:embed="rId7"/>
          <a:stretch>
            <a:fillRect/>
          </a:stretch>
        </p:blipFill>
        <p:spPr>
          <a:xfrm>
            <a:off x="445472" y="3011919"/>
            <a:ext cx="7127558" cy="853822"/>
          </a:xfrm>
          <a:prstGeom prst="rect">
            <a:avLst/>
          </a:prstGeom>
        </p:spPr>
      </p:pic>
      <p:pic>
        <p:nvPicPr>
          <p:cNvPr id="10" name="Image 8" descr="preencoded.png"/>
          <p:cNvPicPr>
            <a:picLocks noChangeAspect="1"/>
          </p:cNvPicPr>
          <p:nvPr/>
        </p:nvPicPr>
        <p:blipFill>
          <a:blip r:embed="rId10"/>
          <a:stretch>
            <a:fillRect/>
          </a:stretch>
        </p:blipFill>
        <p:spPr>
          <a:xfrm>
            <a:off x="593963" y="3160410"/>
            <a:ext cx="556840" cy="556840"/>
          </a:xfrm>
          <a:prstGeom prst="rect">
            <a:avLst/>
          </a:prstGeom>
        </p:spPr>
      </p:pic>
      <p:pic>
        <p:nvPicPr>
          <p:cNvPr id="11" name="Image 9" descr="preencoded.png"/>
          <p:cNvPicPr>
            <a:picLocks noChangeAspect="1"/>
          </p:cNvPicPr>
          <p:nvPr/>
        </p:nvPicPr>
        <p:blipFill>
          <a:blip r:embed="rId11"/>
          <a:stretch>
            <a:fillRect/>
          </a:stretch>
        </p:blipFill>
        <p:spPr>
          <a:xfrm>
            <a:off x="761015" y="3290339"/>
            <a:ext cx="222736" cy="296982"/>
          </a:xfrm>
          <a:prstGeom prst="rect">
            <a:avLst/>
          </a:prstGeom>
        </p:spPr>
      </p:pic>
      <p:pic>
        <p:nvPicPr>
          <p:cNvPr id="12" name="Image 10" descr="preencoded.png"/>
          <p:cNvPicPr>
            <a:picLocks noChangeAspect="1"/>
          </p:cNvPicPr>
          <p:nvPr/>
        </p:nvPicPr>
        <p:blipFill>
          <a:blip r:embed="rId7"/>
          <a:stretch>
            <a:fillRect/>
          </a:stretch>
        </p:blipFill>
        <p:spPr>
          <a:xfrm>
            <a:off x="445472" y="4051355"/>
            <a:ext cx="7127558" cy="853822"/>
          </a:xfrm>
          <a:prstGeom prst="rect">
            <a:avLst/>
          </a:prstGeom>
        </p:spPr>
      </p:pic>
      <p:pic>
        <p:nvPicPr>
          <p:cNvPr id="13" name="Image 11" descr="preencoded.png"/>
          <p:cNvPicPr>
            <a:picLocks noChangeAspect="1"/>
          </p:cNvPicPr>
          <p:nvPr/>
        </p:nvPicPr>
        <p:blipFill>
          <a:blip r:embed="rId12"/>
          <a:stretch>
            <a:fillRect/>
          </a:stretch>
        </p:blipFill>
        <p:spPr>
          <a:xfrm>
            <a:off x="593963" y="4199846"/>
            <a:ext cx="556840" cy="556840"/>
          </a:xfrm>
          <a:prstGeom prst="rect">
            <a:avLst/>
          </a:prstGeom>
        </p:spPr>
      </p:pic>
      <p:pic>
        <p:nvPicPr>
          <p:cNvPr id="14" name="Image 12" descr="preencoded.png"/>
          <p:cNvPicPr>
            <a:picLocks noChangeAspect="1"/>
          </p:cNvPicPr>
          <p:nvPr/>
        </p:nvPicPr>
        <p:blipFill>
          <a:blip r:embed="rId13"/>
          <a:stretch>
            <a:fillRect/>
          </a:stretch>
        </p:blipFill>
        <p:spPr>
          <a:xfrm>
            <a:off x="761015" y="4329775"/>
            <a:ext cx="222736" cy="296982"/>
          </a:xfrm>
          <a:prstGeom prst="rect">
            <a:avLst/>
          </a:prstGeom>
        </p:spPr>
      </p:pic>
      <p:pic>
        <p:nvPicPr>
          <p:cNvPr id="15" name="Image 13" descr="preencoded.png"/>
          <p:cNvPicPr>
            <a:picLocks noChangeAspect="1"/>
          </p:cNvPicPr>
          <p:nvPr/>
        </p:nvPicPr>
        <p:blipFill>
          <a:blip r:embed="rId7"/>
          <a:stretch>
            <a:fillRect/>
          </a:stretch>
        </p:blipFill>
        <p:spPr>
          <a:xfrm>
            <a:off x="445472" y="5090790"/>
            <a:ext cx="7127558" cy="853822"/>
          </a:xfrm>
          <a:prstGeom prst="rect">
            <a:avLst/>
          </a:prstGeom>
        </p:spPr>
      </p:pic>
      <p:pic>
        <p:nvPicPr>
          <p:cNvPr id="16" name="Image 14" descr="preencoded.png"/>
          <p:cNvPicPr>
            <a:picLocks noChangeAspect="1"/>
          </p:cNvPicPr>
          <p:nvPr/>
        </p:nvPicPr>
        <p:blipFill>
          <a:blip r:embed="rId14"/>
          <a:stretch>
            <a:fillRect/>
          </a:stretch>
        </p:blipFill>
        <p:spPr>
          <a:xfrm>
            <a:off x="593963" y="5239281"/>
            <a:ext cx="556840" cy="556840"/>
          </a:xfrm>
          <a:prstGeom prst="rect">
            <a:avLst/>
          </a:prstGeom>
        </p:spPr>
      </p:pic>
      <p:pic>
        <p:nvPicPr>
          <p:cNvPr id="17" name="Image 15" descr="preencoded.png"/>
          <p:cNvPicPr>
            <a:picLocks noChangeAspect="1"/>
          </p:cNvPicPr>
          <p:nvPr/>
        </p:nvPicPr>
        <p:blipFill>
          <a:blip r:embed="rId15"/>
          <a:stretch>
            <a:fillRect/>
          </a:stretch>
        </p:blipFill>
        <p:spPr>
          <a:xfrm>
            <a:off x="761015" y="5369210"/>
            <a:ext cx="222736" cy="296982"/>
          </a:xfrm>
          <a:prstGeom prst="rect">
            <a:avLst/>
          </a:prstGeom>
        </p:spPr>
      </p:pic>
      <p:sp>
        <p:nvSpPr>
          <p:cNvPr id="19"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20" name="Text 1"/>
          <p:cNvSpPr/>
          <p:nvPr/>
        </p:nvSpPr>
        <p:spPr>
          <a:xfrm>
            <a:off x="445472" y="1378521"/>
            <a:ext cx="13185981"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Which of the following are common use cases for AWS services?</a:t>
            </a:r>
            <a:endParaRPr lang="en-US" sz="1754" dirty="0"/>
          </a:p>
        </p:txBody>
      </p:sp>
      <p:sp>
        <p:nvSpPr>
          <p:cNvPr id="21" name="Text 2"/>
          <p:cNvSpPr/>
          <p:nvPr/>
        </p:nvSpPr>
        <p:spPr>
          <a:xfrm>
            <a:off x="1336417" y="2269465"/>
            <a:ext cx="440895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Hosting websites and web applications.</a:t>
            </a:r>
            <a:endParaRPr lang="en-US" sz="1461" dirty="0"/>
          </a:p>
        </p:txBody>
      </p:sp>
      <p:sp>
        <p:nvSpPr>
          <p:cNvPr id="22" name="Text 3"/>
          <p:cNvSpPr/>
          <p:nvPr/>
        </p:nvSpPr>
        <p:spPr>
          <a:xfrm>
            <a:off x="1336417" y="3308901"/>
            <a:ext cx="584125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Performing big data analytics and machine learning.</a:t>
            </a:r>
            <a:endParaRPr lang="en-US" sz="1461" dirty="0"/>
          </a:p>
        </p:txBody>
      </p:sp>
      <p:sp>
        <p:nvSpPr>
          <p:cNvPr id="23" name="Text 4"/>
          <p:cNvSpPr/>
          <p:nvPr/>
        </p:nvSpPr>
        <p:spPr>
          <a:xfrm>
            <a:off x="1336417" y="4348336"/>
            <a:ext cx="605946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Implementing backup and disaster recovery solutions.</a:t>
            </a:r>
            <a:endParaRPr lang="en-US" sz="1461" dirty="0"/>
          </a:p>
        </p:txBody>
      </p:sp>
      <p:sp>
        <p:nvSpPr>
          <p:cNvPr id="24" name="Text 5"/>
          <p:cNvSpPr/>
          <p:nvPr/>
        </p:nvSpPr>
        <p:spPr>
          <a:xfrm>
            <a:off x="1336417" y="5387772"/>
            <a:ext cx="1822608"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All of the above.</a:t>
            </a:r>
            <a:endParaRPr lang="en-US" sz="1461"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236613"/>
          </a:xfrm>
          <a:prstGeom prst="rect">
            <a:avLst/>
          </a:prstGeom>
        </p:spPr>
      </p:pic>
      <p:pic>
        <p:nvPicPr>
          <p:cNvPr id="3" name="Image 1" descr="preencoded.png"/>
          <p:cNvPicPr>
            <a:picLocks noChangeAspect="1"/>
          </p:cNvPicPr>
          <p:nvPr/>
        </p:nvPicPr>
        <p:blipFill>
          <a:blip r:embed="rId4"/>
          <a:stretch>
            <a:fillRect/>
          </a:stretch>
        </p:blipFill>
        <p:spPr>
          <a:xfrm>
            <a:off x="0"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9559094"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3" y="2529324"/>
            <a:ext cx="3514185" cy="1522031"/>
          </a:xfrm>
          <a:prstGeom prst="rect">
            <a:avLst/>
          </a:prstGeom>
        </p:spPr>
      </p:pic>
      <p:pic>
        <p:nvPicPr>
          <p:cNvPr id="7" name="Image 5" descr="preencoded.png"/>
          <p:cNvPicPr>
            <a:picLocks noChangeAspect="1"/>
          </p:cNvPicPr>
          <p:nvPr/>
        </p:nvPicPr>
        <p:blipFill>
          <a:blip r:embed="rId8"/>
          <a:stretch>
            <a:fillRect/>
          </a:stretch>
        </p:blipFill>
        <p:spPr>
          <a:xfrm>
            <a:off x="631086" y="2714938"/>
            <a:ext cx="371227" cy="371227"/>
          </a:xfrm>
          <a:prstGeom prst="rect">
            <a:avLst/>
          </a:prstGeom>
        </p:spPr>
      </p:pic>
      <p:pic>
        <p:nvPicPr>
          <p:cNvPr id="8" name="Image 6" descr="preencoded.png"/>
          <p:cNvPicPr>
            <a:picLocks noChangeAspect="1"/>
          </p:cNvPicPr>
          <p:nvPr/>
        </p:nvPicPr>
        <p:blipFill>
          <a:blip r:embed="rId9"/>
          <a:stretch>
            <a:fillRect/>
          </a:stretch>
        </p:blipFill>
        <p:spPr>
          <a:xfrm>
            <a:off x="723893" y="2770622"/>
            <a:ext cx="185613" cy="259859"/>
          </a:xfrm>
          <a:prstGeom prst="rect">
            <a:avLst/>
          </a:prstGeom>
        </p:spPr>
      </p:pic>
      <p:pic>
        <p:nvPicPr>
          <p:cNvPr id="9" name="Image 7" descr="preencoded.png"/>
          <p:cNvPicPr>
            <a:picLocks noChangeAspect="1"/>
          </p:cNvPicPr>
          <p:nvPr/>
        </p:nvPicPr>
        <p:blipFill>
          <a:blip r:embed="rId10"/>
          <a:stretch>
            <a:fillRect/>
          </a:stretch>
        </p:blipFill>
        <p:spPr>
          <a:xfrm>
            <a:off x="4182393" y="2529324"/>
            <a:ext cx="3514331" cy="1522031"/>
          </a:xfrm>
          <a:prstGeom prst="rect">
            <a:avLst/>
          </a:prstGeom>
        </p:spPr>
      </p:pic>
      <p:pic>
        <p:nvPicPr>
          <p:cNvPr id="10" name="Image 8" descr="preencoded.png"/>
          <p:cNvPicPr>
            <a:picLocks noChangeAspect="1"/>
          </p:cNvPicPr>
          <p:nvPr/>
        </p:nvPicPr>
        <p:blipFill>
          <a:blip r:embed="rId11"/>
          <a:stretch>
            <a:fillRect/>
          </a:stretch>
        </p:blipFill>
        <p:spPr>
          <a:xfrm>
            <a:off x="4368007" y="2714938"/>
            <a:ext cx="371227" cy="371227"/>
          </a:xfrm>
          <a:prstGeom prst="rect">
            <a:avLst/>
          </a:prstGeom>
        </p:spPr>
      </p:pic>
      <p:pic>
        <p:nvPicPr>
          <p:cNvPr id="11" name="Image 9" descr="preencoded.png"/>
          <p:cNvPicPr>
            <a:picLocks noChangeAspect="1"/>
          </p:cNvPicPr>
          <p:nvPr/>
        </p:nvPicPr>
        <p:blipFill>
          <a:blip r:embed="rId12"/>
          <a:stretch>
            <a:fillRect/>
          </a:stretch>
        </p:blipFill>
        <p:spPr>
          <a:xfrm>
            <a:off x="4460814" y="2770622"/>
            <a:ext cx="185613" cy="259859"/>
          </a:xfrm>
          <a:prstGeom prst="rect">
            <a:avLst/>
          </a:prstGeom>
        </p:spPr>
      </p:pic>
      <p:pic>
        <p:nvPicPr>
          <p:cNvPr id="12" name="Image 10" descr="preencoded.png"/>
          <p:cNvPicPr>
            <a:picLocks noChangeAspect="1"/>
          </p:cNvPicPr>
          <p:nvPr/>
        </p:nvPicPr>
        <p:blipFill>
          <a:blip r:embed="rId13"/>
          <a:stretch>
            <a:fillRect/>
          </a:stretch>
        </p:blipFill>
        <p:spPr>
          <a:xfrm>
            <a:off x="7919460" y="2529324"/>
            <a:ext cx="3514185" cy="1522031"/>
          </a:xfrm>
          <a:prstGeom prst="rect">
            <a:avLst/>
          </a:prstGeom>
        </p:spPr>
      </p:pic>
      <p:pic>
        <p:nvPicPr>
          <p:cNvPr id="13" name="Image 11" descr="preencoded.png"/>
          <p:cNvPicPr>
            <a:picLocks noChangeAspect="1"/>
          </p:cNvPicPr>
          <p:nvPr/>
        </p:nvPicPr>
        <p:blipFill>
          <a:blip r:embed="rId14"/>
          <a:stretch>
            <a:fillRect/>
          </a:stretch>
        </p:blipFill>
        <p:spPr>
          <a:xfrm>
            <a:off x="8105073" y="2714938"/>
            <a:ext cx="371227" cy="371227"/>
          </a:xfrm>
          <a:prstGeom prst="rect">
            <a:avLst/>
          </a:prstGeom>
        </p:spPr>
      </p:pic>
      <p:pic>
        <p:nvPicPr>
          <p:cNvPr id="14" name="Image 12" descr="preencoded.png"/>
          <p:cNvPicPr>
            <a:picLocks noChangeAspect="1"/>
          </p:cNvPicPr>
          <p:nvPr/>
        </p:nvPicPr>
        <p:blipFill>
          <a:blip r:embed="rId15"/>
          <a:stretch>
            <a:fillRect/>
          </a:stretch>
        </p:blipFill>
        <p:spPr>
          <a:xfrm>
            <a:off x="8197880" y="277062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445472" y="4348337"/>
            <a:ext cx="10988318" cy="816699"/>
          </a:xfrm>
          <a:prstGeom prst="rect">
            <a:avLst/>
          </a:prstGeom>
        </p:spPr>
      </p:pic>
      <p:sp>
        <p:nvSpPr>
          <p:cNvPr id="17" name="Text 0"/>
          <p:cNvSpPr/>
          <p:nvPr/>
        </p:nvSpPr>
        <p:spPr>
          <a:xfrm>
            <a:off x="445472" y="524699"/>
            <a:ext cx="10988318"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2</a:t>
            </a:r>
            <a:endParaRPr lang="en-US" sz="2631" dirty="0"/>
          </a:p>
        </p:txBody>
      </p:sp>
      <p:sp>
        <p:nvSpPr>
          <p:cNvPr id="18" name="Text 1"/>
          <p:cNvSpPr/>
          <p:nvPr/>
        </p:nvSpPr>
        <p:spPr>
          <a:xfrm>
            <a:off x="593963" y="1267153"/>
            <a:ext cx="2413034" cy="334104"/>
          </a:xfrm>
          <a:prstGeom prst="rect">
            <a:avLst/>
          </a:prstGeom>
          <a:noFill/>
          <a:ln/>
        </p:spPr>
        <p:txBody>
          <a:bodyPr vert="horz" wrap="square" lIns="0" tIns="0" rIns="0" bIns="0" rtlCol="0" anchor="t"/>
          <a:lstStyle/>
          <a:p>
            <a:pPr>
              <a:lnSpc>
                <a:spcPts val="2046"/>
              </a:lnSpc>
            </a:pPr>
            <a:r>
              <a:rPr lang="en-US" sz="1315" b="1" dirty="0">
                <a:solidFill>
                  <a:srgbClr val="FFFFFF"/>
                </a:solidFill>
                <a:latin typeface="ui-sans-serif" pitchFamily="34" charset="0"/>
                <a:ea typeface="ui-sans-serif" pitchFamily="34" charset="-122"/>
                <a:cs typeface="ui-sans-serif" pitchFamily="34" charset="-120"/>
              </a:rPr>
              <a:t>Correct Answer: D</a:t>
            </a:r>
            <a:endParaRPr lang="en-US" sz="1315" dirty="0"/>
          </a:p>
        </p:txBody>
      </p:sp>
      <p:sp>
        <p:nvSpPr>
          <p:cNvPr id="19" name="Text 2"/>
          <p:cNvSpPr/>
          <p:nvPr/>
        </p:nvSpPr>
        <p:spPr>
          <a:xfrm>
            <a:off x="2567702" y="1285714"/>
            <a:ext cx="2102247" cy="296982"/>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All of the above</a:t>
            </a:r>
            <a:endParaRPr lang="en-US" sz="1754" dirty="0"/>
          </a:p>
        </p:txBody>
      </p:sp>
      <p:sp>
        <p:nvSpPr>
          <p:cNvPr id="20" name="Text 3"/>
          <p:cNvSpPr/>
          <p:nvPr/>
        </p:nvSpPr>
        <p:spPr>
          <a:xfrm>
            <a:off x="445472" y="1823993"/>
            <a:ext cx="131859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AWS provides a wide range of services that cater to diverse use cases:</a:t>
            </a:r>
            <a:endParaRPr lang="en-US" sz="1461" dirty="0"/>
          </a:p>
        </p:txBody>
      </p:sp>
      <p:sp>
        <p:nvSpPr>
          <p:cNvPr id="21" name="Text 4"/>
          <p:cNvSpPr/>
          <p:nvPr/>
        </p:nvSpPr>
        <p:spPr>
          <a:xfrm>
            <a:off x="1113681" y="2770622"/>
            <a:ext cx="2065182"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Website Hosting</a:t>
            </a:r>
            <a:endParaRPr lang="en-US" sz="1461" dirty="0"/>
          </a:p>
        </p:txBody>
      </p:sp>
      <p:sp>
        <p:nvSpPr>
          <p:cNvPr id="22" name="Text 5"/>
          <p:cNvSpPr/>
          <p:nvPr/>
        </p:nvSpPr>
        <p:spPr>
          <a:xfrm>
            <a:off x="631086" y="3197533"/>
            <a:ext cx="314295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Amazon EC2 and Amazon S3 are commonly used for hosting websites and web applications.</a:t>
            </a:r>
            <a:endParaRPr lang="en-US" sz="1169" dirty="0"/>
          </a:p>
        </p:txBody>
      </p:sp>
      <p:sp>
        <p:nvSpPr>
          <p:cNvPr id="23" name="Text 6"/>
          <p:cNvSpPr/>
          <p:nvPr/>
        </p:nvSpPr>
        <p:spPr>
          <a:xfrm>
            <a:off x="4850602" y="2770622"/>
            <a:ext cx="2302884"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Big Data Analytics</a:t>
            </a:r>
            <a:endParaRPr lang="en-US" sz="1461" dirty="0"/>
          </a:p>
        </p:txBody>
      </p:sp>
      <p:sp>
        <p:nvSpPr>
          <p:cNvPr id="24" name="Text 7"/>
          <p:cNvSpPr/>
          <p:nvPr/>
        </p:nvSpPr>
        <p:spPr>
          <a:xfrm>
            <a:off x="4368007" y="3197533"/>
            <a:ext cx="3143104"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Services like Amazon EMR, Amazon Redshift, and Amazon SageMaker support big data analytics and machine learning.</a:t>
            </a:r>
            <a:endParaRPr lang="en-US" sz="1169" dirty="0"/>
          </a:p>
        </p:txBody>
      </p:sp>
      <p:sp>
        <p:nvSpPr>
          <p:cNvPr id="25" name="Text 8"/>
          <p:cNvSpPr/>
          <p:nvPr/>
        </p:nvSpPr>
        <p:spPr>
          <a:xfrm>
            <a:off x="8587668" y="2770622"/>
            <a:ext cx="228061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Disaster Recovery</a:t>
            </a:r>
            <a:endParaRPr lang="en-US" sz="1461" dirty="0"/>
          </a:p>
        </p:txBody>
      </p:sp>
      <p:sp>
        <p:nvSpPr>
          <p:cNvPr id="26" name="Text 9"/>
          <p:cNvSpPr/>
          <p:nvPr/>
        </p:nvSpPr>
        <p:spPr>
          <a:xfrm>
            <a:off x="8105074" y="3197533"/>
            <a:ext cx="3142958"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AWS offers robust solutions through Amazon S3, Amazon Glacier, and AWS Backup for backup and disaster recovery.</a:t>
            </a:r>
            <a:endParaRPr lang="en-US" sz="1169" dirty="0"/>
          </a:p>
        </p:txBody>
      </p:sp>
      <p:sp>
        <p:nvSpPr>
          <p:cNvPr id="27" name="Text 10"/>
          <p:cNvSpPr/>
          <p:nvPr/>
        </p:nvSpPr>
        <p:spPr>
          <a:xfrm>
            <a:off x="593963" y="4496827"/>
            <a:ext cx="10691336" cy="519718"/>
          </a:xfrm>
          <a:prstGeom prst="rect">
            <a:avLst/>
          </a:prstGeom>
          <a:noFill/>
          <a:ln/>
        </p:spPr>
        <p:txBody>
          <a:bodyPr vert="horz" wrap="square" lIns="0" tIns="0" rIns="0" bIns="0" rtlCol="0" anchor="t"/>
          <a:lstStyle/>
          <a:p>
            <a:pPr>
              <a:lnSpc>
                <a:spcPts val="2046"/>
              </a:lnSpc>
            </a:pPr>
            <a:r>
              <a:rPr lang="en-US" sz="1315" b="1" dirty="0">
                <a:solidFill>
                  <a:srgbClr val="374151"/>
                </a:solidFill>
                <a:latin typeface="ui-sans-serif" pitchFamily="34" charset="0"/>
                <a:ea typeface="ui-sans-serif" pitchFamily="34" charset="-122"/>
                <a:cs typeface="ui-sans-serif" pitchFamily="34" charset="-120"/>
              </a:rPr>
              <a:t>Key Point:</a:t>
            </a:r>
            <a:r>
              <a:rPr lang="en-US" sz="1315" dirty="0">
                <a:solidFill>
                  <a:srgbClr val="374151"/>
                </a:solidFill>
                <a:latin typeface="ui-sans-serif" pitchFamily="34" charset="0"/>
                <a:ea typeface="ui-sans-serif" pitchFamily="34" charset="-122"/>
                <a:cs typeface="ui-sans-serif" pitchFamily="34" charset="-120"/>
              </a:rPr>
              <a:t> The versatility of AWS allows it to support all these critical functions and many more, making it a comprehensive cloud platform for businesses of all sizes.</a:t>
            </a:r>
            <a:endParaRPr lang="en-US" sz="131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03854"/>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3712" y="7258"/>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5568404" y="2719578"/>
            <a:ext cx="742454" cy="37123"/>
          </a:xfrm>
          <a:prstGeom prst="rect">
            <a:avLst/>
          </a:prstGeom>
        </p:spPr>
      </p:pic>
      <p:pic>
        <p:nvPicPr>
          <p:cNvPr id="5" name="Image 3" descr="preencoded.png"/>
          <p:cNvPicPr>
            <a:picLocks noChangeAspect="1"/>
          </p:cNvPicPr>
          <p:nvPr/>
        </p:nvPicPr>
        <p:blipFill>
          <a:blip r:embed="rId5"/>
          <a:stretch>
            <a:fillRect/>
          </a:stretch>
        </p:blipFill>
        <p:spPr>
          <a:xfrm>
            <a:off x="1893257" y="3684769"/>
            <a:ext cx="742454" cy="742454"/>
          </a:xfrm>
          <a:prstGeom prst="rect">
            <a:avLst/>
          </a:prstGeom>
        </p:spPr>
      </p:pic>
      <p:pic>
        <p:nvPicPr>
          <p:cNvPr id="6" name="Image 4" descr="preencoded.png"/>
          <p:cNvPicPr>
            <a:picLocks noChangeAspect="1"/>
          </p:cNvPicPr>
          <p:nvPr/>
        </p:nvPicPr>
        <p:blipFill>
          <a:blip r:embed="rId6"/>
          <a:stretch>
            <a:fillRect/>
          </a:stretch>
        </p:blipFill>
        <p:spPr>
          <a:xfrm>
            <a:off x="2097432" y="3870381"/>
            <a:ext cx="334104" cy="371227"/>
          </a:xfrm>
          <a:prstGeom prst="rect">
            <a:avLst/>
          </a:prstGeom>
        </p:spPr>
      </p:pic>
      <p:pic>
        <p:nvPicPr>
          <p:cNvPr id="7" name="Image 5" descr="preencoded.png"/>
          <p:cNvPicPr>
            <a:picLocks noChangeAspect="1"/>
          </p:cNvPicPr>
          <p:nvPr/>
        </p:nvPicPr>
        <p:blipFill>
          <a:blip r:embed="rId7"/>
          <a:stretch>
            <a:fillRect/>
          </a:stretch>
        </p:blipFill>
        <p:spPr>
          <a:xfrm>
            <a:off x="4343355" y="3684769"/>
            <a:ext cx="742454" cy="742454"/>
          </a:xfrm>
          <a:prstGeom prst="rect">
            <a:avLst/>
          </a:prstGeom>
        </p:spPr>
      </p:pic>
      <p:pic>
        <p:nvPicPr>
          <p:cNvPr id="8" name="Image 6" descr="preencoded.png"/>
          <p:cNvPicPr>
            <a:picLocks noChangeAspect="1"/>
          </p:cNvPicPr>
          <p:nvPr/>
        </p:nvPicPr>
        <p:blipFill>
          <a:blip r:embed="rId8"/>
          <a:stretch>
            <a:fillRect/>
          </a:stretch>
        </p:blipFill>
        <p:spPr>
          <a:xfrm>
            <a:off x="4505768" y="3870381"/>
            <a:ext cx="417630" cy="371227"/>
          </a:xfrm>
          <a:prstGeom prst="rect">
            <a:avLst/>
          </a:prstGeom>
        </p:spPr>
      </p:pic>
      <p:pic>
        <p:nvPicPr>
          <p:cNvPr id="9" name="Image 7" descr="preencoded.png"/>
          <p:cNvPicPr>
            <a:picLocks noChangeAspect="1"/>
          </p:cNvPicPr>
          <p:nvPr/>
        </p:nvPicPr>
        <p:blipFill>
          <a:blip r:embed="rId9"/>
          <a:stretch>
            <a:fillRect/>
          </a:stretch>
        </p:blipFill>
        <p:spPr>
          <a:xfrm>
            <a:off x="6793453" y="3684769"/>
            <a:ext cx="742454" cy="742454"/>
          </a:xfrm>
          <a:prstGeom prst="rect">
            <a:avLst/>
          </a:prstGeom>
        </p:spPr>
      </p:pic>
      <p:pic>
        <p:nvPicPr>
          <p:cNvPr id="10" name="Image 8" descr="preencoded.png"/>
          <p:cNvPicPr>
            <a:picLocks noChangeAspect="1"/>
          </p:cNvPicPr>
          <p:nvPr/>
        </p:nvPicPr>
        <p:blipFill>
          <a:blip r:embed="rId10"/>
          <a:stretch>
            <a:fillRect/>
          </a:stretch>
        </p:blipFill>
        <p:spPr>
          <a:xfrm>
            <a:off x="6974427" y="3870381"/>
            <a:ext cx="380508" cy="371227"/>
          </a:xfrm>
          <a:prstGeom prst="rect">
            <a:avLst/>
          </a:prstGeom>
        </p:spPr>
      </p:pic>
      <p:pic>
        <p:nvPicPr>
          <p:cNvPr id="11" name="Image 9" descr="preencoded.png"/>
          <p:cNvPicPr>
            <a:picLocks noChangeAspect="1"/>
          </p:cNvPicPr>
          <p:nvPr/>
        </p:nvPicPr>
        <p:blipFill>
          <a:blip r:embed="rId11"/>
          <a:stretch>
            <a:fillRect/>
          </a:stretch>
        </p:blipFill>
        <p:spPr>
          <a:xfrm>
            <a:off x="9243551" y="3684769"/>
            <a:ext cx="742454" cy="742454"/>
          </a:xfrm>
          <a:prstGeom prst="rect">
            <a:avLst/>
          </a:prstGeom>
        </p:spPr>
      </p:pic>
      <p:pic>
        <p:nvPicPr>
          <p:cNvPr id="12" name="Image 10" descr="preencoded.png"/>
          <p:cNvPicPr>
            <a:picLocks noChangeAspect="1"/>
          </p:cNvPicPr>
          <p:nvPr/>
        </p:nvPicPr>
        <p:blipFill>
          <a:blip r:embed="rId12"/>
          <a:stretch>
            <a:fillRect/>
          </a:stretch>
        </p:blipFill>
        <p:spPr>
          <a:xfrm>
            <a:off x="9489490" y="3870381"/>
            <a:ext cx="250578" cy="371227"/>
          </a:xfrm>
          <a:prstGeom prst="rect">
            <a:avLst/>
          </a:prstGeom>
        </p:spPr>
      </p:pic>
      <p:sp>
        <p:nvSpPr>
          <p:cNvPr id="13" name="Text 0"/>
          <p:cNvSpPr/>
          <p:nvPr/>
        </p:nvSpPr>
        <p:spPr>
          <a:xfrm>
            <a:off x="4784188" y="1935669"/>
            <a:ext cx="868671" cy="454753"/>
          </a:xfrm>
          <a:prstGeom prst="rect">
            <a:avLst/>
          </a:prstGeom>
          <a:noFill/>
          <a:ln/>
        </p:spPr>
        <p:txBody>
          <a:bodyPr vert="horz" wrap="square" lIns="0" tIns="0" rIns="0" bIns="0" rtlCol="0" anchor="t"/>
          <a:lstStyle/>
          <a:p>
            <a:pPr>
              <a:lnSpc>
                <a:spcPts val="2923"/>
              </a:lnSpc>
            </a:pPr>
            <a:r>
              <a:rPr lang="en-US" sz="2631" b="1" dirty="0">
                <a:solidFill>
                  <a:srgbClr val="0F766E"/>
                </a:solidFill>
                <a:latin typeface="Open Sans" pitchFamily="34" charset="0"/>
                <a:ea typeface="Open Sans" pitchFamily="34" charset="-122"/>
                <a:cs typeface="Open Sans" pitchFamily="34" charset="-120"/>
              </a:rPr>
              <a:t>AWS</a:t>
            </a:r>
            <a:endParaRPr lang="en-US" sz="2631" dirty="0"/>
          </a:p>
        </p:txBody>
      </p:sp>
      <p:sp>
        <p:nvSpPr>
          <p:cNvPr id="14" name="Text 1"/>
          <p:cNvSpPr/>
          <p:nvPr/>
        </p:nvSpPr>
        <p:spPr>
          <a:xfrm>
            <a:off x="5591606" y="1918552"/>
            <a:ext cx="1804163" cy="454753"/>
          </a:xfrm>
          <a:prstGeom prst="rect">
            <a:avLst/>
          </a:prstGeom>
          <a:noFill/>
          <a:ln/>
        </p:spPr>
        <p:txBody>
          <a:bodyPr vert="horz" wrap="square" lIns="0" tIns="0" rIns="0" bIns="0" rtlCol="0" anchor="t"/>
          <a:lstStyle/>
          <a:p>
            <a:pPr>
              <a:lnSpc>
                <a:spcPts val="2923"/>
              </a:lnSpc>
            </a:pPr>
            <a:r>
              <a:rPr lang="en-US" sz="2631" b="1" dirty="0">
                <a:solidFill>
                  <a:srgbClr val="374151"/>
                </a:solidFill>
                <a:latin typeface="Open Sans" pitchFamily="34" charset="0"/>
                <a:ea typeface="Open Sans" pitchFamily="34" charset="-122"/>
                <a:cs typeface="Open Sans" pitchFamily="34" charset="-120"/>
              </a:rPr>
              <a:t>Offerings</a:t>
            </a:r>
            <a:endParaRPr lang="en-US" sz="2631" dirty="0"/>
          </a:p>
        </p:txBody>
      </p:sp>
      <p:sp>
        <p:nvSpPr>
          <p:cNvPr id="15" name="Text 2"/>
          <p:cNvSpPr/>
          <p:nvPr/>
        </p:nvSpPr>
        <p:spPr>
          <a:xfrm>
            <a:off x="2464947" y="2014248"/>
            <a:ext cx="6949369" cy="445472"/>
          </a:xfrm>
          <a:prstGeom prst="rect">
            <a:avLst/>
          </a:prstGeom>
          <a:noFill/>
          <a:ln/>
        </p:spPr>
        <p:txBody>
          <a:bodyPr vert="horz" wrap="square" lIns="0" tIns="0" rIns="0" bIns="0" rtlCol="0" anchor="t"/>
          <a:lstStyle/>
          <a:p>
            <a:pPr algn="ctr">
              <a:lnSpc>
                <a:spcPts val="3507"/>
              </a:lnSpc>
            </a:pPr>
            <a:endParaRPr lang="en-US" sz="3507" dirty="0"/>
          </a:p>
        </p:txBody>
      </p:sp>
      <p:sp>
        <p:nvSpPr>
          <p:cNvPr id="16" name="Text 3"/>
          <p:cNvSpPr/>
          <p:nvPr/>
        </p:nvSpPr>
        <p:spPr>
          <a:xfrm>
            <a:off x="2342442" y="2942315"/>
            <a:ext cx="7194378" cy="296982"/>
          </a:xfrm>
          <a:prstGeom prst="rect">
            <a:avLst/>
          </a:prstGeom>
          <a:noFill/>
          <a:ln/>
        </p:spPr>
        <p:txBody>
          <a:bodyPr vert="horz" wrap="square" lIns="0" tIns="0" rIns="0" bIns="0" rtlCol="0" anchor="t"/>
          <a:lstStyle/>
          <a:p>
            <a:pPr algn="ctr">
              <a:lnSpc>
                <a:spcPts val="2338"/>
              </a:lnSpc>
            </a:pPr>
            <a:r>
              <a:rPr lang="en-US" sz="1754" dirty="0">
                <a:solidFill>
                  <a:srgbClr val="4B5563"/>
                </a:solidFill>
                <a:latin typeface="Montserrat" pitchFamily="34" charset="0"/>
                <a:ea typeface="Montserrat" pitchFamily="34" charset="-122"/>
                <a:cs typeface="Montserrat" pitchFamily="34" charset="-120"/>
              </a:rPr>
              <a:t>Understanding of Free, Always Free, Paid, and Trial Plans</a:t>
            </a:r>
            <a:endParaRPr lang="en-US" sz="1754" dirty="0"/>
          </a:p>
        </p:txBody>
      </p:sp>
      <p:sp>
        <p:nvSpPr>
          <p:cNvPr id="17" name="Text 4"/>
          <p:cNvSpPr/>
          <p:nvPr/>
        </p:nvSpPr>
        <p:spPr>
          <a:xfrm>
            <a:off x="1809731" y="4566433"/>
            <a:ext cx="1091407"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Free Plan</a:t>
            </a:r>
            <a:endParaRPr lang="en-US" sz="1461" dirty="0"/>
          </a:p>
        </p:txBody>
      </p:sp>
      <p:sp>
        <p:nvSpPr>
          <p:cNvPr id="18" name="Text 5"/>
          <p:cNvSpPr/>
          <p:nvPr/>
        </p:nvSpPr>
        <p:spPr>
          <a:xfrm>
            <a:off x="1187926" y="4900537"/>
            <a:ext cx="2153116" cy="445472"/>
          </a:xfrm>
          <a:prstGeom prst="rect">
            <a:avLst/>
          </a:prstGeom>
          <a:noFill/>
          <a:ln/>
        </p:spPr>
        <p:txBody>
          <a:bodyPr vert="horz" wrap="square" lIns="0" tIns="0" rIns="0" bIns="0" rtlCol="0" anchor="t"/>
          <a:lstStyle/>
          <a:p>
            <a:pPr algn="ctr">
              <a:lnSpc>
                <a:spcPts val="1754"/>
              </a:lnSpc>
            </a:pPr>
            <a:endParaRPr lang="en-US" sz="1169" dirty="0"/>
          </a:p>
        </p:txBody>
      </p:sp>
      <p:sp>
        <p:nvSpPr>
          <p:cNvPr id="19" name="Text 6"/>
          <p:cNvSpPr/>
          <p:nvPr/>
        </p:nvSpPr>
        <p:spPr>
          <a:xfrm>
            <a:off x="4139180" y="4566433"/>
            <a:ext cx="1380964" cy="259859"/>
          </a:xfrm>
          <a:prstGeom prst="rect">
            <a:avLst/>
          </a:prstGeom>
          <a:noFill/>
          <a:ln/>
        </p:spPr>
        <p:txBody>
          <a:bodyPr vert="horz" wrap="square" lIns="0" tIns="0" rIns="0" bIns="0" rtlCol="0" anchor="t"/>
          <a:lstStyle/>
          <a:p>
            <a:pPr>
              <a:lnSpc>
                <a:spcPts val="2046"/>
              </a:lnSpc>
            </a:pPr>
            <a:r>
              <a:rPr lang="en-US" sz="1461" b="1" dirty="0">
                <a:solidFill>
                  <a:srgbClr val="F97316"/>
                </a:solidFill>
                <a:latin typeface="Montserrat" pitchFamily="34" charset="0"/>
                <a:ea typeface="Montserrat" pitchFamily="34" charset="-122"/>
                <a:cs typeface="Montserrat" pitchFamily="34" charset="-120"/>
              </a:rPr>
              <a:t>Always Free</a:t>
            </a:r>
            <a:endParaRPr lang="en-US" sz="1461" dirty="0"/>
          </a:p>
        </p:txBody>
      </p:sp>
      <p:sp>
        <p:nvSpPr>
          <p:cNvPr id="20" name="Text 7"/>
          <p:cNvSpPr/>
          <p:nvPr/>
        </p:nvSpPr>
        <p:spPr>
          <a:xfrm>
            <a:off x="3638024" y="4900537"/>
            <a:ext cx="2153116" cy="445472"/>
          </a:xfrm>
          <a:prstGeom prst="rect">
            <a:avLst/>
          </a:prstGeom>
          <a:noFill/>
          <a:ln/>
        </p:spPr>
        <p:txBody>
          <a:bodyPr vert="horz" wrap="square" lIns="0" tIns="0" rIns="0" bIns="0" rtlCol="0" anchor="t"/>
          <a:lstStyle/>
          <a:p>
            <a:pPr algn="ctr">
              <a:lnSpc>
                <a:spcPts val="1754"/>
              </a:lnSpc>
            </a:pPr>
            <a:endParaRPr lang="en-US" sz="1169" dirty="0"/>
          </a:p>
        </p:txBody>
      </p:sp>
      <p:sp>
        <p:nvSpPr>
          <p:cNvPr id="21" name="Text 8"/>
          <p:cNvSpPr/>
          <p:nvPr/>
        </p:nvSpPr>
        <p:spPr>
          <a:xfrm>
            <a:off x="6700646" y="4566433"/>
            <a:ext cx="1113681" cy="259859"/>
          </a:xfrm>
          <a:prstGeom prst="rect">
            <a:avLst/>
          </a:prstGeom>
          <a:noFill/>
          <a:ln/>
        </p:spPr>
        <p:txBody>
          <a:bodyPr vert="horz" wrap="square" lIns="0" tIns="0" rIns="0" bIns="0" rtlCol="0" anchor="t"/>
          <a:lstStyle/>
          <a:p>
            <a:pPr>
              <a:lnSpc>
                <a:spcPts val="2046"/>
              </a:lnSpc>
            </a:pPr>
            <a:r>
              <a:rPr lang="en-US" sz="1461" b="1" dirty="0">
                <a:solidFill>
                  <a:srgbClr val="1D4ED8"/>
                </a:solidFill>
                <a:latin typeface="Montserrat" pitchFamily="34" charset="0"/>
                <a:ea typeface="Montserrat" pitchFamily="34" charset="-122"/>
                <a:cs typeface="Montserrat" pitchFamily="34" charset="-120"/>
              </a:rPr>
              <a:t>Paid Plan</a:t>
            </a:r>
            <a:endParaRPr lang="en-US" sz="1461" dirty="0"/>
          </a:p>
        </p:txBody>
      </p:sp>
      <p:sp>
        <p:nvSpPr>
          <p:cNvPr id="22" name="Text 9"/>
          <p:cNvSpPr/>
          <p:nvPr/>
        </p:nvSpPr>
        <p:spPr>
          <a:xfrm>
            <a:off x="6088122" y="4900537"/>
            <a:ext cx="2153116" cy="445472"/>
          </a:xfrm>
          <a:prstGeom prst="rect">
            <a:avLst/>
          </a:prstGeom>
          <a:noFill/>
          <a:ln/>
        </p:spPr>
        <p:txBody>
          <a:bodyPr vert="horz" wrap="square" lIns="0" tIns="0" rIns="0" bIns="0" rtlCol="0" anchor="t"/>
          <a:lstStyle/>
          <a:p>
            <a:pPr algn="ctr">
              <a:lnSpc>
                <a:spcPts val="1754"/>
              </a:lnSpc>
            </a:pPr>
            <a:endParaRPr lang="en-US" sz="1169" dirty="0"/>
          </a:p>
        </p:txBody>
      </p:sp>
      <p:sp>
        <p:nvSpPr>
          <p:cNvPr id="23" name="Text 10"/>
          <p:cNvSpPr/>
          <p:nvPr/>
        </p:nvSpPr>
        <p:spPr>
          <a:xfrm>
            <a:off x="8849123" y="4566433"/>
            <a:ext cx="1837573" cy="259859"/>
          </a:xfrm>
          <a:prstGeom prst="rect">
            <a:avLst/>
          </a:prstGeom>
          <a:noFill/>
          <a:ln/>
        </p:spPr>
        <p:txBody>
          <a:bodyPr vert="horz" wrap="square" lIns="0" tIns="0" rIns="0" bIns="0" rtlCol="0" anchor="t"/>
          <a:lstStyle/>
          <a:p>
            <a:pPr>
              <a:lnSpc>
                <a:spcPts val="2046"/>
              </a:lnSpc>
            </a:pPr>
            <a:r>
              <a:rPr lang="en-US" sz="1461" b="1" dirty="0">
                <a:solidFill>
                  <a:srgbClr val="7E22CE"/>
                </a:solidFill>
                <a:latin typeface="Montserrat" pitchFamily="34" charset="0"/>
                <a:ea typeface="Montserrat" pitchFamily="34" charset="-122"/>
                <a:cs typeface="Montserrat" pitchFamily="34" charset="-120"/>
              </a:rPr>
              <a:t>Short-Term Trial</a:t>
            </a:r>
            <a:endParaRPr lang="en-US" sz="1461" dirty="0"/>
          </a:p>
        </p:txBody>
      </p:sp>
      <p:sp>
        <p:nvSpPr>
          <p:cNvPr id="24" name="Text 11"/>
          <p:cNvSpPr/>
          <p:nvPr/>
        </p:nvSpPr>
        <p:spPr>
          <a:xfrm>
            <a:off x="8538220" y="4900537"/>
            <a:ext cx="2153116" cy="445472"/>
          </a:xfrm>
          <a:prstGeom prst="rect">
            <a:avLst/>
          </a:prstGeom>
          <a:noFill/>
          <a:ln/>
        </p:spPr>
        <p:txBody>
          <a:bodyPr vert="horz" wrap="square" lIns="0" tIns="0" rIns="0" bIns="0" rtlCol="0" anchor="t"/>
          <a:lstStyle/>
          <a:p>
            <a:pPr algn="ctr">
              <a:lnSpc>
                <a:spcPts val="1754"/>
              </a:lnSpc>
            </a:pPr>
            <a:endParaRPr lang="en-US" sz="1169" dirty="0"/>
          </a:p>
        </p:txBody>
      </p:sp>
      <p:sp>
        <p:nvSpPr>
          <p:cNvPr id="25" name="Text 12"/>
          <p:cNvSpPr/>
          <p:nvPr/>
        </p:nvSpPr>
        <p:spPr>
          <a:xfrm>
            <a:off x="9633339" y="6278717"/>
            <a:ext cx="2249635" cy="185613"/>
          </a:xfrm>
          <a:prstGeom prst="rect">
            <a:avLst/>
          </a:prstGeom>
          <a:noFill/>
          <a:ln/>
        </p:spPr>
        <p:txBody>
          <a:bodyPr vert="horz" wrap="square" lIns="0" tIns="0" rIns="0" bIns="0" rtlCol="0" anchor="t"/>
          <a:lstStyle/>
          <a:p>
            <a:pPr>
              <a:lnSpc>
                <a:spcPts val="1461"/>
              </a:lnSpc>
            </a:pPr>
            <a:endParaRPr lang="en-US" sz="1023"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682085"/>
          </a:xfrm>
          <a:prstGeom prst="rect">
            <a:avLst/>
          </a:prstGeom>
        </p:spPr>
      </p:pic>
      <p:pic>
        <p:nvPicPr>
          <p:cNvPr id="4" name="Image 2" descr="preencoded.png"/>
          <p:cNvPicPr>
            <a:picLocks noChangeAspect="1"/>
          </p:cNvPicPr>
          <p:nvPr/>
        </p:nvPicPr>
        <p:blipFill>
          <a:blip r:embed="rId4"/>
          <a:stretch>
            <a:fillRect/>
          </a:stretch>
        </p:blipFill>
        <p:spPr>
          <a:xfrm>
            <a:off x="371227" y="933048"/>
            <a:ext cx="742454" cy="37123"/>
          </a:xfrm>
          <a:prstGeom prst="rect">
            <a:avLst/>
          </a:prstGeom>
        </p:spPr>
      </p:pic>
      <p:pic>
        <p:nvPicPr>
          <p:cNvPr id="5" name="Image 3" descr="preencoded.png"/>
          <p:cNvPicPr>
            <a:picLocks noChangeAspect="1"/>
          </p:cNvPicPr>
          <p:nvPr/>
        </p:nvPicPr>
        <p:blipFill>
          <a:blip r:embed="rId5"/>
          <a:stretch>
            <a:fillRect/>
          </a:stretch>
        </p:blipFill>
        <p:spPr>
          <a:xfrm>
            <a:off x="371227" y="2334430"/>
            <a:ext cx="222736" cy="222736"/>
          </a:xfrm>
          <a:prstGeom prst="rect">
            <a:avLst/>
          </a:prstGeom>
        </p:spPr>
      </p:pic>
      <p:pic>
        <p:nvPicPr>
          <p:cNvPr id="6" name="Image 4" descr="preencoded.png"/>
          <p:cNvPicPr>
            <a:picLocks noChangeAspect="1"/>
          </p:cNvPicPr>
          <p:nvPr/>
        </p:nvPicPr>
        <p:blipFill>
          <a:blip r:embed="rId6"/>
          <a:stretch>
            <a:fillRect/>
          </a:stretch>
        </p:blipFill>
        <p:spPr>
          <a:xfrm>
            <a:off x="371227" y="2752060"/>
            <a:ext cx="148491" cy="148491"/>
          </a:xfrm>
          <a:prstGeom prst="rect">
            <a:avLst/>
          </a:prstGeom>
        </p:spPr>
      </p:pic>
      <p:pic>
        <p:nvPicPr>
          <p:cNvPr id="7" name="Image 5" descr="preencoded.png"/>
          <p:cNvPicPr>
            <a:picLocks noChangeAspect="1"/>
          </p:cNvPicPr>
          <p:nvPr/>
        </p:nvPicPr>
        <p:blipFill>
          <a:blip r:embed="rId7"/>
          <a:stretch>
            <a:fillRect/>
          </a:stretch>
        </p:blipFill>
        <p:spPr>
          <a:xfrm>
            <a:off x="371227" y="3086165"/>
            <a:ext cx="148491" cy="148491"/>
          </a:xfrm>
          <a:prstGeom prst="rect">
            <a:avLst/>
          </a:prstGeom>
        </p:spPr>
      </p:pic>
      <p:pic>
        <p:nvPicPr>
          <p:cNvPr id="8" name="Image 6" descr="preencoded.png"/>
          <p:cNvPicPr>
            <a:picLocks noChangeAspect="1"/>
          </p:cNvPicPr>
          <p:nvPr/>
        </p:nvPicPr>
        <p:blipFill>
          <a:blip r:embed="rId8"/>
          <a:stretch>
            <a:fillRect/>
          </a:stretch>
        </p:blipFill>
        <p:spPr>
          <a:xfrm>
            <a:off x="371227" y="3420269"/>
            <a:ext cx="148491" cy="148491"/>
          </a:xfrm>
          <a:prstGeom prst="rect">
            <a:avLst/>
          </a:prstGeom>
        </p:spPr>
      </p:pic>
      <p:pic>
        <p:nvPicPr>
          <p:cNvPr id="9" name="Image 7" descr="preencoded.png"/>
          <p:cNvPicPr>
            <a:picLocks noChangeAspect="1"/>
          </p:cNvPicPr>
          <p:nvPr/>
        </p:nvPicPr>
        <p:blipFill>
          <a:blip r:embed="rId9"/>
          <a:stretch>
            <a:fillRect/>
          </a:stretch>
        </p:blipFill>
        <p:spPr>
          <a:xfrm>
            <a:off x="371227" y="3754373"/>
            <a:ext cx="167052" cy="148491"/>
          </a:xfrm>
          <a:prstGeom prst="rect">
            <a:avLst/>
          </a:prstGeom>
        </p:spPr>
      </p:pic>
      <p:pic>
        <p:nvPicPr>
          <p:cNvPr id="10" name="Image 8" descr="preencoded.png"/>
          <p:cNvPicPr>
            <a:picLocks noChangeAspect="1"/>
          </p:cNvPicPr>
          <p:nvPr/>
        </p:nvPicPr>
        <p:blipFill>
          <a:blip r:embed="rId10"/>
          <a:stretch>
            <a:fillRect/>
          </a:stretch>
        </p:blipFill>
        <p:spPr>
          <a:xfrm>
            <a:off x="371227" y="4190565"/>
            <a:ext cx="222736" cy="222736"/>
          </a:xfrm>
          <a:prstGeom prst="rect">
            <a:avLst/>
          </a:prstGeom>
        </p:spPr>
      </p:pic>
      <p:pic>
        <p:nvPicPr>
          <p:cNvPr id="11" name="Image 9" descr="preencoded.png"/>
          <p:cNvPicPr>
            <a:picLocks noChangeAspect="1"/>
          </p:cNvPicPr>
          <p:nvPr/>
        </p:nvPicPr>
        <p:blipFill>
          <a:blip r:embed="rId11"/>
          <a:stretch>
            <a:fillRect/>
          </a:stretch>
        </p:blipFill>
        <p:spPr>
          <a:xfrm>
            <a:off x="371227" y="4942299"/>
            <a:ext cx="148491" cy="148491"/>
          </a:xfrm>
          <a:prstGeom prst="rect">
            <a:avLst/>
          </a:prstGeom>
        </p:spPr>
      </p:pic>
      <p:pic>
        <p:nvPicPr>
          <p:cNvPr id="12" name="Image 10" descr="preencoded.png"/>
          <p:cNvPicPr>
            <a:picLocks noChangeAspect="1"/>
          </p:cNvPicPr>
          <p:nvPr/>
        </p:nvPicPr>
        <p:blipFill>
          <a:blip r:embed="rId12"/>
          <a:stretch>
            <a:fillRect/>
          </a:stretch>
        </p:blipFill>
        <p:spPr>
          <a:xfrm>
            <a:off x="371227" y="5276404"/>
            <a:ext cx="129929" cy="148491"/>
          </a:xfrm>
          <a:prstGeom prst="rect">
            <a:avLst/>
          </a:prstGeom>
        </p:spPr>
      </p:pic>
      <p:pic>
        <p:nvPicPr>
          <p:cNvPr id="13" name="Image 11" descr="preencoded.png"/>
          <p:cNvPicPr>
            <a:picLocks noChangeAspect="1"/>
          </p:cNvPicPr>
          <p:nvPr/>
        </p:nvPicPr>
        <p:blipFill>
          <a:blip r:embed="rId13"/>
          <a:stretch>
            <a:fillRect/>
          </a:stretch>
        </p:blipFill>
        <p:spPr>
          <a:xfrm>
            <a:off x="7568389" y="1689424"/>
            <a:ext cx="928067" cy="928067"/>
          </a:xfrm>
          <a:prstGeom prst="rect">
            <a:avLst/>
          </a:prstGeom>
        </p:spPr>
      </p:pic>
      <p:pic>
        <p:nvPicPr>
          <p:cNvPr id="14" name="Image 12" descr="preencoded.png"/>
          <p:cNvPicPr>
            <a:picLocks noChangeAspect="1"/>
          </p:cNvPicPr>
          <p:nvPr/>
        </p:nvPicPr>
        <p:blipFill>
          <a:blip r:embed="rId14"/>
          <a:stretch>
            <a:fillRect/>
          </a:stretch>
        </p:blipFill>
        <p:spPr>
          <a:xfrm>
            <a:off x="8951210" y="1689424"/>
            <a:ext cx="928067" cy="928067"/>
          </a:xfrm>
          <a:prstGeom prst="rect">
            <a:avLst/>
          </a:prstGeom>
        </p:spPr>
      </p:pic>
      <p:pic>
        <p:nvPicPr>
          <p:cNvPr id="15" name="Image 13" descr="preencoded.png"/>
          <p:cNvPicPr>
            <a:picLocks noChangeAspect="1"/>
          </p:cNvPicPr>
          <p:nvPr/>
        </p:nvPicPr>
        <p:blipFill>
          <a:blip r:embed="rId15"/>
          <a:stretch>
            <a:fillRect/>
          </a:stretch>
        </p:blipFill>
        <p:spPr>
          <a:xfrm>
            <a:off x="5939631" y="3285700"/>
            <a:ext cx="185613" cy="185613"/>
          </a:xfrm>
          <a:prstGeom prst="rect">
            <a:avLst/>
          </a:prstGeom>
        </p:spPr>
      </p:pic>
      <p:pic>
        <p:nvPicPr>
          <p:cNvPr id="16" name="Image 14" descr="preencoded.png"/>
          <p:cNvPicPr>
            <a:picLocks noChangeAspect="1"/>
          </p:cNvPicPr>
          <p:nvPr/>
        </p:nvPicPr>
        <p:blipFill>
          <a:blip r:embed="rId16"/>
          <a:stretch>
            <a:fillRect/>
          </a:stretch>
        </p:blipFill>
        <p:spPr>
          <a:xfrm>
            <a:off x="6125244" y="3359945"/>
            <a:ext cx="2505782" cy="37123"/>
          </a:xfrm>
          <a:prstGeom prst="rect">
            <a:avLst/>
          </a:prstGeom>
        </p:spPr>
      </p:pic>
      <p:pic>
        <p:nvPicPr>
          <p:cNvPr id="17" name="Image 15" descr="preencoded.png"/>
          <p:cNvPicPr>
            <a:picLocks noChangeAspect="1"/>
          </p:cNvPicPr>
          <p:nvPr/>
        </p:nvPicPr>
        <p:blipFill>
          <a:blip r:embed="rId17"/>
          <a:stretch>
            <a:fillRect/>
          </a:stretch>
        </p:blipFill>
        <p:spPr>
          <a:xfrm>
            <a:off x="8631027" y="3285700"/>
            <a:ext cx="185613" cy="185613"/>
          </a:xfrm>
          <a:prstGeom prst="rect">
            <a:avLst/>
          </a:prstGeom>
        </p:spPr>
      </p:pic>
      <p:pic>
        <p:nvPicPr>
          <p:cNvPr id="18" name="Image 16" descr="preencoded.png"/>
          <p:cNvPicPr>
            <a:picLocks noChangeAspect="1"/>
          </p:cNvPicPr>
          <p:nvPr/>
        </p:nvPicPr>
        <p:blipFill>
          <a:blip r:embed="rId18"/>
          <a:stretch>
            <a:fillRect/>
          </a:stretch>
        </p:blipFill>
        <p:spPr>
          <a:xfrm>
            <a:off x="8816640" y="3359945"/>
            <a:ext cx="2505782" cy="37123"/>
          </a:xfrm>
          <a:prstGeom prst="rect">
            <a:avLst/>
          </a:prstGeom>
        </p:spPr>
      </p:pic>
      <p:pic>
        <p:nvPicPr>
          <p:cNvPr id="19" name="Image 17" descr="preencoded.png"/>
          <p:cNvPicPr>
            <a:picLocks noChangeAspect="1"/>
          </p:cNvPicPr>
          <p:nvPr/>
        </p:nvPicPr>
        <p:blipFill>
          <a:blip r:embed="rId15"/>
          <a:stretch>
            <a:fillRect/>
          </a:stretch>
        </p:blipFill>
        <p:spPr>
          <a:xfrm>
            <a:off x="11322422" y="3285700"/>
            <a:ext cx="185613" cy="185613"/>
          </a:xfrm>
          <a:prstGeom prst="rect">
            <a:avLst/>
          </a:prstGeom>
        </p:spPr>
      </p:pic>
      <p:pic>
        <p:nvPicPr>
          <p:cNvPr id="20" name="Image 18" descr="preencoded.png"/>
          <p:cNvPicPr>
            <a:picLocks noChangeAspect="1"/>
          </p:cNvPicPr>
          <p:nvPr/>
        </p:nvPicPr>
        <p:blipFill>
          <a:blip r:embed="rId19"/>
          <a:stretch>
            <a:fillRect/>
          </a:stretch>
        </p:blipFill>
        <p:spPr>
          <a:xfrm>
            <a:off x="6784172" y="3573401"/>
            <a:ext cx="167052" cy="129929"/>
          </a:xfrm>
          <a:prstGeom prst="rect">
            <a:avLst/>
          </a:prstGeom>
        </p:spPr>
      </p:pic>
      <p:pic>
        <p:nvPicPr>
          <p:cNvPr id="21" name="Image 19" descr="preencoded.png"/>
          <p:cNvPicPr>
            <a:picLocks noChangeAspect="1"/>
          </p:cNvPicPr>
          <p:nvPr/>
        </p:nvPicPr>
        <p:blipFill>
          <a:blip r:embed="rId20"/>
          <a:stretch>
            <a:fillRect/>
          </a:stretch>
        </p:blipFill>
        <p:spPr>
          <a:xfrm>
            <a:off x="8672791" y="3573401"/>
            <a:ext cx="102087" cy="129929"/>
          </a:xfrm>
          <a:prstGeom prst="rect">
            <a:avLst/>
          </a:prstGeom>
        </p:spPr>
      </p:pic>
      <p:pic>
        <p:nvPicPr>
          <p:cNvPr id="22" name="Image 20" descr="preencoded.png"/>
          <p:cNvPicPr>
            <a:picLocks noChangeAspect="1"/>
          </p:cNvPicPr>
          <p:nvPr/>
        </p:nvPicPr>
        <p:blipFill>
          <a:blip r:embed="rId21"/>
          <a:stretch>
            <a:fillRect/>
          </a:stretch>
        </p:blipFill>
        <p:spPr>
          <a:xfrm>
            <a:off x="10524284" y="3573401"/>
            <a:ext cx="111368" cy="129929"/>
          </a:xfrm>
          <a:prstGeom prst="rect">
            <a:avLst/>
          </a:prstGeom>
        </p:spPr>
      </p:pic>
      <p:pic>
        <p:nvPicPr>
          <p:cNvPr id="23" name="Image 21" descr="preencoded.png"/>
          <p:cNvPicPr>
            <a:picLocks noChangeAspect="1"/>
          </p:cNvPicPr>
          <p:nvPr/>
        </p:nvPicPr>
        <p:blipFill>
          <a:blip r:embed="rId22"/>
          <a:stretch>
            <a:fillRect/>
          </a:stretch>
        </p:blipFill>
        <p:spPr>
          <a:xfrm>
            <a:off x="5939631" y="4148801"/>
            <a:ext cx="5568404" cy="1447785"/>
          </a:xfrm>
          <a:prstGeom prst="rect">
            <a:avLst/>
          </a:prstGeom>
        </p:spPr>
      </p:pic>
      <p:pic>
        <p:nvPicPr>
          <p:cNvPr id="24" name="Image 22" descr="preencoded.png"/>
          <p:cNvPicPr>
            <a:picLocks noChangeAspect="1"/>
          </p:cNvPicPr>
          <p:nvPr/>
        </p:nvPicPr>
        <p:blipFill>
          <a:blip r:embed="rId23"/>
          <a:stretch>
            <a:fillRect/>
          </a:stretch>
        </p:blipFill>
        <p:spPr>
          <a:xfrm>
            <a:off x="6088122" y="4334416"/>
            <a:ext cx="185613" cy="185613"/>
          </a:xfrm>
          <a:prstGeom prst="rect">
            <a:avLst/>
          </a:prstGeom>
        </p:spPr>
      </p:pic>
      <p:pic>
        <p:nvPicPr>
          <p:cNvPr id="25" name="Image 23" descr="preencoded.png"/>
          <p:cNvPicPr>
            <a:picLocks noChangeAspect="1"/>
          </p:cNvPicPr>
          <p:nvPr/>
        </p:nvPicPr>
        <p:blipFill>
          <a:blip r:embed="rId24"/>
          <a:stretch>
            <a:fillRect/>
          </a:stretch>
        </p:blipFill>
        <p:spPr>
          <a:xfrm>
            <a:off x="6088122" y="4668520"/>
            <a:ext cx="129929" cy="148491"/>
          </a:xfrm>
          <a:prstGeom prst="rect">
            <a:avLst/>
          </a:prstGeom>
        </p:spPr>
      </p:pic>
      <p:pic>
        <p:nvPicPr>
          <p:cNvPr id="26" name="Image 24" descr="preencoded.png"/>
          <p:cNvPicPr>
            <a:picLocks noChangeAspect="1"/>
          </p:cNvPicPr>
          <p:nvPr/>
        </p:nvPicPr>
        <p:blipFill>
          <a:blip r:embed="rId24"/>
          <a:stretch>
            <a:fillRect/>
          </a:stretch>
        </p:blipFill>
        <p:spPr>
          <a:xfrm>
            <a:off x="6088122" y="4965502"/>
            <a:ext cx="129929" cy="148491"/>
          </a:xfrm>
          <a:prstGeom prst="rect">
            <a:avLst/>
          </a:prstGeom>
        </p:spPr>
      </p:pic>
      <p:pic>
        <p:nvPicPr>
          <p:cNvPr id="27" name="Image 25" descr="preencoded.png"/>
          <p:cNvPicPr>
            <a:picLocks noChangeAspect="1"/>
          </p:cNvPicPr>
          <p:nvPr/>
        </p:nvPicPr>
        <p:blipFill>
          <a:blip r:embed="rId24"/>
          <a:stretch>
            <a:fillRect/>
          </a:stretch>
        </p:blipFill>
        <p:spPr>
          <a:xfrm>
            <a:off x="6088122" y="5262483"/>
            <a:ext cx="129929" cy="148491"/>
          </a:xfrm>
          <a:prstGeom prst="rect">
            <a:avLst/>
          </a:prstGeom>
        </p:spPr>
      </p:pic>
      <p:sp>
        <p:nvSpPr>
          <p:cNvPr id="28"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Montserrat" pitchFamily="34" charset="0"/>
                <a:ea typeface="Montserrat" pitchFamily="34" charset="-122"/>
                <a:cs typeface="Montserrat" pitchFamily="34" charset="-120"/>
              </a:rPr>
              <a:t>AWS Free Plan</a:t>
            </a:r>
            <a:endParaRPr lang="en-US" sz="2631" dirty="0"/>
          </a:p>
        </p:txBody>
      </p:sp>
      <p:sp>
        <p:nvSpPr>
          <p:cNvPr id="29" name="Text 1"/>
          <p:cNvSpPr/>
          <p:nvPr/>
        </p:nvSpPr>
        <p:spPr>
          <a:xfrm>
            <a:off x="371227" y="1304275"/>
            <a:ext cx="5271423"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Open Sans" pitchFamily="34" charset="0"/>
                <a:ea typeface="Open Sans" pitchFamily="34" charset="-122"/>
                <a:cs typeface="Open Sans" pitchFamily="34" charset="-120"/>
              </a:rPr>
              <a:t>The AWS Free Plan is designed for new customers to explore and experiment with AWS services without incurring costs or long-term commitments.</a:t>
            </a:r>
            <a:endParaRPr lang="en-US" sz="1461" dirty="0"/>
          </a:p>
        </p:txBody>
      </p:sp>
      <p:sp>
        <p:nvSpPr>
          <p:cNvPr id="30" name="Text 2"/>
          <p:cNvSpPr/>
          <p:nvPr/>
        </p:nvSpPr>
        <p:spPr>
          <a:xfrm>
            <a:off x="668208" y="2306588"/>
            <a:ext cx="5271423"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Montserrat" pitchFamily="34" charset="0"/>
                <a:ea typeface="Montserrat" pitchFamily="34" charset="-122"/>
                <a:cs typeface="Montserrat" pitchFamily="34" charset="-120"/>
              </a:rPr>
              <a:t>Key Features</a:t>
            </a:r>
            <a:endParaRPr lang="en-US" sz="1754" dirty="0"/>
          </a:p>
        </p:txBody>
      </p:sp>
      <p:sp>
        <p:nvSpPr>
          <p:cNvPr id="31" name="Text 3"/>
          <p:cNvSpPr/>
          <p:nvPr/>
        </p:nvSpPr>
        <p:spPr>
          <a:xfrm>
            <a:off x="631085" y="2714938"/>
            <a:ext cx="444358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Up to </a:t>
            </a:r>
            <a:r>
              <a:rPr lang="en-US" sz="1169" b="1" dirty="0">
                <a:solidFill>
                  <a:srgbClr val="000000"/>
                </a:solidFill>
                <a:latin typeface="Open Sans" pitchFamily="34" charset="0"/>
                <a:ea typeface="Open Sans" pitchFamily="34" charset="-122"/>
                <a:cs typeface="Open Sans" pitchFamily="34" charset="-120"/>
              </a:rPr>
              <a:t>$200 in credits</a:t>
            </a:r>
            <a:r>
              <a:rPr lang="en-US" sz="1169" dirty="0">
                <a:solidFill>
                  <a:srgbClr val="000000"/>
                </a:solidFill>
                <a:latin typeface="Open Sans" pitchFamily="34" charset="0"/>
                <a:ea typeface="Open Sans" pitchFamily="34" charset="-122"/>
                <a:cs typeface="Open Sans" pitchFamily="34" charset="-120"/>
              </a:rPr>
              <a:t> ($100 sign-up + $100 additional)</a:t>
            </a:r>
            <a:endParaRPr lang="en-US" sz="1169" dirty="0"/>
          </a:p>
        </p:txBody>
      </p:sp>
      <p:sp>
        <p:nvSpPr>
          <p:cNvPr id="32" name="Text 4"/>
          <p:cNvSpPr/>
          <p:nvPr/>
        </p:nvSpPr>
        <p:spPr>
          <a:xfrm>
            <a:off x="631085" y="3049042"/>
            <a:ext cx="2572603" cy="222736"/>
          </a:xfrm>
          <a:prstGeom prst="rect">
            <a:avLst/>
          </a:prstGeom>
          <a:noFill/>
          <a:ln/>
        </p:spPr>
        <p:txBody>
          <a:bodyPr vert="horz" wrap="square" lIns="0" tIns="0" rIns="0" bIns="0" rtlCol="0" anchor="t"/>
          <a:lstStyle/>
          <a:p>
            <a:pPr>
              <a:lnSpc>
                <a:spcPts val="1754"/>
              </a:lnSpc>
            </a:pPr>
            <a:r>
              <a:rPr lang="en-US" sz="1169" b="1" dirty="0">
                <a:solidFill>
                  <a:srgbClr val="000000"/>
                </a:solidFill>
                <a:latin typeface="Open Sans" pitchFamily="34" charset="0"/>
                <a:ea typeface="Open Sans" pitchFamily="34" charset="-122"/>
                <a:cs typeface="Open Sans" pitchFamily="34" charset="-120"/>
              </a:rPr>
              <a:t>6 months</a:t>
            </a:r>
            <a:r>
              <a:rPr lang="en-US" sz="1169" dirty="0">
                <a:solidFill>
                  <a:srgbClr val="000000"/>
                </a:solidFill>
                <a:latin typeface="Open Sans" pitchFamily="34" charset="0"/>
                <a:ea typeface="Open Sans" pitchFamily="34" charset="-122"/>
                <a:cs typeface="Open Sans" pitchFamily="34" charset="-120"/>
              </a:rPr>
              <a:t> of free service usage</a:t>
            </a:r>
            <a:endParaRPr lang="en-US" sz="1169" dirty="0"/>
          </a:p>
        </p:txBody>
      </p:sp>
      <p:sp>
        <p:nvSpPr>
          <p:cNvPr id="33" name="Text 5"/>
          <p:cNvSpPr/>
          <p:nvPr/>
        </p:nvSpPr>
        <p:spPr>
          <a:xfrm>
            <a:off x="631086" y="3383146"/>
            <a:ext cx="5301121"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Free usage of select services and over 30 "Always Free" services</a:t>
            </a:r>
            <a:endParaRPr lang="en-US" sz="1169" dirty="0"/>
          </a:p>
        </p:txBody>
      </p:sp>
      <p:sp>
        <p:nvSpPr>
          <p:cNvPr id="34" name="Text 6"/>
          <p:cNvSpPr/>
          <p:nvPr/>
        </p:nvSpPr>
        <p:spPr>
          <a:xfrm>
            <a:off x="649647" y="3717251"/>
            <a:ext cx="420971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No charges initially (unless upgraded to Paid Plan)</a:t>
            </a:r>
            <a:endParaRPr lang="en-US" sz="1169" dirty="0"/>
          </a:p>
        </p:txBody>
      </p:sp>
      <p:sp>
        <p:nvSpPr>
          <p:cNvPr id="35" name="Text 7"/>
          <p:cNvSpPr/>
          <p:nvPr/>
        </p:nvSpPr>
        <p:spPr>
          <a:xfrm>
            <a:off x="668208" y="4162723"/>
            <a:ext cx="5271423" cy="296982"/>
          </a:xfrm>
          <a:prstGeom prst="rect">
            <a:avLst/>
          </a:prstGeom>
          <a:noFill/>
          <a:ln/>
        </p:spPr>
        <p:txBody>
          <a:bodyPr vert="horz" wrap="square" lIns="0" tIns="0" rIns="0" bIns="0" rtlCol="0" anchor="t"/>
          <a:lstStyle/>
          <a:p>
            <a:pPr>
              <a:lnSpc>
                <a:spcPts val="2338"/>
              </a:lnSpc>
            </a:pPr>
            <a:r>
              <a:rPr lang="en-US" sz="1754" b="1" dirty="0">
                <a:solidFill>
                  <a:srgbClr val="F97316"/>
                </a:solidFill>
                <a:latin typeface="Montserrat" pitchFamily="34" charset="0"/>
                <a:ea typeface="Montserrat" pitchFamily="34" charset="-122"/>
                <a:cs typeface="Montserrat" pitchFamily="34" charset="-120"/>
              </a:rPr>
              <a:t>Limitations</a:t>
            </a:r>
            <a:endParaRPr lang="en-US" sz="1754" dirty="0"/>
          </a:p>
        </p:txBody>
      </p:sp>
      <p:sp>
        <p:nvSpPr>
          <p:cNvPr id="36" name="Text 8"/>
          <p:cNvSpPr/>
          <p:nvPr/>
        </p:nvSpPr>
        <p:spPr>
          <a:xfrm>
            <a:off x="482595" y="4571073"/>
            <a:ext cx="417630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Workloads cannot scale beyond credit thresholds</a:t>
            </a:r>
            <a:endParaRPr lang="en-US" sz="1169" dirty="0"/>
          </a:p>
        </p:txBody>
      </p:sp>
      <p:sp>
        <p:nvSpPr>
          <p:cNvPr id="37" name="Text 9"/>
          <p:cNvSpPr/>
          <p:nvPr/>
        </p:nvSpPr>
        <p:spPr>
          <a:xfrm>
            <a:off x="631086" y="4905177"/>
            <a:ext cx="312944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Limited access to select AWS services</a:t>
            </a:r>
            <a:endParaRPr lang="en-US" sz="1169" dirty="0"/>
          </a:p>
        </p:txBody>
      </p:sp>
      <p:sp>
        <p:nvSpPr>
          <p:cNvPr id="38" name="Text 10"/>
          <p:cNvSpPr/>
          <p:nvPr/>
        </p:nvSpPr>
        <p:spPr>
          <a:xfrm>
            <a:off x="612524" y="5239281"/>
            <a:ext cx="451040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Expires after 6 months or when credits are exhausted</a:t>
            </a:r>
            <a:endParaRPr lang="en-US" sz="1169" dirty="0"/>
          </a:p>
        </p:txBody>
      </p:sp>
      <p:sp>
        <p:nvSpPr>
          <p:cNvPr id="39" name="Text 11"/>
          <p:cNvSpPr/>
          <p:nvPr/>
        </p:nvSpPr>
        <p:spPr>
          <a:xfrm>
            <a:off x="7767924" y="1912159"/>
            <a:ext cx="634798" cy="185613"/>
          </a:xfrm>
          <a:prstGeom prst="rect">
            <a:avLst/>
          </a:prstGeom>
          <a:noFill/>
          <a:ln/>
        </p:spPr>
        <p:txBody>
          <a:bodyPr vert="horz" wrap="square" lIns="0" tIns="0" rIns="0" bIns="0" rtlCol="0" anchor="t"/>
          <a:lstStyle/>
          <a:p>
            <a:pPr>
              <a:lnSpc>
                <a:spcPts val="1461"/>
              </a:lnSpc>
            </a:pPr>
            <a:r>
              <a:rPr lang="en-US" sz="1023" b="1" dirty="0">
                <a:solidFill>
                  <a:srgbClr val="FFFFFF"/>
                </a:solidFill>
                <a:latin typeface="Open Sans" pitchFamily="34" charset="0"/>
                <a:ea typeface="Open Sans" pitchFamily="34" charset="-122"/>
                <a:cs typeface="Open Sans" pitchFamily="34" charset="-120"/>
              </a:rPr>
              <a:t>SIGN-UP</a:t>
            </a:r>
            <a:endParaRPr lang="en-US" sz="1023" dirty="0"/>
          </a:p>
        </p:txBody>
      </p:sp>
      <p:sp>
        <p:nvSpPr>
          <p:cNvPr id="40" name="Text 12"/>
          <p:cNvSpPr/>
          <p:nvPr/>
        </p:nvSpPr>
        <p:spPr>
          <a:xfrm>
            <a:off x="7772565" y="2097773"/>
            <a:ext cx="623661" cy="296982"/>
          </a:xfrm>
          <a:prstGeom prst="rect">
            <a:avLst/>
          </a:prstGeom>
          <a:noFill/>
          <a:ln/>
        </p:spPr>
        <p:txBody>
          <a:bodyPr vert="horz" wrap="square" lIns="0" tIns="0" rIns="0" bIns="0" rtlCol="0" anchor="t"/>
          <a:lstStyle/>
          <a:p>
            <a:pPr>
              <a:lnSpc>
                <a:spcPts val="2338"/>
              </a:lnSpc>
            </a:pPr>
            <a:r>
              <a:rPr lang="en-US" sz="1754" b="1" dirty="0">
                <a:solidFill>
                  <a:srgbClr val="FFFFFF"/>
                </a:solidFill>
                <a:latin typeface="Open Sans" pitchFamily="34" charset="0"/>
                <a:ea typeface="Open Sans" pitchFamily="34" charset="-122"/>
                <a:cs typeface="Open Sans" pitchFamily="34" charset="-120"/>
              </a:rPr>
              <a:t>$100</a:t>
            </a:r>
            <a:endParaRPr lang="en-US" sz="1754" dirty="0"/>
          </a:p>
        </p:txBody>
      </p:sp>
      <p:sp>
        <p:nvSpPr>
          <p:cNvPr id="41" name="Text 13"/>
          <p:cNvSpPr/>
          <p:nvPr/>
        </p:nvSpPr>
        <p:spPr>
          <a:xfrm>
            <a:off x="8644948" y="1986406"/>
            <a:ext cx="189326" cy="334104"/>
          </a:xfrm>
          <a:prstGeom prst="rect">
            <a:avLst/>
          </a:prstGeom>
          <a:noFill/>
          <a:ln/>
        </p:spPr>
        <p:txBody>
          <a:bodyPr vert="horz" wrap="square" lIns="0" tIns="0" rIns="0" bIns="0" rtlCol="0" anchor="t"/>
          <a:lstStyle/>
          <a:p>
            <a:pPr>
              <a:lnSpc>
                <a:spcPts val="2631"/>
              </a:lnSpc>
            </a:pPr>
            <a:r>
              <a:rPr lang="en-US" sz="2192" dirty="0">
                <a:solidFill>
                  <a:srgbClr val="9CA3AF"/>
                </a:solidFill>
                <a:latin typeface="Open Sans" pitchFamily="34" charset="0"/>
                <a:ea typeface="Open Sans" pitchFamily="34" charset="-122"/>
                <a:cs typeface="Open Sans" pitchFamily="34" charset="-120"/>
              </a:rPr>
              <a:t>+</a:t>
            </a:r>
            <a:endParaRPr lang="en-US" sz="2192" dirty="0"/>
          </a:p>
        </p:txBody>
      </p:sp>
      <p:sp>
        <p:nvSpPr>
          <p:cNvPr id="42" name="Text 14"/>
          <p:cNvSpPr/>
          <p:nvPr/>
        </p:nvSpPr>
        <p:spPr>
          <a:xfrm>
            <a:off x="9025455" y="1912159"/>
            <a:ext cx="935492" cy="185613"/>
          </a:xfrm>
          <a:prstGeom prst="rect">
            <a:avLst/>
          </a:prstGeom>
          <a:noFill/>
          <a:ln/>
        </p:spPr>
        <p:txBody>
          <a:bodyPr vert="horz" wrap="square" lIns="0" tIns="0" rIns="0" bIns="0" rtlCol="0" anchor="t"/>
          <a:lstStyle/>
          <a:p>
            <a:pPr>
              <a:lnSpc>
                <a:spcPts val="1461"/>
              </a:lnSpc>
            </a:pPr>
            <a:r>
              <a:rPr lang="en-US" sz="1023" b="1" dirty="0">
                <a:solidFill>
                  <a:srgbClr val="FFFFFF"/>
                </a:solidFill>
                <a:latin typeface="Open Sans" pitchFamily="34" charset="0"/>
                <a:ea typeface="Open Sans" pitchFamily="34" charset="-122"/>
                <a:cs typeface="Open Sans" pitchFamily="34" charset="-120"/>
              </a:rPr>
              <a:t>ADDITIONAL</a:t>
            </a:r>
            <a:endParaRPr lang="en-US" sz="1023" dirty="0"/>
          </a:p>
        </p:txBody>
      </p:sp>
      <p:sp>
        <p:nvSpPr>
          <p:cNvPr id="43" name="Text 15"/>
          <p:cNvSpPr/>
          <p:nvPr/>
        </p:nvSpPr>
        <p:spPr>
          <a:xfrm>
            <a:off x="9155385" y="2097773"/>
            <a:ext cx="623661" cy="296982"/>
          </a:xfrm>
          <a:prstGeom prst="rect">
            <a:avLst/>
          </a:prstGeom>
          <a:noFill/>
          <a:ln/>
        </p:spPr>
        <p:txBody>
          <a:bodyPr vert="horz" wrap="square" lIns="0" tIns="0" rIns="0" bIns="0" rtlCol="0" anchor="t"/>
          <a:lstStyle/>
          <a:p>
            <a:pPr>
              <a:lnSpc>
                <a:spcPts val="2338"/>
              </a:lnSpc>
            </a:pPr>
            <a:r>
              <a:rPr lang="en-US" sz="1754" b="1" dirty="0">
                <a:solidFill>
                  <a:srgbClr val="FFFFFF"/>
                </a:solidFill>
                <a:latin typeface="Open Sans" pitchFamily="34" charset="0"/>
                <a:ea typeface="Open Sans" pitchFamily="34" charset="-122"/>
                <a:cs typeface="Open Sans" pitchFamily="34" charset="-120"/>
              </a:rPr>
              <a:t>$100</a:t>
            </a:r>
            <a:endParaRPr lang="en-US" sz="1754" dirty="0"/>
          </a:p>
        </p:txBody>
      </p:sp>
      <p:sp>
        <p:nvSpPr>
          <p:cNvPr id="44" name="Text 16"/>
          <p:cNvSpPr/>
          <p:nvPr/>
        </p:nvSpPr>
        <p:spPr>
          <a:xfrm>
            <a:off x="5382791" y="2914473"/>
            <a:ext cx="6682085"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Montserrat" pitchFamily="34" charset="0"/>
                <a:ea typeface="Montserrat" pitchFamily="34" charset="-122"/>
                <a:cs typeface="Montserrat" pitchFamily="34" charset="-120"/>
              </a:rPr>
              <a:t>Free Plan Expiration Process</a:t>
            </a:r>
            <a:endParaRPr lang="en-US" sz="1461" dirty="0"/>
          </a:p>
        </p:txBody>
      </p:sp>
      <p:sp>
        <p:nvSpPr>
          <p:cNvPr id="45" name="Text 17"/>
          <p:cNvSpPr/>
          <p:nvPr/>
        </p:nvSpPr>
        <p:spPr>
          <a:xfrm>
            <a:off x="5754017" y="3740453"/>
            <a:ext cx="222736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Account Created</a:t>
            </a:r>
            <a:endParaRPr lang="en-US" sz="1023" dirty="0"/>
          </a:p>
        </p:txBody>
      </p:sp>
      <p:sp>
        <p:nvSpPr>
          <p:cNvPr id="46" name="Text 18"/>
          <p:cNvSpPr/>
          <p:nvPr/>
        </p:nvSpPr>
        <p:spPr>
          <a:xfrm>
            <a:off x="7795766" y="3740453"/>
            <a:ext cx="1856135"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6 Months</a:t>
            </a:r>
            <a:endParaRPr lang="en-US" sz="1023" dirty="0"/>
          </a:p>
        </p:txBody>
      </p:sp>
      <p:sp>
        <p:nvSpPr>
          <p:cNvPr id="47" name="Text 19"/>
          <p:cNvSpPr/>
          <p:nvPr/>
        </p:nvSpPr>
        <p:spPr>
          <a:xfrm>
            <a:off x="9466287" y="3740453"/>
            <a:ext cx="222736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Resources Retained (90 days)</a:t>
            </a:r>
            <a:endParaRPr lang="en-US" sz="1023" dirty="0"/>
          </a:p>
        </p:txBody>
      </p:sp>
      <p:sp>
        <p:nvSpPr>
          <p:cNvPr id="48" name="Text 20"/>
          <p:cNvSpPr/>
          <p:nvPr/>
        </p:nvSpPr>
        <p:spPr>
          <a:xfrm>
            <a:off x="6347981" y="4297293"/>
            <a:ext cx="632570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Montserrat" pitchFamily="34" charset="0"/>
                <a:ea typeface="Montserrat" pitchFamily="34" charset="-122"/>
                <a:cs typeface="Montserrat" pitchFamily="34" charset="-120"/>
              </a:rPr>
              <a:t> What Happens After Expiration?</a:t>
            </a:r>
            <a:endParaRPr lang="en-US" sz="1461" dirty="0"/>
          </a:p>
        </p:txBody>
      </p:sp>
      <p:sp>
        <p:nvSpPr>
          <p:cNvPr id="49" name="Text 21"/>
          <p:cNvSpPr/>
          <p:nvPr/>
        </p:nvSpPr>
        <p:spPr>
          <a:xfrm>
            <a:off x="6292297" y="4631398"/>
            <a:ext cx="469973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Account closes, but resources/data retained for 90 days</a:t>
            </a:r>
            <a:endParaRPr lang="en-US" sz="1169" dirty="0"/>
          </a:p>
        </p:txBody>
      </p:sp>
      <p:sp>
        <p:nvSpPr>
          <p:cNvPr id="50" name="Text 22"/>
          <p:cNvSpPr/>
          <p:nvPr/>
        </p:nvSpPr>
        <p:spPr>
          <a:xfrm>
            <a:off x="6292296" y="4928379"/>
            <a:ext cx="438790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Upgrade to Paid Plan to restore access to resources</a:t>
            </a:r>
            <a:endParaRPr lang="en-US" sz="1169" dirty="0"/>
          </a:p>
        </p:txBody>
      </p:sp>
      <p:sp>
        <p:nvSpPr>
          <p:cNvPr id="51" name="Text 23"/>
          <p:cNvSpPr/>
          <p:nvPr/>
        </p:nvSpPr>
        <p:spPr>
          <a:xfrm>
            <a:off x="6292297" y="5225361"/>
            <a:ext cx="4488134"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Credits expire after 12 months from account creation</a:t>
            </a:r>
            <a:endParaRPr lang="en-US" sz="1169"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526626"/>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7526626"/>
          </a:xfrm>
          <a:prstGeom prst="rect">
            <a:avLst/>
          </a:prstGeom>
        </p:spPr>
      </p:pic>
      <p:pic>
        <p:nvPicPr>
          <p:cNvPr id="4" name="Image 2" descr="preencoded.png"/>
          <p:cNvPicPr>
            <a:picLocks noChangeAspect="1"/>
          </p:cNvPicPr>
          <p:nvPr/>
        </p:nvPicPr>
        <p:blipFill>
          <a:blip r:embed="rId4"/>
          <a:stretch>
            <a:fillRect/>
          </a:stretch>
        </p:blipFill>
        <p:spPr>
          <a:xfrm>
            <a:off x="371227" y="933048"/>
            <a:ext cx="742454" cy="37123"/>
          </a:xfrm>
          <a:prstGeom prst="rect">
            <a:avLst/>
          </a:prstGeom>
        </p:spPr>
      </p:pic>
      <p:pic>
        <p:nvPicPr>
          <p:cNvPr id="5" name="Image 3" descr="preencoded.png"/>
          <p:cNvPicPr>
            <a:picLocks noChangeAspect="1"/>
          </p:cNvPicPr>
          <p:nvPr/>
        </p:nvPicPr>
        <p:blipFill>
          <a:blip r:embed="rId5"/>
          <a:stretch>
            <a:fillRect/>
          </a:stretch>
        </p:blipFill>
        <p:spPr>
          <a:xfrm>
            <a:off x="371227" y="1341398"/>
            <a:ext cx="232017" cy="185613"/>
          </a:xfrm>
          <a:prstGeom prst="rect">
            <a:avLst/>
          </a:prstGeom>
        </p:spPr>
      </p:pic>
      <p:pic>
        <p:nvPicPr>
          <p:cNvPr id="6" name="Image 4" descr="preencoded.png"/>
          <p:cNvPicPr>
            <a:picLocks noChangeAspect="1"/>
          </p:cNvPicPr>
          <p:nvPr/>
        </p:nvPicPr>
        <p:blipFill>
          <a:blip r:embed="rId6"/>
          <a:stretch>
            <a:fillRect/>
          </a:stretch>
        </p:blipFill>
        <p:spPr>
          <a:xfrm>
            <a:off x="371227" y="1712625"/>
            <a:ext cx="3613227" cy="1076558"/>
          </a:xfrm>
          <a:prstGeom prst="rect">
            <a:avLst/>
          </a:prstGeom>
        </p:spPr>
      </p:pic>
      <p:pic>
        <p:nvPicPr>
          <p:cNvPr id="7" name="Image 5" descr="preencoded.png"/>
          <p:cNvPicPr>
            <a:picLocks noChangeAspect="1"/>
          </p:cNvPicPr>
          <p:nvPr/>
        </p:nvPicPr>
        <p:blipFill>
          <a:blip r:embed="rId7"/>
          <a:stretch>
            <a:fillRect/>
          </a:stretch>
        </p:blipFill>
        <p:spPr>
          <a:xfrm>
            <a:off x="519718" y="1861116"/>
            <a:ext cx="167052" cy="259859"/>
          </a:xfrm>
          <a:prstGeom prst="rect">
            <a:avLst/>
          </a:prstGeom>
        </p:spPr>
      </p:pic>
      <p:pic>
        <p:nvPicPr>
          <p:cNvPr id="8" name="Image 6" descr="preencoded.png"/>
          <p:cNvPicPr>
            <a:picLocks noChangeAspect="1"/>
          </p:cNvPicPr>
          <p:nvPr/>
        </p:nvPicPr>
        <p:blipFill>
          <a:blip r:embed="rId8"/>
          <a:stretch>
            <a:fillRect/>
          </a:stretch>
        </p:blipFill>
        <p:spPr>
          <a:xfrm>
            <a:off x="4132944" y="1712625"/>
            <a:ext cx="3613227" cy="1076558"/>
          </a:xfrm>
          <a:prstGeom prst="rect">
            <a:avLst/>
          </a:prstGeom>
        </p:spPr>
      </p:pic>
      <p:pic>
        <p:nvPicPr>
          <p:cNvPr id="9" name="Image 7" descr="preencoded.png"/>
          <p:cNvPicPr>
            <a:picLocks noChangeAspect="1"/>
          </p:cNvPicPr>
          <p:nvPr/>
        </p:nvPicPr>
        <p:blipFill>
          <a:blip r:embed="rId9"/>
          <a:stretch>
            <a:fillRect/>
          </a:stretch>
        </p:blipFill>
        <p:spPr>
          <a:xfrm>
            <a:off x="4281435" y="1861116"/>
            <a:ext cx="185613" cy="259859"/>
          </a:xfrm>
          <a:prstGeom prst="rect">
            <a:avLst/>
          </a:prstGeom>
        </p:spPr>
      </p:pic>
      <p:pic>
        <p:nvPicPr>
          <p:cNvPr id="10" name="Image 8" descr="preencoded.png"/>
          <p:cNvPicPr>
            <a:picLocks noChangeAspect="1"/>
          </p:cNvPicPr>
          <p:nvPr/>
        </p:nvPicPr>
        <p:blipFill>
          <a:blip r:embed="rId10"/>
          <a:stretch>
            <a:fillRect/>
          </a:stretch>
        </p:blipFill>
        <p:spPr>
          <a:xfrm>
            <a:off x="7894664" y="1712625"/>
            <a:ext cx="3613372" cy="1076558"/>
          </a:xfrm>
          <a:prstGeom prst="rect">
            <a:avLst/>
          </a:prstGeom>
        </p:spPr>
      </p:pic>
      <p:pic>
        <p:nvPicPr>
          <p:cNvPr id="11" name="Image 9" descr="preencoded.png"/>
          <p:cNvPicPr>
            <a:picLocks noChangeAspect="1"/>
          </p:cNvPicPr>
          <p:nvPr/>
        </p:nvPicPr>
        <p:blipFill>
          <a:blip r:embed="rId11"/>
          <a:stretch>
            <a:fillRect/>
          </a:stretch>
        </p:blipFill>
        <p:spPr>
          <a:xfrm>
            <a:off x="8043155" y="1861116"/>
            <a:ext cx="213455" cy="259859"/>
          </a:xfrm>
          <a:prstGeom prst="rect">
            <a:avLst/>
          </a:prstGeom>
        </p:spPr>
      </p:pic>
      <p:pic>
        <p:nvPicPr>
          <p:cNvPr id="12" name="Image 10" descr="preencoded.png"/>
          <p:cNvPicPr>
            <a:picLocks noChangeAspect="1"/>
          </p:cNvPicPr>
          <p:nvPr/>
        </p:nvPicPr>
        <p:blipFill>
          <a:blip r:embed="rId12"/>
          <a:stretch>
            <a:fillRect/>
          </a:stretch>
        </p:blipFill>
        <p:spPr>
          <a:xfrm>
            <a:off x="371227" y="3234656"/>
            <a:ext cx="2617150" cy="2292326"/>
          </a:xfrm>
          <a:prstGeom prst="rect">
            <a:avLst/>
          </a:prstGeom>
        </p:spPr>
      </p:pic>
      <p:pic>
        <p:nvPicPr>
          <p:cNvPr id="13" name="Image 11" descr="preencoded.png"/>
          <p:cNvPicPr>
            <a:picLocks noChangeAspect="1"/>
          </p:cNvPicPr>
          <p:nvPr/>
        </p:nvPicPr>
        <p:blipFill>
          <a:blip r:embed="rId13"/>
          <a:stretch>
            <a:fillRect/>
          </a:stretch>
        </p:blipFill>
        <p:spPr>
          <a:xfrm>
            <a:off x="1401382" y="3420269"/>
            <a:ext cx="556840" cy="556840"/>
          </a:xfrm>
          <a:prstGeom prst="rect">
            <a:avLst/>
          </a:prstGeom>
        </p:spPr>
      </p:pic>
      <p:pic>
        <p:nvPicPr>
          <p:cNvPr id="14" name="Image 12" descr="preencoded.png"/>
          <p:cNvPicPr>
            <a:picLocks noChangeAspect="1"/>
          </p:cNvPicPr>
          <p:nvPr/>
        </p:nvPicPr>
        <p:blipFill>
          <a:blip r:embed="rId14"/>
          <a:stretch>
            <a:fillRect/>
          </a:stretch>
        </p:blipFill>
        <p:spPr>
          <a:xfrm>
            <a:off x="1503469" y="3531637"/>
            <a:ext cx="352666" cy="334104"/>
          </a:xfrm>
          <a:prstGeom prst="rect">
            <a:avLst/>
          </a:prstGeom>
        </p:spPr>
      </p:pic>
      <p:pic>
        <p:nvPicPr>
          <p:cNvPr id="15" name="Image 13" descr="preencoded.png"/>
          <p:cNvPicPr>
            <a:picLocks noChangeAspect="1"/>
          </p:cNvPicPr>
          <p:nvPr/>
        </p:nvPicPr>
        <p:blipFill>
          <a:blip r:embed="rId15"/>
          <a:stretch>
            <a:fillRect/>
          </a:stretch>
        </p:blipFill>
        <p:spPr>
          <a:xfrm>
            <a:off x="863102" y="4487546"/>
            <a:ext cx="1633399" cy="296982"/>
          </a:xfrm>
          <a:prstGeom prst="rect">
            <a:avLst/>
          </a:prstGeom>
        </p:spPr>
      </p:pic>
      <p:pic>
        <p:nvPicPr>
          <p:cNvPr id="16" name="Image 14" descr="preencoded.png"/>
          <p:cNvPicPr>
            <a:picLocks noChangeAspect="1"/>
          </p:cNvPicPr>
          <p:nvPr/>
        </p:nvPicPr>
        <p:blipFill>
          <a:blip r:embed="rId12"/>
          <a:stretch>
            <a:fillRect/>
          </a:stretch>
        </p:blipFill>
        <p:spPr>
          <a:xfrm>
            <a:off x="3211113" y="3234656"/>
            <a:ext cx="2617150" cy="2292326"/>
          </a:xfrm>
          <a:prstGeom prst="rect">
            <a:avLst/>
          </a:prstGeom>
        </p:spPr>
      </p:pic>
      <p:pic>
        <p:nvPicPr>
          <p:cNvPr id="17" name="Image 15" descr="preencoded.png"/>
          <p:cNvPicPr>
            <a:picLocks noChangeAspect="1"/>
          </p:cNvPicPr>
          <p:nvPr/>
        </p:nvPicPr>
        <p:blipFill>
          <a:blip r:embed="rId16"/>
          <a:stretch>
            <a:fillRect/>
          </a:stretch>
        </p:blipFill>
        <p:spPr>
          <a:xfrm>
            <a:off x="4241268" y="3420269"/>
            <a:ext cx="556840" cy="556840"/>
          </a:xfrm>
          <a:prstGeom prst="rect">
            <a:avLst/>
          </a:prstGeom>
        </p:spPr>
      </p:pic>
      <p:pic>
        <p:nvPicPr>
          <p:cNvPr id="18" name="Image 16" descr="preencoded.png"/>
          <p:cNvPicPr>
            <a:picLocks noChangeAspect="1"/>
          </p:cNvPicPr>
          <p:nvPr/>
        </p:nvPicPr>
        <p:blipFill>
          <a:blip r:embed="rId17"/>
          <a:stretch>
            <a:fillRect/>
          </a:stretch>
        </p:blipFill>
        <p:spPr>
          <a:xfrm>
            <a:off x="4343355" y="3531637"/>
            <a:ext cx="352666" cy="334104"/>
          </a:xfrm>
          <a:prstGeom prst="rect">
            <a:avLst/>
          </a:prstGeom>
        </p:spPr>
      </p:pic>
      <p:pic>
        <p:nvPicPr>
          <p:cNvPr id="19" name="Image 17" descr="preencoded.png"/>
          <p:cNvPicPr>
            <a:picLocks noChangeAspect="1"/>
          </p:cNvPicPr>
          <p:nvPr/>
        </p:nvPicPr>
        <p:blipFill>
          <a:blip r:embed="rId18"/>
          <a:stretch>
            <a:fillRect/>
          </a:stretch>
        </p:blipFill>
        <p:spPr>
          <a:xfrm>
            <a:off x="3953567" y="4487546"/>
            <a:ext cx="1132242" cy="296982"/>
          </a:xfrm>
          <a:prstGeom prst="rect">
            <a:avLst/>
          </a:prstGeom>
        </p:spPr>
      </p:pic>
      <p:pic>
        <p:nvPicPr>
          <p:cNvPr id="20" name="Image 18" descr="preencoded.png"/>
          <p:cNvPicPr>
            <a:picLocks noChangeAspect="1"/>
          </p:cNvPicPr>
          <p:nvPr/>
        </p:nvPicPr>
        <p:blipFill>
          <a:blip r:embed="rId19"/>
          <a:stretch>
            <a:fillRect/>
          </a:stretch>
        </p:blipFill>
        <p:spPr>
          <a:xfrm>
            <a:off x="6050999" y="3234656"/>
            <a:ext cx="2617150" cy="2292326"/>
          </a:xfrm>
          <a:prstGeom prst="rect">
            <a:avLst/>
          </a:prstGeom>
        </p:spPr>
      </p:pic>
      <p:pic>
        <p:nvPicPr>
          <p:cNvPr id="21" name="Image 19" descr="preencoded.png"/>
          <p:cNvPicPr>
            <a:picLocks noChangeAspect="1"/>
          </p:cNvPicPr>
          <p:nvPr/>
        </p:nvPicPr>
        <p:blipFill>
          <a:blip r:embed="rId20"/>
          <a:stretch>
            <a:fillRect/>
          </a:stretch>
        </p:blipFill>
        <p:spPr>
          <a:xfrm>
            <a:off x="7081154" y="3420269"/>
            <a:ext cx="556840" cy="556840"/>
          </a:xfrm>
          <a:prstGeom prst="rect">
            <a:avLst/>
          </a:prstGeom>
        </p:spPr>
      </p:pic>
      <p:pic>
        <p:nvPicPr>
          <p:cNvPr id="22" name="Image 20" descr="preencoded.png"/>
          <p:cNvPicPr>
            <a:picLocks noChangeAspect="1"/>
          </p:cNvPicPr>
          <p:nvPr/>
        </p:nvPicPr>
        <p:blipFill>
          <a:blip r:embed="rId21"/>
          <a:stretch>
            <a:fillRect/>
          </a:stretch>
        </p:blipFill>
        <p:spPr>
          <a:xfrm>
            <a:off x="7238925" y="3531637"/>
            <a:ext cx="241298" cy="334104"/>
          </a:xfrm>
          <a:prstGeom prst="rect">
            <a:avLst/>
          </a:prstGeom>
        </p:spPr>
      </p:pic>
      <p:pic>
        <p:nvPicPr>
          <p:cNvPr id="23" name="Image 21" descr="preencoded.png"/>
          <p:cNvPicPr>
            <a:picLocks noChangeAspect="1"/>
          </p:cNvPicPr>
          <p:nvPr/>
        </p:nvPicPr>
        <p:blipFill>
          <a:blip r:embed="rId22"/>
          <a:stretch>
            <a:fillRect/>
          </a:stretch>
        </p:blipFill>
        <p:spPr>
          <a:xfrm>
            <a:off x="6751691" y="4487546"/>
            <a:ext cx="1215768" cy="296982"/>
          </a:xfrm>
          <a:prstGeom prst="rect">
            <a:avLst/>
          </a:prstGeom>
        </p:spPr>
      </p:pic>
      <p:pic>
        <p:nvPicPr>
          <p:cNvPr id="24" name="Image 22" descr="preencoded.png"/>
          <p:cNvPicPr>
            <a:picLocks noChangeAspect="1"/>
          </p:cNvPicPr>
          <p:nvPr/>
        </p:nvPicPr>
        <p:blipFill>
          <a:blip r:embed="rId23"/>
          <a:stretch>
            <a:fillRect/>
          </a:stretch>
        </p:blipFill>
        <p:spPr>
          <a:xfrm>
            <a:off x="8890885" y="3234656"/>
            <a:ext cx="2617150" cy="2292326"/>
          </a:xfrm>
          <a:prstGeom prst="rect">
            <a:avLst/>
          </a:prstGeom>
        </p:spPr>
      </p:pic>
      <p:pic>
        <p:nvPicPr>
          <p:cNvPr id="25" name="Image 23" descr="preencoded.png"/>
          <p:cNvPicPr>
            <a:picLocks noChangeAspect="1"/>
          </p:cNvPicPr>
          <p:nvPr/>
        </p:nvPicPr>
        <p:blipFill>
          <a:blip r:embed="rId24"/>
          <a:stretch>
            <a:fillRect/>
          </a:stretch>
        </p:blipFill>
        <p:spPr>
          <a:xfrm>
            <a:off x="9921040" y="3420269"/>
            <a:ext cx="556840" cy="556840"/>
          </a:xfrm>
          <a:prstGeom prst="rect">
            <a:avLst/>
          </a:prstGeom>
        </p:spPr>
      </p:pic>
      <p:pic>
        <p:nvPicPr>
          <p:cNvPr id="26" name="Image 24" descr="preencoded.png"/>
          <p:cNvPicPr>
            <a:picLocks noChangeAspect="1"/>
          </p:cNvPicPr>
          <p:nvPr/>
        </p:nvPicPr>
        <p:blipFill>
          <a:blip r:embed="rId25"/>
          <a:stretch>
            <a:fillRect/>
          </a:stretch>
        </p:blipFill>
        <p:spPr>
          <a:xfrm>
            <a:off x="10078811" y="3531637"/>
            <a:ext cx="241298" cy="334104"/>
          </a:xfrm>
          <a:prstGeom prst="rect">
            <a:avLst/>
          </a:prstGeom>
        </p:spPr>
      </p:pic>
      <p:pic>
        <p:nvPicPr>
          <p:cNvPr id="27" name="Image 25" descr="preencoded.png"/>
          <p:cNvPicPr>
            <a:picLocks noChangeAspect="1"/>
          </p:cNvPicPr>
          <p:nvPr/>
        </p:nvPicPr>
        <p:blipFill>
          <a:blip r:embed="rId26"/>
          <a:stretch>
            <a:fillRect/>
          </a:stretch>
        </p:blipFill>
        <p:spPr>
          <a:xfrm>
            <a:off x="9197147" y="4487546"/>
            <a:ext cx="2004626" cy="296982"/>
          </a:xfrm>
          <a:prstGeom prst="rect">
            <a:avLst/>
          </a:prstGeom>
        </p:spPr>
      </p:pic>
      <p:sp>
        <p:nvSpPr>
          <p:cNvPr id="30"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Montserrat" pitchFamily="34" charset="0"/>
                <a:ea typeface="Montserrat" pitchFamily="34" charset="-122"/>
                <a:cs typeface="Montserrat" pitchFamily="34" charset="-120"/>
              </a:rPr>
              <a:t>AWS Always Free Services</a:t>
            </a:r>
            <a:endParaRPr lang="en-US" sz="2631" dirty="0"/>
          </a:p>
        </p:txBody>
      </p:sp>
      <p:sp>
        <p:nvSpPr>
          <p:cNvPr id="31" name="Text 1"/>
          <p:cNvSpPr/>
          <p:nvPr/>
        </p:nvSpPr>
        <p:spPr>
          <a:xfrm>
            <a:off x="677489" y="1304275"/>
            <a:ext cx="1336417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Open Sans" pitchFamily="34" charset="0"/>
                <a:ea typeface="Open Sans" pitchFamily="34" charset="-122"/>
                <a:cs typeface="Open Sans" pitchFamily="34" charset="-120"/>
              </a:rPr>
              <a:t> AWS Always Free offers perpetually free service offerings with specified monthly limits that never expire.</a:t>
            </a:r>
            <a:endParaRPr lang="en-US" sz="1461" dirty="0"/>
          </a:p>
        </p:txBody>
      </p:sp>
      <p:sp>
        <p:nvSpPr>
          <p:cNvPr id="32" name="Text 2"/>
          <p:cNvSpPr/>
          <p:nvPr/>
        </p:nvSpPr>
        <p:spPr>
          <a:xfrm>
            <a:off x="798138" y="1861116"/>
            <a:ext cx="1124818"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Perpetual</a:t>
            </a:r>
            <a:endParaRPr lang="en-US" sz="1461" dirty="0"/>
          </a:p>
        </p:txBody>
      </p:sp>
      <p:sp>
        <p:nvSpPr>
          <p:cNvPr id="33" name="Text 3"/>
          <p:cNvSpPr/>
          <p:nvPr/>
        </p:nvSpPr>
        <p:spPr>
          <a:xfrm>
            <a:off x="519718" y="2195220"/>
            <a:ext cx="3316245"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Free usage limits do not expire, unlike the Free Plan or short-term trials</a:t>
            </a:r>
            <a:endParaRPr lang="en-US" sz="1169" dirty="0"/>
          </a:p>
        </p:txBody>
      </p:sp>
      <p:sp>
        <p:nvSpPr>
          <p:cNvPr id="34" name="Text 4"/>
          <p:cNvSpPr/>
          <p:nvPr/>
        </p:nvSpPr>
        <p:spPr>
          <a:xfrm>
            <a:off x="4578417" y="1861116"/>
            <a:ext cx="1659384"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Monthly Reset</a:t>
            </a:r>
            <a:endParaRPr lang="en-US" sz="1461" dirty="0"/>
          </a:p>
        </p:txBody>
      </p:sp>
      <p:sp>
        <p:nvSpPr>
          <p:cNvPr id="35" name="Text 5"/>
          <p:cNvSpPr/>
          <p:nvPr/>
        </p:nvSpPr>
        <p:spPr>
          <a:xfrm>
            <a:off x="4281435" y="2195220"/>
            <a:ext cx="3316245"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Free usage limits are automatically reset and available every month</a:t>
            </a:r>
            <a:endParaRPr lang="en-US" sz="1169" dirty="0"/>
          </a:p>
        </p:txBody>
      </p:sp>
      <p:sp>
        <p:nvSpPr>
          <p:cNvPr id="36" name="Text 6"/>
          <p:cNvSpPr/>
          <p:nvPr/>
        </p:nvSpPr>
        <p:spPr>
          <a:xfrm>
            <a:off x="8367977" y="1861116"/>
            <a:ext cx="1470059"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Cost Savings</a:t>
            </a:r>
            <a:endParaRPr lang="en-US" sz="1461" dirty="0"/>
          </a:p>
        </p:txBody>
      </p:sp>
      <p:sp>
        <p:nvSpPr>
          <p:cNvPr id="37" name="Text 7"/>
          <p:cNvSpPr/>
          <p:nvPr/>
        </p:nvSpPr>
        <p:spPr>
          <a:xfrm>
            <a:off x="8043154" y="2195220"/>
            <a:ext cx="3316391"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Free tier credits automatically applied to any usage that exceeds limits</a:t>
            </a:r>
            <a:endParaRPr lang="en-US" sz="1169" dirty="0"/>
          </a:p>
        </p:txBody>
      </p:sp>
      <p:sp>
        <p:nvSpPr>
          <p:cNvPr id="38" name="Text 8"/>
          <p:cNvSpPr/>
          <p:nvPr/>
        </p:nvSpPr>
        <p:spPr>
          <a:xfrm>
            <a:off x="1025515" y="4116319"/>
            <a:ext cx="157029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Montserrat" pitchFamily="34" charset="0"/>
                <a:ea typeface="Montserrat" pitchFamily="34" charset="-122"/>
                <a:cs typeface="Montserrat" pitchFamily="34" charset="-120"/>
              </a:rPr>
              <a:t>AWS Lambda</a:t>
            </a:r>
            <a:endParaRPr lang="en-US" sz="1461" dirty="0"/>
          </a:p>
        </p:txBody>
      </p:sp>
      <p:sp>
        <p:nvSpPr>
          <p:cNvPr id="39" name="Text 9"/>
          <p:cNvSpPr/>
          <p:nvPr/>
        </p:nvSpPr>
        <p:spPr>
          <a:xfrm>
            <a:off x="974471" y="4487546"/>
            <a:ext cx="1960078"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1M requests/month</a:t>
            </a:r>
            <a:endParaRPr lang="en-US" sz="1169" dirty="0"/>
          </a:p>
        </p:txBody>
      </p:sp>
      <p:sp>
        <p:nvSpPr>
          <p:cNvPr id="40" name="Text 10"/>
          <p:cNvSpPr/>
          <p:nvPr/>
        </p:nvSpPr>
        <p:spPr>
          <a:xfrm>
            <a:off x="556840" y="4895896"/>
            <a:ext cx="2245923"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Open Sans" pitchFamily="34" charset="0"/>
                <a:ea typeface="Open Sans" pitchFamily="34" charset="-122"/>
                <a:cs typeface="Open Sans" pitchFamily="34" charset="-120"/>
              </a:rPr>
              <a:t>Execute code without provisioning servers</a:t>
            </a:r>
            <a:endParaRPr lang="en-US" sz="1169" dirty="0"/>
          </a:p>
        </p:txBody>
      </p:sp>
      <p:sp>
        <p:nvSpPr>
          <p:cNvPr id="41" name="Text 11"/>
          <p:cNvSpPr/>
          <p:nvPr/>
        </p:nvSpPr>
        <p:spPr>
          <a:xfrm>
            <a:off x="3976769" y="4116319"/>
            <a:ext cx="13030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Montserrat" pitchFamily="34" charset="0"/>
                <a:ea typeface="Montserrat" pitchFamily="34" charset="-122"/>
                <a:cs typeface="Montserrat" pitchFamily="34" charset="-120"/>
              </a:rPr>
              <a:t>Amazon S3</a:t>
            </a:r>
            <a:endParaRPr lang="en-US" sz="1461" dirty="0"/>
          </a:p>
        </p:txBody>
      </p:sp>
      <p:sp>
        <p:nvSpPr>
          <p:cNvPr id="42" name="Text 12"/>
          <p:cNvSpPr/>
          <p:nvPr/>
        </p:nvSpPr>
        <p:spPr>
          <a:xfrm>
            <a:off x="4064935" y="4487546"/>
            <a:ext cx="1358691"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5 GB storage</a:t>
            </a:r>
            <a:endParaRPr lang="en-US" sz="1169" dirty="0"/>
          </a:p>
        </p:txBody>
      </p:sp>
      <p:sp>
        <p:nvSpPr>
          <p:cNvPr id="43" name="Text 13"/>
          <p:cNvSpPr/>
          <p:nvPr/>
        </p:nvSpPr>
        <p:spPr>
          <a:xfrm>
            <a:off x="3300207" y="4895896"/>
            <a:ext cx="2438961"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Open Sans" pitchFamily="34" charset="0"/>
                <a:ea typeface="Open Sans" pitchFamily="34" charset="-122"/>
                <a:cs typeface="Open Sans" pitchFamily="34" charset="-120"/>
              </a:rPr>
              <a:t>Scalable storage for any data</a:t>
            </a:r>
            <a:endParaRPr lang="en-US" sz="1169" dirty="0"/>
          </a:p>
        </p:txBody>
      </p:sp>
      <p:sp>
        <p:nvSpPr>
          <p:cNvPr id="44" name="Text 14"/>
          <p:cNvSpPr/>
          <p:nvPr/>
        </p:nvSpPr>
        <p:spPr>
          <a:xfrm>
            <a:off x="6371183" y="4116319"/>
            <a:ext cx="237214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Montserrat" pitchFamily="34" charset="0"/>
                <a:ea typeface="Montserrat" pitchFamily="34" charset="-122"/>
                <a:cs typeface="Montserrat" pitchFamily="34" charset="-120"/>
              </a:rPr>
              <a:t>Amazon DynamoDB</a:t>
            </a:r>
            <a:endParaRPr lang="en-US" sz="1461" dirty="0"/>
          </a:p>
        </p:txBody>
      </p:sp>
      <p:sp>
        <p:nvSpPr>
          <p:cNvPr id="45" name="Text 15"/>
          <p:cNvSpPr/>
          <p:nvPr/>
        </p:nvSpPr>
        <p:spPr>
          <a:xfrm>
            <a:off x="6863058" y="4487546"/>
            <a:ext cx="1458922"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25 GB storage</a:t>
            </a:r>
            <a:endParaRPr lang="en-US" sz="1169" dirty="0"/>
          </a:p>
        </p:txBody>
      </p:sp>
      <p:sp>
        <p:nvSpPr>
          <p:cNvPr id="46" name="Text 16"/>
          <p:cNvSpPr/>
          <p:nvPr/>
        </p:nvSpPr>
        <p:spPr>
          <a:xfrm>
            <a:off x="6236613" y="4895896"/>
            <a:ext cx="2245923" cy="445472"/>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Open Sans" pitchFamily="34" charset="0"/>
                <a:ea typeface="Open Sans" pitchFamily="34" charset="-122"/>
                <a:cs typeface="Open Sans" pitchFamily="34" charset="-120"/>
              </a:rPr>
              <a:t>NoSQL database with reserved capacity</a:t>
            </a:r>
            <a:endParaRPr lang="en-US" sz="1169" dirty="0"/>
          </a:p>
        </p:txBody>
      </p:sp>
      <p:sp>
        <p:nvSpPr>
          <p:cNvPr id="47" name="Text 17"/>
          <p:cNvSpPr/>
          <p:nvPr/>
        </p:nvSpPr>
        <p:spPr>
          <a:xfrm>
            <a:off x="9438445" y="4116319"/>
            <a:ext cx="182643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Montserrat" pitchFamily="34" charset="0"/>
                <a:ea typeface="Montserrat" pitchFamily="34" charset="-122"/>
                <a:cs typeface="Montserrat" pitchFamily="34" charset="-120"/>
              </a:rPr>
              <a:t>AWS CodeBuild</a:t>
            </a:r>
            <a:endParaRPr lang="en-US" sz="1461" dirty="0"/>
          </a:p>
        </p:txBody>
      </p:sp>
      <p:sp>
        <p:nvSpPr>
          <p:cNvPr id="48" name="Text 18"/>
          <p:cNvSpPr/>
          <p:nvPr/>
        </p:nvSpPr>
        <p:spPr>
          <a:xfrm>
            <a:off x="9308515" y="4487546"/>
            <a:ext cx="2405551" cy="296982"/>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100 build minutes/month</a:t>
            </a:r>
            <a:endParaRPr lang="en-US" sz="1169" dirty="0"/>
          </a:p>
        </p:txBody>
      </p:sp>
      <p:sp>
        <p:nvSpPr>
          <p:cNvPr id="49" name="Text 19"/>
          <p:cNvSpPr/>
          <p:nvPr/>
        </p:nvSpPr>
        <p:spPr>
          <a:xfrm>
            <a:off x="9174874" y="4895896"/>
            <a:ext cx="2049173" cy="222736"/>
          </a:xfrm>
          <a:prstGeom prst="rect">
            <a:avLst/>
          </a:prstGeom>
          <a:noFill/>
          <a:ln/>
        </p:spPr>
        <p:txBody>
          <a:bodyPr vert="horz" wrap="square" lIns="0" tIns="0" rIns="0" bIns="0" rtlCol="0" anchor="t"/>
          <a:lstStyle/>
          <a:p>
            <a:pPr algn="ctr">
              <a:lnSpc>
                <a:spcPts val="1754"/>
              </a:lnSpc>
            </a:pPr>
            <a:r>
              <a:rPr lang="en-US" sz="1169" dirty="0">
                <a:solidFill>
                  <a:srgbClr val="4B5563"/>
                </a:solidFill>
                <a:latin typeface="Open Sans" pitchFamily="34" charset="0"/>
                <a:ea typeface="Open Sans" pitchFamily="34" charset="-122"/>
                <a:cs typeface="Open Sans" pitchFamily="34" charset="-120"/>
              </a:rPr>
              <a:t>Automated build service</a:t>
            </a:r>
            <a:endParaRPr lang="en-US" sz="1169"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464033" y="1007294"/>
            <a:ext cx="1392101" cy="1392101"/>
          </a:xfrm>
          <a:prstGeom prst="rect">
            <a:avLst/>
          </a:prstGeom>
        </p:spPr>
      </p:pic>
      <p:pic>
        <p:nvPicPr>
          <p:cNvPr id="4" name="Image 2" descr="preencoded.png"/>
          <p:cNvPicPr>
            <a:picLocks noChangeAspect="1"/>
          </p:cNvPicPr>
          <p:nvPr/>
        </p:nvPicPr>
        <p:blipFill>
          <a:blip r:embed="rId5"/>
          <a:stretch>
            <a:fillRect/>
          </a:stretch>
        </p:blipFill>
        <p:spPr>
          <a:xfrm>
            <a:off x="9837514" y="5090790"/>
            <a:ext cx="928067" cy="928067"/>
          </a:xfrm>
          <a:prstGeom prst="rect">
            <a:avLst/>
          </a:prstGeom>
        </p:spPr>
      </p:pic>
      <p:pic>
        <p:nvPicPr>
          <p:cNvPr id="5" name="Image 3" descr="preencoded.png"/>
          <p:cNvPicPr>
            <a:picLocks noChangeAspect="1"/>
          </p:cNvPicPr>
          <p:nvPr/>
        </p:nvPicPr>
        <p:blipFill>
          <a:blip r:embed="rId6"/>
          <a:stretch>
            <a:fillRect/>
          </a:stretch>
        </p:blipFill>
        <p:spPr>
          <a:xfrm>
            <a:off x="371227" y="79227"/>
            <a:ext cx="1954597" cy="232017"/>
          </a:xfrm>
          <a:prstGeom prst="rect">
            <a:avLst/>
          </a:prstGeom>
        </p:spPr>
      </p:pic>
      <p:pic>
        <p:nvPicPr>
          <p:cNvPr id="6" name="Image 4" descr="preencoded.png"/>
          <p:cNvPicPr>
            <a:picLocks noChangeAspect="1"/>
          </p:cNvPicPr>
          <p:nvPr/>
        </p:nvPicPr>
        <p:blipFill>
          <a:blip r:embed="rId7"/>
          <a:stretch>
            <a:fillRect/>
          </a:stretch>
        </p:blipFill>
        <p:spPr>
          <a:xfrm>
            <a:off x="593963" y="1230030"/>
            <a:ext cx="10691336" cy="371227"/>
          </a:xfrm>
          <a:prstGeom prst="rect">
            <a:avLst/>
          </a:prstGeom>
        </p:spPr>
      </p:pic>
      <p:pic>
        <p:nvPicPr>
          <p:cNvPr id="7" name="Image 5" descr="preencoded.png"/>
          <p:cNvPicPr>
            <a:picLocks noChangeAspect="1"/>
          </p:cNvPicPr>
          <p:nvPr/>
        </p:nvPicPr>
        <p:blipFill>
          <a:blip r:embed="rId8"/>
          <a:stretch>
            <a:fillRect/>
          </a:stretch>
        </p:blipFill>
        <p:spPr>
          <a:xfrm>
            <a:off x="593963" y="2640692"/>
            <a:ext cx="10691336" cy="1113681"/>
          </a:xfrm>
          <a:prstGeom prst="rect">
            <a:avLst/>
          </a:prstGeom>
        </p:spPr>
      </p:pic>
      <p:pic>
        <p:nvPicPr>
          <p:cNvPr id="8" name="Image 6" descr="preencoded.png"/>
          <p:cNvPicPr>
            <a:picLocks noChangeAspect="1"/>
          </p:cNvPicPr>
          <p:nvPr/>
        </p:nvPicPr>
        <p:blipFill>
          <a:blip r:embed="rId9"/>
          <a:stretch>
            <a:fillRect/>
          </a:stretch>
        </p:blipFill>
        <p:spPr>
          <a:xfrm>
            <a:off x="593963" y="3977110"/>
            <a:ext cx="5234300" cy="1076558"/>
          </a:xfrm>
          <a:prstGeom prst="rect">
            <a:avLst/>
          </a:prstGeom>
        </p:spPr>
      </p:pic>
      <p:pic>
        <p:nvPicPr>
          <p:cNvPr id="9" name="Image 7" descr="preencoded.png"/>
          <p:cNvPicPr>
            <a:picLocks noChangeAspect="1"/>
          </p:cNvPicPr>
          <p:nvPr/>
        </p:nvPicPr>
        <p:blipFill>
          <a:blip r:embed="rId10"/>
          <a:stretch>
            <a:fillRect/>
          </a:stretch>
        </p:blipFill>
        <p:spPr>
          <a:xfrm>
            <a:off x="742454" y="4125600"/>
            <a:ext cx="185613" cy="259859"/>
          </a:xfrm>
          <a:prstGeom prst="rect">
            <a:avLst/>
          </a:prstGeom>
        </p:spPr>
      </p:pic>
      <p:pic>
        <p:nvPicPr>
          <p:cNvPr id="10" name="Image 8" descr="preencoded.png"/>
          <p:cNvPicPr>
            <a:picLocks noChangeAspect="1"/>
          </p:cNvPicPr>
          <p:nvPr/>
        </p:nvPicPr>
        <p:blipFill>
          <a:blip r:embed="rId9"/>
          <a:stretch>
            <a:fillRect/>
          </a:stretch>
        </p:blipFill>
        <p:spPr>
          <a:xfrm>
            <a:off x="6050999" y="3977110"/>
            <a:ext cx="5234300" cy="1076558"/>
          </a:xfrm>
          <a:prstGeom prst="rect">
            <a:avLst/>
          </a:prstGeom>
        </p:spPr>
      </p:pic>
      <p:pic>
        <p:nvPicPr>
          <p:cNvPr id="11" name="Image 9" descr="preencoded.png"/>
          <p:cNvPicPr>
            <a:picLocks noChangeAspect="1"/>
          </p:cNvPicPr>
          <p:nvPr/>
        </p:nvPicPr>
        <p:blipFill>
          <a:blip r:embed="rId11"/>
          <a:stretch>
            <a:fillRect/>
          </a:stretch>
        </p:blipFill>
        <p:spPr>
          <a:xfrm>
            <a:off x="6199490" y="4125600"/>
            <a:ext cx="120649" cy="259859"/>
          </a:xfrm>
          <a:prstGeom prst="rect">
            <a:avLst/>
          </a:prstGeom>
        </p:spPr>
      </p:pic>
      <p:pic>
        <p:nvPicPr>
          <p:cNvPr id="13" name="Image 11" descr="preencoded.png"/>
          <p:cNvPicPr>
            <a:picLocks noChangeAspect="1"/>
          </p:cNvPicPr>
          <p:nvPr/>
        </p:nvPicPr>
        <p:blipFill>
          <a:blip r:embed="rId12"/>
          <a:stretch>
            <a:fillRect/>
          </a:stretch>
        </p:blipFill>
        <p:spPr>
          <a:xfrm>
            <a:off x="-1" y="6705628"/>
            <a:ext cx="11879263" cy="55684"/>
          </a:xfrm>
          <a:prstGeom prst="rect">
            <a:avLst/>
          </a:prstGeom>
        </p:spPr>
      </p:pic>
      <p:pic>
        <p:nvPicPr>
          <p:cNvPr id="14" name="Image 12" descr="preencoded.png"/>
          <p:cNvPicPr>
            <a:picLocks noChangeAspect="1"/>
          </p:cNvPicPr>
          <p:nvPr/>
        </p:nvPicPr>
        <p:blipFill>
          <a:blip r:embed="rId13"/>
          <a:stretch>
            <a:fillRect/>
          </a:stretch>
        </p:blipFill>
        <p:spPr>
          <a:xfrm>
            <a:off x="0" y="6705628"/>
            <a:ext cx="3959222" cy="55684"/>
          </a:xfrm>
          <a:prstGeom prst="rect">
            <a:avLst/>
          </a:prstGeom>
        </p:spPr>
      </p:pic>
      <p:sp>
        <p:nvSpPr>
          <p:cNvPr id="16" name="Text 1"/>
          <p:cNvSpPr/>
          <p:nvPr/>
        </p:nvSpPr>
        <p:spPr>
          <a:xfrm>
            <a:off x="593964" y="32823"/>
            <a:ext cx="1810949" cy="176333"/>
          </a:xfrm>
          <a:prstGeom prst="rect">
            <a:avLst/>
          </a:prstGeom>
          <a:noFill/>
          <a:ln/>
        </p:spPr>
        <p:txBody>
          <a:bodyPr vert="horz" wrap="square" lIns="0" tIns="0" rIns="0" bIns="0" rtlCol="0" anchor="t"/>
          <a:lstStyle/>
          <a:p>
            <a:pPr>
              <a:lnSpc>
                <a:spcPts val="1754"/>
              </a:lnSpc>
            </a:pPr>
            <a:r>
              <a:rPr lang="en-US" sz="1169" b="1" dirty="0">
                <a:solidFill>
                  <a:srgbClr val="166534"/>
                </a:solidFill>
                <a:latin typeface="ui-sans-serif" pitchFamily="34" charset="0"/>
                <a:ea typeface="ui-sans-serif" pitchFamily="34" charset="-122"/>
                <a:cs typeface="ui-sans-serif" pitchFamily="34" charset="-120"/>
              </a:rPr>
              <a:t>Correct Answer: C</a:t>
            </a:r>
            <a:endParaRPr lang="en-US" sz="1169" dirty="0"/>
          </a:p>
        </p:txBody>
      </p:sp>
      <p:sp>
        <p:nvSpPr>
          <p:cNvPr id="18" name="Text 3"/>
          <p:cNvSpPr/>
          <p:nvPr/>
        </p:nvSpPr>
        <p:spPr>
          <a:xfrm>
            <a:off x="593963" y="1823993"/>
            <a:ext cx="10691336" cy="519718"/>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Rapid elasticity</a:t>
            </a:r>
            <a:r>
              <a:rPr lang="en-US" sz="1461" dirty="0">
                <a:solidFill>
                  <a:srgbClr val="374151"/>
                </a:solidFill>
                <a:latin typeface="ui-sans-serif" pitchFamily="34" charset="0"/>
                <a:ea typeface="ui-sans-serif" pitchFamily="34" charset="-122"/>
                <a:cs typeface="ui-sans-serif" pitchFamily="34" charset="-120"/>
              </a:rPr>
              <a:t> is a core characteristic of cloud computing, enabling resources to be scaled up or down quickly and automatically to meet fluctuating demand.</a:t>
            </a:r>
            <a:endParaRPr lang="en-US" sz="1461" dirty="0"/>
          </a:p>
        </p:txBody>
      </p:sp>
      <p:sp>
        <p:nvSpPr>
          <p:cNvPr id="19" name="Text 4"/>
          <p:cNvSpPr/>
          <p:nvPr/>
        </p:nvSpPr>
        <p:spPr>
          <a:xfrm>
            <a:off x="1039436" y="4125600"/>
            <a:ext cx="2411815"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Dynamic Allocation</a:t>
            </a:r>
            <a:endParaRPr lang="en-US" sz="1461" dirty="0"/>
          </a:p>
        </p:txBody>
      </p:sp>
      <p:sp>
        <p:nvSpPr>
          <p:cNvPr id="20" name="Text 5"/>
          <p:cNvSpPr/>
          <p:nvPr/>
        </p:nvSpPr>
        <p:spPr>
          <a:xfrm>
            <a:off x="742454" y="4459705"/>
            <a:ext cx="49373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Resources adjust automatically to match workload demands, ensuring optimal performance.</a:t>
            </a:r>
            <a:endParaRPr lang="en-US" sz="1169" dirty="0"/>
          </a:p>
        </p:txBody>
      </p:sp>
      <p:sp>
        <p:nvSpPr>
          <p:cNvPr id="21" name="Text 6"/>
          <p:cNvSpPr/>
          <p:nvPr/>
        </p:nvSpPr>
        <p:spPr>
          <a:xfrm>
            <a:off x="6431507" y="4125600"/>
            <a:ext cx="1828872"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Cost Efficiency</a:t>
            </a:r>
            <a:endParaRPr lang="en-US" sz="1461" dirty="0"/>
          </a:p>
        </p:txBody>
      </p:sp>
      <p:sp>
        <p:nvSpPr>
          <p:cNvPr id="22" name="Text 7"/>
          <p:cNvSpPr/>
          <p:nvPr/>
        </p:nvSpPr>
        <p:spPr>
          <a:xfrm>
            <a:off x="6199490" y="4459705"/>
            <a:ext cx="4937318"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Pay only for resources actually used, avoiding over-provisioning costs.</a:t>
            </a:r>
            <a:endParaRPr lang="en-US" sz="1169"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19208"/>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5939631"/>
          </a:xfrm>
          <a:prstGeom prst="rect">
            <a:avLst/>
          </a:prstGeom>
        </p:spPr>
      </p:pic>
      <p:pic>
        <p:nvPicPr>
          <p:cNvPr id="4" name="Image 2" descr="preencoded.png"/>
          <p:cNvPicPr>
            <a:picLocks noChangeAspect="1"/>
          </p:cNvPicPr>
          <p:nvPr/>
        </p:nvPicPr>
        <p:blipFill>
          <a:blip r:embed="rId4"/>
          <a:stretch>
            <a:fillRect/>
          </a:stretch>
        </p:blipFill>
        <p:spPr>
          <a:xfrm>
            <a:off x="371227" y="933048"/>
            <a:ext cx="742454" cy="37123"/>
          </a:xfrm>
          <a:prstGeom prst="rect">
            <a:avLst/>
          </a:prstGeom>
        </p:spPr>
      </p:pic>
      <p:pic>
        <p:nvPicPr>
          <p:cNvPr id="5" name="Image 3" descr="preencoded.png"/>
          <p:cNvPicPr>
            <a:picLocks noChangeAspect="1"/>
          </p:cNvPicPr>
          <p:nvPr/>
        </p:nvPicPr>
        <p:blipFill>
          <a:blip r:embed="rId5"/>
          <a:stretch>
            <a:fillRect/>
          </a:stretch>
        </p:blipFill>
        <p:spPr>
          <a:xfrm>
            <a:off x="371227" y="2334430"/>
            <a:ext cx="250578" cy="222736"/>
          </a:xfrm>
          <a:prstGeom prst="rect">
            <a:avLst/>
          </a:prstGeom>
        </p:spPr>
      </p:pic>
      <p:pic>
        <p:nvPicPr>
          <p:cNvPr id="6" name="Image 4" descr="preencoded.png"/>
          <p:cNvPicPr>
            <a:picLocks noChangeAspect="1"/>
          </p:cNvPicPr>
          <p:nvPr/>
        </p:nvPicPr>
        <p:blipFill>
          <a:blip r:embed="rId6"/>
          <a:stretch>
            <a:fillRect/>
          </a:stretch>
        </p:blipFill>
        <p:spPr>
          <a:xfrm>
            <a:off x="371227" y="2752060"/>
            <a:ext cx="148491" cy="148491"/>
          </a:xfrm>
          <a:prstGeom prst="rect">
            <a:avLst/>
          </a:prstGeom>
        </p:spPr>
      </p:pic>
      <p:pic>
        <p:nvPicPr>
          <p:cNvPr id="7" name="Image 5" descr="preencoded.png"/>
          <p:cNvPicPr>
            <a:picLocks noChangeAspect="1"/>
          </p:cNvPicPr>
          <p:nvPr/>
        </p:nvPicPr>
        <p:blipFill>
          <a:blip r:embed="rId6"/>
          <a:stretch>
            <a:fillRect/>
          </a:stretch>
        </p:blipFill>
        <p:spPr>
          <a:xfrm>
            <a:off x="371227" y="3086165"/>
            <a:ext cx="148491" cy="148491"/>
          </a:xfrm>
          <a:prstGeom prst="rect">
            <a:avLst/>
          </a:prstGeom>
        </p:spPr>
      </p:pic>
      <p:pic>
        <p:nvPicPr>
          <p:cNvPr id="8" name="Image 6" descr="preencoded.png"/>
          <p:cNvPicPr>
            <a:picLocks noChangeAspect="1"/>
          </p:cNvPicPr>
          <p:nvPr/>
        </p:nvPicPr>
        <p:blipFill>
          <a:blip r:embed="rId6"/>
          <a:stretch>
            <a:fillRect/>
          </a:stretch>
        </p:blipFill>
        <p:spPr>
          <a:xfrm>
            <a:off x="371227" y="3420269"/>
            <a:ext cx="148491" cy="148491"/>
          </a:xfrm>
          <a:prstGeom prst="rect">
            <a:avLst/>
          </a:prstGeom>
        </p:spPr>
      </p:pic>
      <p:pic>
        <p:nvPicPr>
          <p:cNvPr id="9" name="Image 7" descr="preencoded.png"/>
          <p:cNvPicPr>
            <a:picLocks noChangeAspect="1"/>
          </p:cNvPicPr>
          <p:nvPr/>
        </p:nvPicPr>
        <p:blipFill>
          <a:blip r:embed="rId7"/>
          <a:stretch>
            <a:fillRect/>
          </a:stretch>
        </p:blipFill>
        <p:spPr>
          <a:xfrm>
            <a:off x="6711888" y="543591"/>
            <a:ext cx="222736" cy="222736"/>
          </a:xfrm>
          <a:prstGeom prst="rect">
            <a:avLst/>
          </a:prstGeom>
        </p:spPr>
      </p:pic>
      <p:pic>
        <p:nvPicPr>
          <p:cNvPr id="11" name="Image 9" descr="preencoded.png"/>
          <p:cNvPicPr>
            <a:picLocks noChangeAspect="1"/>
          </p:cNvPicPr>
          <p:nvPr/>
        </p:nvPicPr>
        <p:blipFill>
          <a:blip r:embed="rId8"/>
          <a:stretch>
            <a:fillRect/>
          </a:stretch>
        </p:blipFill>
        <p:spPr>
          <a:xfrm>
            <a:off x="5939631" y="1304275"/>
            <a:ext cx="2709957" cy="1460111"/>
          </a:xfrm>
          <a:prstGeom prst="rect">
            <a:avLst/>
          </a:prstGeom>
        </p:spPr>
      </p:pic>
      <p:pic>
        <p:nvPicPr>
          <p:cNvPr id="12" name="Image 10" descr="preencoded.png"/>
          <p:cNvPicPr>
            <a:picLocks noChangeAspect="1"/>
          </p:cNvPicPr>
          <p:nvPr/>
        </p:nvPicPr>
        <p:blipFill>
          <a:blip r:embed="rId9"/>
          <a:stretch>
            <a:fillRect/>
          </a:stretch>
        </p:blipFill>
        <p:spPr>
          <a:xfrm>
            <a:off x="6088123" y="1489889"/>
            <a:ext cx="213455" cy="185613"/>
          </a:xfrm>
          <a:prstGeom prst="rect">
            <a:avLst/>
          </a:prstGeom>
        </p:spPr>
      </p:pic>
      <p:pic>
        <p:nvPicPr>
          <p:cNvPr id="13" name="Image 11" descr="preencoded.png"/>
          <p:cNvPicPr>
            <a:picLocks noChangeAspect="1"/>
          </p:cNvPicPr>
          <p:nvPr/>
        </p:nvPicPr>
        <p:blipFill>
          <a:blip r:embed="rId10"/>
          <a:stretch>
            <a:fillRect/>
          </a:stretch>
        </p:blipFill>
        <p:spPr>
          <a:xfrm>
            <a:off x="6088122" y="2371553"/>
            <a:ext cx="111368" cy="129929"/>
          </a:xfrm>
          <a:prstGeom prst="rect">
            <a:avLst/>
          </a:prstGeom>
        </p:spPr>
      </p:pic>
      <p:pic>
        <p:nvPicPr>
          <p:cNvPr id="14" name="Image 12" descr="preencoded.png"/>
          <p:cNvPicPr>
            <a:picLocks noChangeAspect="1"/>
          </p:cNvPicPr>
          <p:nvPr/>
        </p:nvPicPr>
        <p:blipFill>
          <a:blip r:embed="rId8"/>
          <a:stretch>
            <a:fillRect/>
          </a:stretch>
        </p:blipFill>
        <p:spPr>
          <a:xfrm>
            <a:off x="8798078" y="1304275"/>
            <a:ext cx="2709957" cy="1460111"/>
          </a:xfrm>
          <a:prstGeom prst="rect">
            <a:avLst/>
          </a:prstGeom>
        </p:spPr>
      </p:pic>
      <p:pic>
        <p:nvPicPr>
          <p:cNvPr id="15" name="Image 13" descr="preencoded.png"/>
          <p:cNvPicPr>
            <a:picLocks noChangeAspect="1"/>
          </p:cNvPicPr>
          <p:nvPr/>
        </p:nvPicPr>
        <p:blipFill>
          <a:blip r:embed="rId11"/>
          <a:stretch>
            <a:fillRect/>
          </a:stretch>
        </p:blipFill>
        <p:spPr>
          <a:xfrm>
            <a:off x="8946569" y="1489889"/>
            <a:ext cx="148491" cy="185613"/>
          </a:xfrm>
          <a:prstGeom prst="rect">
            <a:avLst/>
          </a:prstGeom>
        </p:spPr>
      </p:pic>
      <p:pic>
        <p:nvPicPr>
          <p:cNvPr id="16" name="Image 14" descr="preencoded.png"/>
          <p:cNvPicPr>
            <a:picLocks noChangeAspect="1"/>
          </p:cNvPicPr>
          <p:nvPr/>
        </p:nvPicPr>
        <p:blipFill>
          <a:blip r:embed="rId12"/>
          <a:stretch>
            <a:fillRect/>
          </a:stretch>
        </p:blipFill>
        <p:spPr>
          <a:xfrm>
            <a:off x="10375793" y="1997208"/>
            <a:ext cx="556840" cy="556840"/>
          </a:xfrm>
          <a:prstGeom prst="rect">
            <a:avLst/>
          </a:prstGeom>
        </p:spPr>
      </p:pic>
      <p:pic>
        <p:nvPicPr>
          <p:cNvPr id="17" name="Image 15" descr="preencoded.png"/>
          <p:cNvPicPr>
            <a:picLocks noChangeAspect="1"/>
          </p:cNvPicPr>
          <p:nvPr/>
        </p:nvPicPr>
        <p:blipFill>
          <a:blip r:embed="rId10"/>
          <a:stretch>
            <a:fillRect/>
          </a:stretch>
        </p:blipFill>
        <p:spPr>
          <a:xfrm>
            <a:off x="8946569" y="2371553"/>
            <a:ext cx="111368" cy="129929"/>
          </a:xfrm>
          <a:prstGeom prst="rect">
            <a:avLst/>
          </a:prstGeom>
        </p:spPr>
      </p:pic>
      <p:pic>
        <p:nvPicPr>
          <p:cNvPr id="18" name="Image 16" descr="preencoded.png"/>
          <p:cNvPicPr>
            <a:picLocks noChangeAspect="1"/>
          </p:cNvPicPr>
          <p:nvPr/>
        </p:nvPicPr>
        <p:blipFill>
          <a:blip r:embed="rId13"/>
          <a:stretch>
            <a:fillRect/>
          </a:stretch>
        </p:blipFill>
        <p:spPr>
          <a:xfrm>
            <a:off x="5939631" y="2912877"/>
            <a:ext cx="2709957" cy="1719969"/>
          </a:xfrm>
          <a:prstGeom prst="rect">
            <a:avLst/>
          </a:prstGeom>
        </p:spPr>
      </p:pic>
      <p:pic>
        <p:nvPicPr>
          <p:cNvPr id="19" name="Image 17" descr="preencoded.png"/>
          <p:cNvPicPr>
            <a:picLocks noChangeAspect="1"/>
          </p:cNvPicPr>
          <p:nvPr/>
        </p:nvPicPr>
        <p:blipFill>
          <a:blip r:embed="rId14"/>
          <a:stretch>
            <a:fillRect/>
          </a:stretch>
        </p:blipFill>
        <p:spPr>
          <a:xfrm>
            <a:off x="6088122" y="3098490"/>
            <a:ext cx="167052" cy="185613"/>
          </a:xfrm>
          <a:prstGeom prst="rect">
            <a:avLst/>
          </a:prstGeom>
        </p:spPr>
      </p:pic>
      <p:pic>
        <p:nvPicPr>
          <p:cNvPr id="20" name="Image 18" descr="preencoded.png"/>
          <p:cNvPicPr>
            <a:picLocks noChangeAspect="1"/>
          </p:cNvPicPr>
          <p:nvPr/>
        </p:nvPicPr>
        <p:blipFill>
          <a:blip r:embed="rId15"/>
          <a:stretch>
            <a:fillRect/>
          </a:stretch>
        </p:blipFill>
        <p:spPr>
          <a:xfrm>
            <a:off x="6839857" y="4023981"/>
            <a:ext cx="579254" cy="579254"/>
          </a:xfrm>
          <a:prstGeom prst="rect">
            <a:avLst/>
          </a:prstGeom>
        </p:spPr>
      </p:pic>
      <p:pic>
        <p:nvPicPr>
          <p:cNvPr id="21" name="Image 19" descr="preencoded.png"/>
          <p:cNvPicPr>
            <a:picLocks noChangeAspect="1"/>
          </p:cNvPicPr>
          <p:nvPr/>
        </p:nvPicPr>
        <p:blipFill>
          <a:blip r:embed="rId16"/>
          <a:stretch>
            <a:fillRect/>
          </a:stretch>
        </p:blipFill>
        <p:spPr>
          <a:xfrm>
            <a:off x="6088122" y="3757418"/>
            <a:ext cx="111368" cy="129929"/>
          </a:xfrm>
          <a:prstGeom prst="rect">
            <a:avLst/>
          </a:prstGeom>
        </p:spPr>
      </p:pic>
      <p:pic>
        <p:nvPicPr>
          <p:cNvPr id="22" name="Image 20" descr="preencoded.png"/>
          <p:cNvPicPr>
            <a:picLocks noChangeAspect="1"/>
          </p:cNvPicPr>
          <p:nvPr/>
        </p:nvPicPr>
        <p:blipFill>
          <a:blip r:embed="rId13"/>
          <a:stretch>
            <a:fillRect/>
          </a:stretch>
        </p:blipFill>
        <p:spPr>
          <a:xfrm>
            <a:off x="8798078" y="2912877"/>
            <a:ext cx="2709957" cy="1719969"/>
          </a:xfrm>
          <a:prstGeom prst="rect">
            <a:avLst/>
          </a:prstGeom>
        </p:spPr>
      </p:pic>
      <p:pic>
        <p:nvPicPr>
          <p:cNvPr id="23" name="Image 21" descr="preencoded.png"/>
          <p:cNvPicPr>
            <a:picLocks noChangeAspect="1"/>
          </p:cNvPicPr>
          <p:nvPr/>
        </p:nvPicPr>
        <p:blipFill>
          <a:blip r:embed="rId17"/>
          <a:stretch>
            <a:fillRect/>
          </a:stretch>
        </p:blipFill>
        <p:spPr>
          <a:xfrm>
            <a:off x="8946569" y="3228420"/>
            <a:ext cx="167052" cy="185613"/>
          </a:xfrm>
          <a:prstGeom prst="rect">
            <a:avLst/>
          </a:prstGeom>
        </p:spPr>
      </p:pic>
      <p:pic>
        <p:nvPicPr>
          <p:cNvPr id="24" name="Image 22" descr="preencoded.png"/>
          <p:cNvPicPr>
            <a:picLocks noChangeAspect="1"/>
          </p:cNvPicPr>
          <p:nvPr/>
        </p:nvPicPr>
        <p:blipFill>
          <a:blip r:embed="rId16"/>
          <a:stretch>
            <a:fillRect/>
          </a:stretch>
        </p:blipFill>
        <p:spPr>
          <a:xfrm>
            <a:off x="8946569" y="4240013"/>
            <a:ext cx="111368" cy="129929"/>
          </a:xfrm>
          <a:prstGeom prst="rect">
            <a:avLst/>
          </a:prstGeom>
        </p:spPr>
      </p:pic>
      <p:pic>
        <p:nvPicPr>
          <p:cNvPr id="25" name="Image 23" descr="preencoded.png"/>
          <p:cNvPicPr>
            <a:picLocks noChangeAspect="1"/>
          </p:cNvPicPr>
          <p:nvPr/>
        </p:nvPicPr>
        <p:blipFill>
          <a:blip r:embed="rId18"/>
          <a:stretch>
            <a:fillRect/>
          </a:stretch>
        </p:blipFill>
        <p:spPr>
          <a:xfrm>
            <a:off x="5939631" y="4781338"/>
            <a:ext cx="2709957" cy="1237520"/>
          </a:xfrm>
          <a:prstGeom prst="rect">
            <a:avLst/>
          </a:prstGeom>
        </p:spPr>
      </p:pic>
      <p:pic>
        <p:nvPicPr>
          <p:cNvPr id="26" name="Image 24" descr="preencoded.png"/>
          <p:cNvPicPr>
            <a:picLocks noChangeAspect="1"/>
          </p:cNvPicPr>
          <p:nvPr/>
        </p:nvPicPr>
        <p:blipFill>
          <a:blip r:embed="rId19"/>
          <a:stretch>
            <a:fillRect/>
          </a:stretch>
        </p:blipFill>
        <p:spPr>
          <a:xfrm>
            <a:off x="6088122" y="4966952"/>
            <a:ext cx="139210" cy="185613"/>
          </a:xfrm>
          <a:prstGeom prst="rect">
            <a:avLst/>
          </a:prstGeom>
        </p:spPr>
      </p:pic>
      <p:pic>
        <p:nvPicPr>
          <p:cNvPr id="27" name="Image 25" descr="preencoded.png"/>
          <p:cNvPicPr>
            <a:picLocks noChangeAspect="1"/>
          </p:cNvPicPr>
          <p:nvPr/>
        </p:nvPicPr>
        <p:blipFill>
          <a:blip r:embed="rId20"/>
          <a:stretch>
            <a:fillRect/>
          </a:stretch>
        </p:blipFill>
        <p:spPr>
          <a:xfrm>
            <a:off x="7888573" y="5134004"/>
            <a:ext cx="556840" cy="556840"/>
          </a:xfrm>
          <a:prstGeom prst="rect">
            <a:avLst/>
          </a:prstGeom>
        </p:spPr>
      </p:pic>
      <p:pic>
        <p:nvPicPr>
          <p:cNvPr id="29" name="Image 27" descr="preencoded.png"/>
          <p:cNvPicPr>
            <a:picLocks noChangeAspect="1"/>
          </p:cNvPicPr>
          <p:nvPr/>
        </p:nvPicPr>
        <p:blipFill>
          <a:blip r:embed="rId18"/>
          <a:stretch>
            <a:fillRect/>
          </a:stretch>
        </p:blipFill>
        <p:spPr>
          <a:xfrm>
            <a:off x="8798078" y="4781338"/>
            <a:ext cx="2709957" cy="1237520"/>
          </a:xfrm>
          <a:prstGeom prst="rect">
            <a:avLst/>
          </a:prstGeom>
        </p:spPr>
      </p:pic>
      <p:pic>
        <p:nvPicPr>
          <p:cNvPr id="30" name="Image 28" descr="preencoded.png"/>
          <p:cNvPicPr>
            <a:picLocks noChangeAspect="1"/>
          </p:cNvPicPr>
          <p:nvPr/>
        </p:nvPicPr>
        <p:blipFill>
          <a:blip r:embed="rId21"/>
          <a:stretch>
            <a:fillRect/>
          </a:stretch>
        </p:blipFill>
        <p:spPr>
          <a:xfrm>
            <a:off x="8946570" y="4966952"/>
            <a:ext cx="185613" cy="185613"/>
          </a:xfrm>
          <a:prstGeom prst="rect">
            <a:avLst/>
          </a:prstGeom>
        </p:spPr>
      </p:pic>
      <p:sp>
        <p:nvSpPr>
          <p:cNvPr id="32"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Montserrat" pitchFamily="34" charset="0"/>
                <a:ea typeface="Montserrat" pitchFamily="34" charset="-122"/>
                <a:cs typeface="Montserrat" pitchFamily="34" charset="-120"/>
              </a:rPr>
              <a:t>AWS Paid Plans</a:t>
            </a:r>
            <a:endParaRPr lang="en-US" sz="2631" dirty="0"/>
          </a:p>
        </p:txBody>
      </p:sp>
      <p:sp>
        <p:nvSpPr>
          <p:cNvPr id="33" name="Text 1"/>
          <p:cNvSpPr/>
          <p:nvPr/>
        </p:nvSpPr>
        <p:spPr>
          <a:xfrm>
            <a:off x="371227" y="1304275"/>
            <a:ext cx="5271423"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Open Sans" pitchFamily="34" charset="0"/>
                <a:ea typeface="Open Sans" pitchFamily="34" charset="-122"/>
                <a:cs typeface="Open Sans" pitchFamily="34" charset="-120"/>
              </a:rPr>
              <a:t>AWS Paid Plans provide full access to over 200 AWS services with flexible pricing options to optimize your costs based on your usage patterns and commitment level.</a:t>
            </a:r>
            <a:endParaRPr lang="en-US" sz="1461" dirty="0"/>
          </a:p>
        </p:txBody>
      </p:sp>
      <p:sp>
        <p:nvSpPr>
          <p:cNvPr id="34" name="Text 2"/>
          <p:cNvSpPr/>
          <p:nvPr/>
        </p:nvSpPr>
        <p:spPr>
          <a:xfrm>
            <a:off x="696050" y="2306588"/>
            <a:ext cx="5271423" cy="296982"/>
          </a:xfrm>
          <a:prstGeom prst="rect">
            <a:avLst/>
          </a:prstGeom>
          <a:noFill/>
          <a:ln/>
        </p:spPr>
        <p:txBody>
          <a:bodyPr vert="horz" wrap="square" lIns="0" tIns="0" rIns="0" bIns="0" rtlCol="0" anchor="t"/>
          <a:lstStyle/>
          <a:p>
            <a:pPr>
              <a:lnSpc>
                <a:spcPts val="2338"/>
              </a:lnSpc>
            </a:pPr>
            <a:r>
              <a:rPr lang="en-US" sz="1754" b="1" dirty="0">
                <a:solidFill>
                  <a:srgbClr val="0F766E"/>
                </a:solidFill>
                <a:latin typeface="Montserrat" pitchFamily="34" charset="0"/>
                <a:ea typeface="Montserrat" pitchFamily="34" charset="-122"/>
                <a:cs typeface="Montserrat" pitchFamily="34" charset="-120"/>
              </a:rPr>
              <a:t>Key Benefits</a:t>
            </a:r>
            <a:endParaRPr lang="en-US" sz="1754" dirty="0"/>
          </a:p>
        </p:txBody>
      </p:sp>
      <p:sp>
        <p:nvSpPr>
          <p:cNvPr id="35" name="Text 3"/>
          <p:cNvSpPr/>
          <p:nvPr/>
        </p:nvSpPr>
        <p:spPr>
          <a:xfrm>
            <a:off x="631086" y="2714938"/>
            <a:ext cx="371969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Unrestricted access to all 200+ AWS services</a:t>
            </a:r>
            <a:endParaRPr lang="en-US" sz="1169" dirty="0"/>
          </a:p>
        </p:txBody>
      </p:sp>
      <p:sp>
        <p:nvSpPr>
          <p:cNvPr id="36" name="Text 4"/>
          <p:cNvSpPr/>
          <p:nvPr/>
        </p:nvSpPr>
        <p:spPr>
          <a:xfrm>
            <a:off x="631086" y="3049042"/>
            <a:ext cx="322967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Scalability beyond Free Tier limitations</a:t>
            </a:r>
            <a:endParaRPr lang="en-US" sz="1169" dirty="0"/>
          </a:p>
        </p:txBody>
      </p:sp>
      <p:sp>
        <p:nvSpPr>
          <p:cNvPr id="37" name="Text 5"/>
          <p:cNvSpPr/>
          <p:nvPr/>
        </p:nvSpPr>
        <p:spPr>
          <a:xfrm>
            <a:off x="631086" y="3383146"/>
            <a:ext cx="3185127"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Eligibility for various cost-saving plans</a:t>
            </a:r>
            <a:endParaRPr lang="en-US" sz="1169" dirty="0"/>
          </a:p>
        </p:txBody>
      </p:sp>
      <p:sp>
        <p:nvSpPr>
          <p:cNvPr id="38" name="Text 6"/>
          <p:cNvSpPr/>
          <p:nvPr/>
        </p:nvSpPr>
        <p:spPr>
          <a:xfrm>
            <a:off x="7047744" y="509255"/>
            <a:ext cx="201019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Montserrat" pitchFamily="34" charset="0"/>
                <a:ea typeface="Montserrat" pitchFamily="34" charset="-122"/>
                <a:cs typeface="Montserrat" pitchFamily="34" charset="-120"/>
              </a:rPr>
              <a:t>Pricing Models</a:t>
            </a:r>
            <a:endParaRPr lang="en-US" sz="1754" dirty="0"/>
          </a:p>
        </p:txBody>
      </p:sp>
      <p:sp>
        <p:nvSpPr>
          <p:cNvPr id="39" name="Text 7"/>
          <p:cNvSpPr/>
          <p:nvPr/>
        </p:nvSpPr>
        <p:spPr>
          <a:xfrm>
            <a:off x="6375823" y="1452766"/>
            <a:ext cx="2895570"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Pay-as-you-go</a:t>
            </a:r>
            <a:endParaRPr lang="en-US" sz="1461" dirty="0"/>
          </a:p>
        </p:txBody>
      </p:sp>
      <p:sp>
        <p:nvSpPr>
          <p:cNvPr id="40" name="Text 8"/>
          <p:cNvSpPr/>
          <p:nvPr/>
        </p:nvSpPr>
        <p:spPr>
          <a:xfrm>
            <a:off x="6088122" y="1786871"/>
            <a:ext cx="241297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Default model with no long-term contracts</a:t>
            </a:r>
            <a:endParaRPr lang="en-US" sz="1169" dirty="0"/>
          </a:p>
        </p:txBody>
      </p:sp>
      <p:sp>
        <p:nvSpPr>
          <p:cNvPr id="41" name="Text 9"/>
          <p:cNvSpPr/>
          <p:nvPr/>
        </p:nvSpPr>
        <p:spPr>
          <a:xfrm>
            <a:off x="6273735" y="2343711"/>
            <a:ext cx="154801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Pay per hour/second</a:t>
            </a:r>
            <a:endParaRPr lang="en-US" sz="1023" dirty="0"/>
          </a:p>
        </p:txBody>
      </p:sp>
      <p:sp>
        <p:nvSpPr>
          <p:cNvPr id="42" name="Text 10"/>
          <p:cNvSpPr/>
          <p:nvPr/>
        </p:nvSpPr>
        <p:spPr>
          <a:xfrm>
            <a:off x="9169306" y="1452766"/>
            <a:ext cx="2895570"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Savings Plans</a:t>
            </a:r>
            <a:endParaRPr lang="en-US" sz="1461" dirty="0"/>
          </a:p>
        </p:txBody>
      </p:sp>
      <p:sp>
        <p:nvSpPr>
          <p:cNvPr id="43" name="Text 11"/>
          <p:cNvSpPr/>
          <p:nvPr/>
        </p:nvSpPr>
        <p:spPr>
          <a:xfrm>
            <a:off x="8946569" y="1786871"/>
            <a:ext cx="241297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Commit to usage amount for 1-3 years</a:t>
            </a:r>
            <a:endParaRPr lang="en-US" sz="1169" dirty="0"/>
          </a:p>
        </p:txBody>
      </p:sp>
      <p:sp>
        <p:nvSpPr>
          <p:cNvPr id="44" name="Text 12"/>
          <p:cNvSpPr/>
          <p:nvPr/>
        </p:nvSpPr>
        <p:spPr>
          <a:xfrm>
            <a:off x="10479570" y="2127347"/>
            <a:ext cx="668209" cy="55684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-72%</a:t>
            </a:r>
            <a:endParaRPr lang="en-US" sz="1169" dirty="0"/>
          </a:p>
        </p:txBody>
      </p:sp>
      <p:sp>
        <p:nvSpPr>
          <p:cNvPr id="45" name="Text 13"/>
          <p:cNvSpPr/>
          <p:nvPr/>
        </p:nvSpPr>
        <p:spPr>
          <a:xfrm>
            <a:off x="9132183" y="2343711"/>
            <a:ext cx="99117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Up to 72% off</a:t>
            </a:r>
            <a:endParaRPr lang="en-US" sz="1023" dirty="0"/>
          </a:p>
        </p:txBody>
      </p:sp>
      <p:sp>
        <p:nvSpPr>
          <p:cNvPr id="46" name="Text 14"/>
          <p:cNvSpPr/>
          <p:nvPr/>
        </p:nvSpPr>
        <p:spPr>
          <a:xfrm>
            <a:off x="6329419" y="3061367"/>
            <a:ext cx="2895570"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Reserved Instances</a:t>
            </a:r>
            <a:endParaRPr lang="en-US" sz="1461" dirty="0"/>
          </a:p>
        </p:txBody>
      </p:sp>
      <p:sp>
        <p:nvSpPr>
          <p:cNvPr id="47" name="Text 15"/>
          <p:cNvSpPr/>
          <p:nvPr/>
        </p:nvSpPr>
        <p:spPr>
          <a:xfrm>
            <a:off x="6088122" y="3395472"/>
            <a:ext cx="289557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Commit to specific instance types</a:t>
            </a:r>
            <a:endParaRPr lang="en-US" sz="1169" dirty="0"/>
          </a:p>
        </p:txBody>
      </p:sp>
      <p:sp>
        <p:nvSpPr>
          <p:cNvPr id="48" name="Text 16"/>
          <p:cNvSpPr/>
          <p:nvPr/>
        </p:nvSpPr>
        <p:spPr>
          <a:xfrm>
            <a:off x="6947267" y="3989291"/>
            <a:ext cx="668209" cy="556840"/>
          </a:xfrm>
          <a:prstGeom prst="rect">
            <a:avLst/>
          </a:prstGeom>
          <a:noFill/>
          <a:ln/>
        </p:spPr>
        <p:txBody>
          <a:bodyPr vert="horz" wrap="square" lIns="0" tIns="0" rIns="0" bIns="0" rtlCol="0" anchor="t"/>
          <a:lstStyle/>
          <a:p>
            <a:pPr>
              <a:lnSpc>
                <a:spcPts val="1754"/>
              </a:lnSpc>
            </a:pPr>
            <a:endParaRPr lang="en-US" sz="1169" b="1" dirty="0">
              <a:solidFill>
                <a:srgbClr val="FFFFFF"/>
              </a:solidFill>
              <a:latin typeface="Open Sans" pitchFamily="34" charset="0"/>
              <a:ea typeface="Open Sans" pitchFamily="34" charset="-122"/>
              <a:cs typeface="Open Sans" pitchFamily="34" charset="-120"/>
            </a:endParaRPr>
          </a:p>
          <a:p>
            <a:pPr>
              <a:lnSpc>
                <a:spcPts val="1754"/>
              </a:lnSpc>
            </a:pPr>
            <a:r>
              <a:rPr lang="en-US" sz="1169" b="1" dirty="0">
                <a:solidFill>
                  <a:srgbClr val="FFFFFF"/>
                </a:solidFill>
                <a:latin typeface="Open Sans" pitchFamily="34" charset="0"/>
                <a:ea typeface="Open Sans" pitchFamily="34" charset="-122"/>
                <a:cs typeface="Open Sans" pitchFamily="34" charset="-120"/>
              </a:rPr>
              <a:t>-75%</a:t>
            </a:r>
            <a:endParaRPr lang="en-US" sz="1169" dirty="0"/>
          </a:p>
        </p:txBody>
      </p:sp>
      <p:sp>
        <p:nvSpPr>
          <p:cNvPr id="49" name="Text 17"/>
          <p:cNvSpPr/>
          <p:nvPr/>
        </p:nvSpPr>
        <p:spPr>
          <a:xfrm>
            <a:off x="6273735" y="3729576"/>
            <a:ext cx="991176"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Up to 75% off</a:t>
            </a:r>
            <a:endParaRPr lang="en-US" sz="1023" dirty="0"/>
          </a:p>
        </p:txBody>
      </p:sp>
      <p:sp>
        <p:nvSpPr>
          <p:cNvPr id="50" name="Text 18"/>
          <p:cNvSpPr/>
          <p:nvPr/>
        </p:nvSpPr>
        <p:spPr>
          <a:xfrm>
            <a:off x="9187867" y="3061367"/>
            <a:ext cx="2412975" cy="519718"/>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Volume-based Discounts</a:t>
            </a:r>
            <a:endParaRPr lang="en-US" sz="1461" dirty="0"/>
          </a:p>
        </p:txBody>
      </p:sp>
      <p:sp>
        <p:nvSpPr>
          <p:cNvPr id="51" name="Text 19"/>
          <p:cNvSpPr/>
          <p:nvPr/>
        </p:nvSpPr>
        <p:spPr>
          <a:xfrm>
            <a:off x="8946569" y="3655331"/>
            <a:ext cx="2412975"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Lower prices for higher usage volumes</a:t>
            </a:r>
            <a:endParaRPr lang="en-US" sz="1169" dirty="0"/>
          </a:p>
        </p:txBody>
      </p:sp>
      <p:sp>
        <p:nvSpPr>
          <p:cNvPr id="52" name="Text 20"/>
          <p:cNvSpPr/>
          <p:nvPr/>
        </p:nvSpPr>
        <p:spPr>
          <a:xfrm>
            <a:off x="9132183" y="4212171"/>
            <a:ext cx="1414375"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Economies of scale</a:t>
            </a:r>
            <a:endParaRPr lang="en-US" sz="1023" dirty="0"/>
          </a:p>
        </p:txBody>
      </p:sp>
      <p:sp>
        <p:nvSpPr>
          <p:cNvPr id="53" name="Text 21"/>
          <p:cNvSpPr/>
          <p:nvPr/>
        </p:nvSpPr>
        <p:spPr>
          <a:xfrm>
            <a:off x="6301577" y="4929829"/>
            <a:ext cx="2895570"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Spot Instances</a:t>
            </a:r>
            <a:endParaRPr lang="en-US" sz="1461" dirty="0"/>
          </a:p>
        </p:txBody>
      </p:sp>
      <p:sp>
        <p:nvSpPr>
          <p:cNvPr id="54" name="Text 22"/>
          <p:cNvSpPr/>
          <p:nvPr/>
        </p:nvSpPr>
        <p:spPr>
          <a:xfrm>
            <a:off x="6088122" y="5263933"/>
            <a:ext cx="289557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Bid for unused capacity</a:t>
            </a:r>
            <a:endParaRPr lang="en-US" sz="1169" dirty="0"/>
          </a:p>
        </p:txBody>
      </p:sp>
      <p:sp>
        <p:nvSpPr>
          <p:cNvPr id="55" name="Text 23"/>
          <p:cNvSpPr/>
          <p:nvPr/>
        </p:nvSpPr>
        <p:spPr>
          <a:xfrm>
            <a:off x="7981379" y="5298011"/>
            <a:ext cx="668209" cy="556840"/>
          </a:xfrm>
          <a:prstGeom prst="rect">
            <a:avLst/>
          </a:prstGeom>
          <a:noFill/>
          <a:ln/>
        </p:spPr>
        <p:txBody>
          <a:bodyPr vert="horz" wrap="square" lIns="0" tIns="0" rIns="0" bIns="0" rtlCol="0" anchor="t"/>
          <a:lstStyle/>
          <a:p>
            <a:pPr>
              <a:lnSpc>
                <a:spcPts val="1754"/>
              </a:lnSpc>
            </a:pPr>
            <a:r>
              <a:rPr lang="en-US" sz="1169" b="1" dirty="0">
                <a:solidFill>
                  <a:srgbClr val="FFFFFF"/>
                </a:solidFill>
                <a:latin typeface="Open Sans" pitchFamily="34" charset="0"/>
                <a:ea typeface="Open Sans" pitchFamily="34" charset="-122"/>
                <a:cs typeface="Open Sans" pitchFamily="34" charset="-120"/>
              </a:rPr>
              <a:t>-90%</a:t>
            </a:r>
            <a:endParaRPr lang="en-US" sz="1169" dirty="0"/>
          </a:p>
        </p:txBody>
      </p:sp>
      <p:sp>
        <p:nvSpPr>
          <p:cNvPr id="56" name="Text 24"/>
          <p:cNvSpPr/>
          <p:nvPr/>
        </p:nvSpPr>
        <p:spPr>
          <a:xfrm>
            <a:off x="6273735" y="5598038"/>
            <a:ext cx="1948942"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Up to 90% off On-Demand</a:t>
            </a:r>
            <a:endParaRPr lang="en-US" sz="1023" dirty="0"/>
          </a:p>
        </p:txBody>
      </p:sp>
      <p:sp>
        <p:nvSpPr>
          <p:cNvPr id="57" name="Text 25"/>
          <p:cNvSpPr/>
          <p:nvPr/>
        </p:nvSpPr>
        <p:spPr>
          <a:xfrm>
            <a:off x="9206428" y="4929829"/>
            <a:ext cx="2895570" cy="259859"/>
          </a:xfrm>
          <a:prstGeom prst="rect">
            <a:avLst/>
          </a:prstGeom>
          <a:noFill/>
          <a:ln/>
        </p:spPr>
        <p:txBody>
          <a:bodyPr vert="horz" wrap="square" lIns="0" tIns="0" rIns="0" bIns="0" rtlCol="0" anchor="t"/>
          <a:lstStyle/>
          <a:p>
            <a:pPr>
              <a:lnSpc>
                <a:spcPts val="2046"/>
              </a:lnSpc>
            </a:pPr>
            <a:r>
              <a:rPr lang="en-US" sz="1461" b="1" dirty="0">
                <a:solidFill>
                  <a:srgbClr val="0F766E"/>
                </a:solidFill>
                <a:latin typeface="Montserrat" pitchFamily="34" charset="0"/>
                <a:ea typeface="Montserrat" pitchFamily="34" charset="-122"/>
                <a:cs typeface="Montserrat" pitchFamily="34" charset="-120"/>
              </a:rPr>
              <a:t>Dedicated Hosts</a:t>
            </a:r>
            <a:endParaRPr lang="en-US" sz="1461" dirty="0"/>
          </a:p>
        </p:txBody>
      </p:sp>
      <p:sp>
        <p:nvSpPr>
          <p:cNvPr id="58" name="Text 26"/>
          <p:cNvSpPr/>
          <p:nvPr/>
        </p:nvSpPr>
        <p:spPr>
          <a:xfrm>
            <a:off x="8946569" y="5263933"/>
            <a:ext cx="289557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Open Sans" pitchFamily="34" charset="0"/>
                <a:ea typeface="Open Sans" pitchFamily="34" charset="-122"/>
                <a:cs typeface="Open Sans" pitchFamily="34" charset="-120"/>
              </a:rPr>
              <a:t>Physical servers for exclusive use</a:t>
            </a:r>
            <a:endParaRPr lang="en-US" sz="1169" dirty="0"/>
          </a:p>
        </p:txBody>
      </p:sp>
      <p:sp>
        <p:nvSpPr>
          <p:cNvPr id="59" name="Text 27"/>
          <p:cNvSpPr/>
          <p:nvPr/>
        </p:nvSpPr>
        <p:spPr>
          <a:xfrm>
            <a:off x="9132183" y="5598038"/>
            <a:ext cx="846397" cy="185613"/>
          </a:xfrm>
          <a:prstGeom prst="rect">
            <a:avLst/>
          </a:prstGeom>
          <a:noFill/>
          <a:ln/>
        </p:spPr>
        <p:txBody>
          <a:bodyPr vert="horz" wrap="square" lIns="0" tIns="0" rIns="0" bIns="0" rtlCol="0" anchor="t"/>
          <a:lstStyle/>
          <a:p>
            <a:pPr>
              <a:lnSpc>
                <a:spcPts val="1461"/>
              </a:lnSpc>
            </a:pPr>
            <a:r>
              <a:rPr lang="en-US" sz="1023" dirty="0">
                <a:solidFill>
                  <a:srgbClr val="6B7280"/>
                </a:solidFill>
                <a:latin typeface="Open Sans" pitchFamily="34" charset="0"/>
                <a:ea typeface="Open Sans" pitchFamily="34" charset="-122"/>
                <a:cs typeface="Open Sans" pitchFamily="34" charset="-120"/>
              </a:rPr>
              <a:t>Higher cost</a:t>
            </a:r>
            <a:endParaRPr lang="en-US" sz="1023"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7173961"/>
          </a:xfrm>
          <a:prstGeom prst="rect">
            <a:avLst/>
          </a:prstGeom>
        </p:spPr>
      </p:pic>
      <p:pic>
        <p:nvPicPr>
          <p:cNvPr id="3" name="Image 1" descr="preencoded.png"/>
          <p:cNvPicPr>
            <a:picLocks noChangeAspect="1"/>
          </p:cNvPicPr>
          <p:nvPr/>
        </p:nvPicPr>
        <p:blipFill>
          <a:blip r:embed="rId3"/>
          <a:stretch>
            <a:fillRect/>
          </a:stretch>
        </p:blipFill>
        <p:spPr>
          <a:xfrm>
            <a:off x="-1" y="79227"/>
            <a:ext cx="11879263" cy="6808162"/>
          </a:xfrm>
          <a:prstGeom prst="rect">
            <a:avLst/>
          </a:prstGeom>
        </p:spPr>
      </p:pic>
      <p:pic>
        <p:nvPicPr>
          <p:cNvPr id="4" name="Image 2" descr="preencoded.png"/>
          <p:cNvPicPr>
            <a:picLocks noChangeAspect="1"/>
          </p:cNvPicPr>
          <p:nvPr/>
        </p:nvPicPr>
        <p:blipFill>
          <a:blip r:embed="rId4"/>
          <a:stretch>
            <a:fillRect/>
          </a:stretch>
        </p:blipFill>
        <p:spPr>
          <a:xfrm>
            <a:off x="371227" y="933048"/>
            <a:ext cx="742454" cy="37123"/>
          </a:xfrm>
          <a:prstGeom prst="rect">
            <a:avLst/>
          </a:prstGeom>
        </p:spPr>
      </p:pic>
      <p:pic>
        <p:nvPicPr>
          <p:cNvPr id="5" name="Image 3" descr="preencoded.png"/>
          <p:cNvPicPr>
            <a:picLocks noChangeAspect="1"/>
          </p:cNvPicPr>
          <p:nvPr/>
        </p:nvPicPr>
        <p:blipFill>
          <a:blip r:embed="rId5"/>
          <a:stretch>
            <a:fillRect/>
          </a:stretch>
        </p:blipFill>
        <p:spPr>
          <a:xfrm>
            <a:off x="371227" y="2334430"/>
            <a:ext cx="222736" cy="222736"/>
          </a:xfrm>
          <a:prstGeom prst="rect">
            <a:avLst/>
          </a:prstGeom>
        </p:spPr>
      </p:pic>
      <p:pic>
        <p:nvPicPr>
          <p:cNvPr id="6" name="Image 4" descr="preencoded.png"/>
          <p:cNvPicPr>
            <a:picLocks noChangeAspect="1"/>
          </p:cNvPicPr>
          <p:nvPr/>
        </p:nvPicPr>
        <p:blipFill>
          <a:blip r:embed="rId6"/>
          <a:stretch>
            <a:fillRect/>
          </a:stretch>
        </p:blipFill>
        <p:spPr>
          <a:xfrm>
            <a:off x="371227" y="2752060"/>
            <a:ext cx="111368" cy="148491"/>
          </a:xfrm>
          <a:prstGeom prst="rect">
            <a:avLst/>
          </a:prstGeom>
        </p:spPr>
      </p:pic>
      <p:pic>
        <p:nvPicPr>
          <p:cNvPr id="7" name="Image 5" descr="preencoded.png"/>
          <p:cNvPicPr>
            <a:picLocks noChangeAspect="1"/>
          </p:cNvPicPr>
          <p:nvPr/>
        </p:nvPicPr>
        <p:blipFill>
          <a:blip r:embed="rId7"/>
          <a:stretch>
            <a:fillRect/>
          </a:stretch>
        </p:blipFill>
        <p:spPr>
          <a:xfrm>
            <a:off x="371227" y="3086165"/>
            <a:ext cx="167052" cy="148491"/>
          </a:xfrm>
          <a:prstGeom prst="rect">
            <a:avLst/>
          </a:prstGeom>
        </p:spPr>
      </p:pic>
      <p:pic>
        <p:nvPicPr>
          <p:cNvPr id="8" name="Image 6" descr="preencoded.png"/>
          <p:cNvPicPr>
            <a:picLocks noChangeAspect="1"/>
          </p:cNvPicPr>
          <p:nvPr/>
        </p:nvPicPr>
        <p:blipFill>
          <a:blip r:embed="rId8"/>
          <a:stretch>
            <a:fillRect/>
          </a:stretch>
        </p:blipFill>
        <p:spPr>
          <a:xfrm>
            <a:off x="371227" y="3643005"/>
            <a:ext cx="148491" cy="148491"/>
          </a:xfrm>
          <a:prstGeom prst="rect">
            <a:avLst/>
          </a:prstGeom>
        </p:spPr>
      </p:pic>
      <p:pic>
        <p:nvPicPr>
          <p:cNvPr id="9" name="Image 7" descr="preencoded.png"/>
          <p:cNvPicPr>
            <a:picLocks noChangeAspect="1"/>
          </p:cNvPicPr>
          <p:nvPr/>
        </p:nvPicPr>
        <p:blipFill>
          <a:blip r:embed="rId9"/>
          <a:stretch>
            <a:fillRect/>
          </a:stretch>
        </p:blipFill>
        <p:spPr>
          <a:xfrm>
            <a:off x="371227" y="3977109"/>
            <a:ext cx="148491" cy="148491"/>
          </a:xfrm>
          <a:prstGeom prst="rect">
            <a:avLst/>
          </a:prstGeom>
        </p:spPr>
      </p:pic>
      <p:pic>
        <p:nvPicPr>
          <p:cNvPr id="10" name="Image 8" descr="preencoded.png"/>
          <p:cNvPicPr>
            <a:picLocks noChangeAspect="1"/>
          </p:cNvPicPr>
          <p:nvPr/>
        </p:nvPicPr>
        <p:blipFill>
          <a:blip r:embed="rId10"/>
          <a:stretch>
            <a:fillRect/>
          </a:stretch>
        </p:blipFill>
        <p:spPr>
          <a:xfrm>
            <a:off x="371227" y="4413301"/>
            <a:ext cx="194894" cy="222736"/>
          </a:xfrm>
          <a:prstGeom prst="rect">
            <a:avLst/>
          </a:prstGeom>
        </p:spPr>
      </p:pic>
      <p:pic>
        <p:nvPicPr>
          <p:cNvPr id="11" name="Image 9" descr="preencoded.png"/>
          <p:cNvPicPr>
            <a:picLocks noChangeAspect="1"/>
          </p:cNvPicPr>
          <p:nvPr/>
        </p:nvPicPr>
        <p:blipFill>
          <a:blip r:embed="rId11"/>
          <a:stretch>
            <a:fillRect/>
          </a:stretch>
        </p:blipFill>
        <p:spPr>
          <a:xfrm>
            <a:off x="371227" y="4830931"/>
            <a:ext cx="167052" cy="148491"/>
          </a:xfrm>
          <a:prstGeom prst="rect">
            <a:avLst/>
          </a:prstGeom>
        </p:spPr>
      </p:pic>
      <p:pic>
        <p:nvPicPr>
          <p:cNvPr id="12" name="Image 10" descr="preencoded.png"/>
          <p:cNvPicPr>
            <a:picLocks noChangeAspect="1"/>
          </p:cNvPicPr>
          <p:nvPr/>
        </p:nvPicPr>
        <p:blipFill>
          <a:blip r:embed="rId12"/>
          <a:stretch>
            <a:fillRect/>
          </a:stretch>
        </p:blipFill>
        <p:spPr>
          <a:xfrm>
            <a:off x="371227" y="5165036"/>
            <a:ext cx="167052" cy="148491"/>
          </a:xfrm>
          <a:prstGeom prst="rect">
            <a:avLst/>
          </a:prstGeom>
        </p:spPr>
      </p:pic>
      <p:pic>
        <p:nvPicPr>
          <p:cNvPr id="14" name="Image 12" descr="preencoded.png"/>
          <p:cNvPicPr>
            <a:picLocks noChangeAspect="1"/>
          </p:cNvPicPr>
          <p:nvPr/>
        </p:nvPicPr>
        <p:blipFill>
          <a:blip r:embed="rId13"/>
          <a:stretch>
            <a:fillRect/>
          </a:stretch>
        </p:blipFill>
        <p:spPr>
          <a:xfrm>
            <a:off x="5939631" y="1712625"/>
            <a:ext cx="185613" cy="185613"/>
          </a:xfrm>
          <a:prstGeom prst="rect">
            <a:avLst/>
          </a:prstGeom>
        </p:spPr>
      </p:pic>
      <p:pic>
        <p:nvPicPr>
          <p:cNvPr id="15" name="Image 13" descr="preencoded.png"/>
          <p:cNvPicPr>
            <a:picLocks noChangeAspect="1"/>
          </p:cNvPicPr>
          <p:nvPr/>
        </p:nvPicPr>
        <p:blipFill>
          <a:blip r:embed="rId14"/>
          <a:stretch>
            <a:fillRect/>
          </a:stretch>
        </p:blipFill>
        <p:spPr>
          <a:xfrm>
            <a:off x="6125244" y="1786870"/>
            <a:ext cx="2505782" cy="37123"/>
          </a:xfrm>
          <a:prstGeom prst="rect">
            <a:avLst/>
          </a:prstGeom>
        </p:spPr>
      </p:pic>
      <p:pic>
        <p:nvPicPr>
          <p:cNvPr id="16" name="Image 14" descr="preencoded.png"/>
          <p:cNvPicPr>
            <a:picLocks noChangeAspect="1"/>
          </p:cNvPicPr>
          <p:nvPr/>
        </p:nvPicPr>
        <p:blipFill>
          <a:blip r:embed="rId15"/>
          <a:stretch>
            <a:fillRect/>
          </a:stretch>
        </p:blipFill>
        <p:spPr>
          <a:xfrm>
            <a:off x="8631027" y="1712625"/>
            <a:ext cx="185613" cy="185613"/>
          </a:xfrm>
          <a:prstGeom prst="rect">
            <a:avLst/>
          </a:prstGeom>
        </p:spPr>
      </p:pic>
      <p:pic>
        <p:nvPicPr>
          <p:cNvPr id="17" name="Image 15" descr="preencoded.png"/>
          <p:cNvPicPr>
            <a:picLocks noChangeAspect="1"/>
          </p:cNvPicPr>
          <p:nvPr/>
        </p:nvPicPr>
        <p:blipFill>
          <a:blip r:embed="rId16"/>
          <a:stretch>
            <a:fillRect/>
          </a:stretch>
        </p:blipFill>
        <p:spPr>
          <a:xfrm>
            <a:off x="8816640" y="1786870"/>
            <a:ext cx="2505782" cy="37123"/>
          </a:xfrm>
          <a:prstGeom prst="rect">
            <a:avLst/>
          </a:prstGeom>
        </p:spPr>
      </p:pic>
      <p:pic>
        <p:nvPicPr>
          <p:cNvPr id="18" name="Image 16" descr="preencoded.png"/>
          <p:cNvPicPr>
            <a:picLocks noChangeAspect="1"/>
          </p:cNvPicPr>
          <p:nvPr/>
        </p:nvPicPr>
        <p:blipFill>
          <a:blip r:embed="rId13"/>
          <a:stretch>
            <a:fillRect/>
          </a:stretch>
        </p:blipFill>
        <p:spPr>
          <a:xfrm>
            <a:off x="11322422" y="1712625"/>
            <a:ext cx="185613" cy="185613"/>
          </a:xfrm>
          <a:prstGeom prst="rect">
            <a:avLst/>
          </a:prstGeom>
        </p:spPr>
      </p:pic>
      <p:pic>
        <p:nvPicPr>
          <p:cNvPr id="19" name="Image 17" descr="preencoded.png"/>
          <p:cNvPicPr>
            <a:picLocks noChangeAspect="1"/>
          </p:cNvPicPr>
          <p:nvPr/>
        </p:nvPicPr>
        <p:blipFill>
          <a:blip r:embed="rId17"/>
          <a:stretch>
            <a:fillRect/>
          </a:stretch>
        </p:blipFill>
        <p:spPr>
          <a:xfrm>
            <a:off x="6784172" y="2000326"/>
            <a:ext cx="167052" cy="129929"/>
          </a:xfrm>
          <a:prstGeom prst="rect">
            <a:avLst/>
          </a:prstGeom>
        </p:spPr>
      </p:pic>
      <p:pic>
        <p:nvPicPr>
          <p:cNvPr id="20" name="Image 18" descr="preencoded.png"/>
          <p:cNvPicPr>
            <a:picLocks noChangeAspect="1"/>
          </p:cNvPicPr>
          <p:nvPr/>
        </p:nvPicPr>
        <p:blipFill>
          <a:blip r:embed="rId18"/>
          <a:stretch>
            <a:fillRect/>
          </a:stretch>
        </p:blipFill>
        <p:spPr>
          <a:xfrm>
            <a:off x="8672791" y="2000326"/>
            <a:ext cx="102087" cy="129929"/>
          </a:xfrm>
          <a:prstGeom prst="rect">
            <a:avLst/>
          </a:prstGeom>
        </p:spPr>
      </p:pic>
      <p:pic>
        <p:nvPicPr>
          <p:cNvPr id="21" name="Image 19" descr="preencoded.png"/>
          <p:cNvPicPr>
            <a:picLocks noChangeAspect="1"/>
          </p:cNvPicPr>
          <p:nvPr/>
        </p:nvPicPr>
        <p:blipFill>
          <a:blip r:embed="rId19"/>
          <a:stretch>
            <a:fillRect/>
          </a:stretch>
        </p:blipFill>
        <p:spPr>
          <a:xfrm>
            <a:off x="10524284" y="2000326"/>
            <a:ext cx="111368" cy="129929"/>
          </a:xfrm>
          <a:prstGeom prst="rect">
            <a:avLst/>
          </a:prstGeom>
        </p:spPr>
      </p:pic>
      <p:pic>
        <p:nvPicPr>
          <p:cNvPr id="22" name="Image 20" descr="preencoded.png"/>
          <p:cNvPicPr>
            <a:picLocks noChangeAspect="1"/>
          </p:cNvPicPr>
          <p:nvPr/>
        </p:nvPicPr>
        <p:blipFill>
          <a:blip r:embed="rId20"/>
          <a:stretch>
            <a:fillRect/>
          </a:stretch>
        </p:blipFill>
        <p:spPr>
          <a:xfrm>
            <a:off x="5939631" y="2649973"/>
            <a:ext cx="5568404" cy="2078871"/>
          </a:xfrm>
          <a:prstGeom prst="rect">
            <a:avLst/>
          </a:prstGeom>
        </p:spPr>
      </p:pic>
      <p:pic>
        <p:nvPicPr>
          <p:cNvPr id="23" name="Image 21" descr="preencoded.png"/>
          <p:cNvPicPr>
            <a:picLocks noChangeAspect="1"/>
          </p:cNvPicPr>
          <p:nvPr/>
        </p:nvPicPr>
        <p:blipFill>
          <a:blip r:embed="rId21"/>
          <a:stretch>
            <a:fillRect/>
          </a:stretch>
        </p:blipFill>
        <p:spPr>
          <a:xfrm>
            <a:off x="6125245" y="2872709"/>
            <a:ext cx="185613" cy="185613"/>
          </a:xfrm>
          <a:prstGeom prst="rect">
            <a:avLst/>
          </a:prstGeom>
        </p:spPr>
      </p:pic>
      <p:pic>
        <p:nvPicPr>
          <p:cNvPr id="24" name="Image 22" descr="preencoded.png"/>
          <p:cNvPicPr>
            <a:picLocks noChangeAspect="1"/>
          </p:cNvPicPr>
          <p:nvPr/>
        </p:nvPicPr>
        <p:blipFill>
          <a:blip r:embed="rId22"/>
          <a:stretch>
            <a:fillRect/>
          </a:stretch>
        </p:blipFill>
        <p:spPr>
          <a:xfrm>
            <a:off x="6125245" y="3206814"/>
            <a:ext cx="222736" cy="222736"/>
          </a:xfrm>
          <a:prstGeom prst="rect">
            <a:avLst/>
          </a:prstGeom>
        </p:spPr>
      </p:pic>
      <p:pic>
        <p:nvPicPr>
          <p:cNvPr id="25" name="Image 23" descr="preencoded.png"/>
          <p:cNvPicPr>
            <a:picLocks noChangeAspect="1"/>
          </p:cNvPicPr>
          <p:nvPr/>
        </p:nvPicPr>
        <p:blipFill>
          <a:blip r:embed="rId23"/>
          <a:stretch>
            <a:fillRect/>
          </a:stretch>
        </p:blipFill>
        <p:spPr>
          <a:xfrm>
            <a:off x="6125245" y="3540918"/>
            <a:ext cx="222736" cy="222736"/>
          </a:xfrm>
          <a:prstGeom prst="rect">
            <a:avLst/>
          </a:prstGeom>
        </p:spPr>
      </p:pic>
      <p:pic>
        <p:nvPicPr>
          <p:cNvPr id="26" name="Image 24" descr="preencoded.png"/>
          <p:cNvPicPr>
            <a:picLocks noChangeAspect="1"/>
          </p:cNvPicPr>
          <p:nvPr/>
        </p:nvPicPr>
        <p:blipFill>
          <a:blip r:embed="rId23"/>
          <a:stretch>
            <a:fillRect/>
          </a:stretch>
        </p:blipFill>
        <p:spPr>
          <a:xfrm>
            <a:off x="6125245" y="4097758"/>
            <a:ext cx="222736" cy="222736"/>
          </a:xfrm>
          <a:prstGeom prst="rect">
            <a:avLst/>
          </a:prstGeom>
        </p:spPr>
      </p:pic>
      <p:pic>
        <p:nvPicPr>
          <p:cNvPr id="27" name="Image 25" descr="preencoded.png"/>
          <p:cNvPicPr>
            <a:picLocks noChangeAspect="1"/>
          </p:cNvPicPr>
          <p:nvPr/>
        </p:nvPicPr>
        <p:blipFill>
          <a:blip r:embed="rId24"/>
          <a:stretch>
            <a:fillRect/>
          </a:stretch>
        </p:blipFill>
        <p:spPr>
          <a:xfrm>
            <a:off x="5939631" y="4951580"/>
            <a:ext cx="5568404" cy="1522031"/>
          </a:xfrm>
          <a:prstGeom prst="rect">
            <a:avLst/>
          </a:prstGeom>
        </p:spPr>
      </p:pic>
      <p:pic>
        <p:nvPicPr>
          <p:cNvPr id="28" name="Image 26" descr="preencoded.png"/>
          <p:cNvPicPr>
            <a:picLocks noChangeAspect="1"/>
          </p:cNvPicPr>
          <p:nvPr/>
        </p:nvPicPr>
        <p:blipFill>
          <a:blip r:embed="rId25"/>
          <a:stretch>
            <a:fillRect/>
          </a:stretch>
        </p:blipFill>
        <p:spPr>
          <a:xfrm>
            <a:off x="6088122" y="5137194"/>
            <a:ext cx="129929" cy="167052"/>
          </a:xfrm>
          <a:prstGeom prst="rect">
            <a:avLst/>
          </a:prstGeom>
        </p:spPr>
      </p:pic>
      <p:sp>
        <p:nvSpPr>
          <p:cNvPr id="29" name="Text 0"/>
          <p:cNvSpPr/>
          <p:nvPr/>
        </p:nvSpPr>
        <p:spPr>
          <a:xfrm>
            <a:off x="371227" y="450453"/>
            <a:ext cx="1113680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Montserrat" pitchFamily="34" charset="0"/>
                <a:ea typeface="Montserrat" pitchFamily="34" charset="-122"/>
                <a:cs typeface="Montserrat" pitchFamily="34" charset="-120"/>
              </a:rPr>
              <a:t>AWS Short-Term Trials</a:t>
            </a:r>
            <a:endParaRPr lang="en-US" sz="2631" dirty="0"/>
          </a:p>
        </p:txBody>
      </p:sp>
      <p:sp>
        <p:nvSpPr>
          <p:cNvPr id="30" name="Text 1"/>
          <p:cNvSpPr/>
          <p:nvPr/>
        </p:nvSpPr>
        <p:spPr>
          <a:xfrm>
            <a:off x="371227" y="1304275"/>
            <a:ext cx="5271423" cy="779577"/>
          </a:xfrm>
          <a:prstGeom prst="rect">
            <a:avLst/>
          </a:prstGeom>
          <a:noFill/>
          <a:ln/>
        </p:spPr>
        <p:txBody>
          <a:bodyPr vert="horz" wrap="square" lIns="0" tIns="0" rIns="0" bIns="0" rtlCol="0" anchor="t"/>
          <a:lstStyle/>
          <a:p>
            <a:pPr>
              <a:lnSpc>
                <a:spcPts val="2046"/>
              </a:lnSpc>
            </a:pPr>
            <a:r>
              <a:rPr lang="en-US" sz="1461" dirty="0">
                <a:solidFill>
                  <a:srgbClr val="374151"/>
                </a:solidFill>
                <a:latin typeface="Open Sans" pitchFamily="34" charset="0"/>
                <a:ea typeface="Open Sans" pitchFamily="34" charset="-122"/>
                <a:cs typeface="Open Sans" pitchFamily="34" charset="-120"/>
              </a:rPr>
              <a:t>Short-Term Trials provide limited-time free access to specific AWS services, enabling users to evaluate them before making a commitment to paid usage.</a:t>
            </a:r>
            <a:endParaRPr lang="en-US" sz="1461" dirty="0"/>
          </a:p>
        </p:txBody>
      </p:sp>
      <p:sp>
        <p:nvSpPr>
          <p:cNvPr id="31" name="Text 2"/>
          <p:cNvSpPr/>
          <p:nvPr/>
        </p:nvSpPr>
        <p:spPr>
          <a:xfrm>
            <a:off x="668208" y="2306588"/>
            <a:ext cx="5271423" cy="296982"/>
          </a:xfrm>
          <a:prstGeom prst="rect">
            <a:avLst/>
          </a:prstGeom>
          <a:noFill/>
          <a:ln/>
        </p:spPr>
        <p:txBody>
          <a:bodyPr vert="horz" wrap="square" lIns="0" tIns="0" rIns="0" bIns="0" rtlCol="0" anchor="t"/>
          <a:lstStyle/>
          <a:p>
            <a:pPr>
              <a:lnSpc>
                <a:spcPts val="2338"/>
              </a:lnSpc>
            </a:pPr>
            <a:r>
              <a:rPr lang="en-US" sz="1754" b="1" dirty="0">
                <a:solidFill>
                  <a:srgbClr val="7E22CE"/>
                </a:solidFill>
                <a:latin typeface="Montserrat" pitchFamily="34" charset="0"/>
                <a:ea typeface="Montserrat" pitchFamily="34" charset="-122"/>
                <a:cs typeface="Montserrat" pitchFamily="34" charset="-120"/>
              </a:rPr>
              <a:t>Key Features</a:t>
            </a:r>
            <a:endParaRPr lang="en-US" sz="1754" dirty="0"/>
          </a:p>
        </p:txBody>
      </p:sp>
      <p:sp>
        <p:nvSpPr>
          <p:cNvPr id="32" name="Text 3"/>
          <p:cNvSpPr/>
          <p:nvPr/>
        </p:nvSpPr>
        <p:spPr>
          <a:xfrm>
            <a:off x="593963" y="2714938"/>
            <a:ext cx="6002740"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Free access to specific AWS services for a </a:t>
            </a:r>
            <a:r>
              <a:rPr lang="en-US" sz="1169" b="1" dirty="0">
                <a:solidFill>
                  <a:srgbClr val="000000"/>
                </a:solidFill>
                <a:latin typeface="Open Sans" pitchFamily="34" charset="0"/>
                <a:ea typeface="Open Sans" pitchFamily="34" charset="-122"/>
                <a:cs typeface="Open Sans" pitchFamily="34" charset="-120"/>
              </a:rPr>
              <a:t>limited time</a:t>
            </a:r>
            <a:r>
              <a:rPr lang="en-US" sz="1169" dirty="0">
                <a:solidFill>
                  <a:srgbClr val="000000"/>
                </a:solidFill>
                <a:latin typeface="Open Sans" pitchFamily="34" charset="0"/>
                <a:ea typeface="Open Sans" pitchFamily="34" charset="-122"/>
                <a:cs typeface="Open Sans" pitchFamily="34" charset="-120"/>
              </a:rPr>
              <a:t> (typically 30 days)</a:t>
            </a:r>
            <a:endParaRPr lang="en-US" sz="1169" dirty="0"/>
          </a:p>
        </p:txBody>
      </p:sp>
      <p:sp>
        <p:nvSpPr>
          <p:cNvPr id="33" name="Text 4"/>
          <p:cNvSpPr/>
          <p:nvPr/>
        </p:nvSpPr>
        <p:spPr>
          <a:xfrm>
            <a:off x="649647" y="3049042"/>
            <a:ext cx="4993003" cy="445472"/>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Available for particular services only, distinct from Free Plan or Always Free</a:t>
            </a:r>
            <a:endParaRPr lang="en-US" sz="1169" dirty="0"/>
          </a:p>
        </p:txBody>
      </p:sp>
      <p:sp>
        <p:nvSpPr>
          <p:cNvPr id="34" name="Text 5"/>
          <p:cNvSpPr/>
          <p:nvPr/>
        </p:nvSpPr>
        <p:spPr>
          <a:xfrm>
            <a:off x="631085" y="3605883"/>
            <a:ext cx="518975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Access until trial period expires or usage threshold is reached</a:t>
            </a:r>
            <a:endParaRPr lang="en-US" sz="1169" dirty="0"/>
          </a:p>
        </p:txBody>
      </p:sp>
      <p:sp>
        <p:nvSpPr>
          <p:cNvPr id="35" name="Text 6"/>
          <p:cNvSpPr/>
          <p:nvPr/>
        </p:nvSpPr>
        <p:spPr>
          <a:xfrm>
            <a:off x="631086" y="3939987"/>
            <a:ext cx="5512720"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Focus on specific services for a defined period or usage threshold</a:t>
            </a:r>
            <a:endParaRPr lang="en-US" sz="1169" dirty="0"/>
          </a:p>
        </p:txBody>
      </p:sp>
      <p:sp>
        <p:nvSpPr>
          <p:cNvPr id="36" name="Text 7"/>
          <p:cNvSpPr/>
          <p:nvPr/>
        </p:nvSpPr>
        <p:spPr>
          <a:xfrm>
            <a:off x="640366" y="4385459"/>
            <a:ext cx="5271423" cy="296982"/>
          </a:xfrm>
          <a:prstGeom prst="rect">
            <a:avLst/>
          </a:prstGeom>
          <a:noFill/>
          <a:ln/>
        </p:spPr>
        <p:txBody>
          <a:bodyPr vert="horz" wrap="square" lIns="0" tIns="0" rIns="0" bIns="0" rtlCol="0" anchor="t"/>
          <a:lstStyle/>
          <a:p>
            <a:pPr>
              <a:lnSpc>
                <a:spcPts val="2338"/>
              </a:lnSpc>
            </a:pPr>
            <a:r>
              <a:rPr lang="en-US" sz="1754" b="1" dirty="0">
                <a:solidFill>
                  <a:srgbClr val="F97316"/>
                </a:solidFill>
                <a:latin typeface="Montserrat" pitchFamily="34" charset="0"/>
                <a:ea typeface="Montserrat" pitchFamily="34" charset="-122"/>
                <a:cs typeface="Montserrat" pitchFamily="34" charset="-120"/>
              </a:rPr>
              <a:t>After Trial Ends</a:t>
            </a:r>
            <a:endParaRPr lang="en-US" sz="1754" dirty="0"/>
          </a:p>
        </p:txBody>
      </p:sp>
      <p:sp>
        <p:nvSpPr>
          <p:cNvPr id="37" name="Text 8"/>
          <p:cNvSpPr/>
          <p:nvPr/>
        </p:nvSpPr>
        <p:spPr>
          <a:xfrm>
            <a:off x="649647" y="4793809"/>
            <a:ext cx="5178616"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Standard pay-as-you-go rates applied for any subsequent use</a:t>
            </a:r>
            <a:endParaRPr lang="en-US" sz="1169" dirty="0"/>
          </a:p>
        </p:txBody>
      </p:sp>
      <p:sp>
        <p:nvSpPr>
          <p:cNvPr id="38" name="Text 9"/>
          <p:cNvSpPr/>
          <p:nvPr/>
        </p:nvSpPr>
        <p:spPr>
          <a:xfrm>
            <a:off x="649647" y="5127913"/>
            <a:ext cx="5289984"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Eligible Free Tier credits automatically applied to cover charges</a:t>
            </a:r>
            <a:endParaRPr lang="en-US" sz="1169" dirty="0"/>
          </a:p>
        </p:txBody>
      </p:sp>
      <p:sp>
        <p:nvSpPr>
          <p:cNvPr id="39" name="Text 10"/>
          <p:cNvSpPr/>
          <p:nvPr/>
        </p:nvSpPr>
        <p:spPr>
          <a:xfrm>
            <a:off x="631086" y="5462017"/>
            <a:ext cx="5223163" cy="222736"/>
          </a:xfrm>
          <a:prstGeom prst="rect">
            <a:avLst/>
          </a:prstGeom>
          <a:noFill/>
          <a:ln/>
        </p:spPr>
        <p:txBody>
          <a:bodyPr vert="horz" wrap="square" lIns="0" tIns="0" rIns="0" bIns="0" rtlCol="0" anchor="t"/>
          <a:lstStyle/>
          <a:p>
            <a:pPr>
              <a:lnSpc>
                <a:spcPts val="1754"/>
              </a:lnSpc>
            </a:pPr>
            <a:r>
              <a:rPr lang="en-US" sz="1169" dirty="0">
                <a:solidFill>
                  <a:srgbClr val="000000"/>
                </a:solidFill>
                <a:latin typeface="Open Sans" pitchFamily="34" charset="0"/>
                <a:ea typeface="Open Sans" pitchFamily="34" charset="-122"/>
                <a:cs typeface="Open Sans" pitchFamily="34" charset="-120"/>
              </a:rPr>
              <a:t>Option to upgrade to a paid plan to continue using the service</a:t>
            </a:r>
            <a:endParaRPr lang="en-US" sz="1169" dirty="0"/>
          </a:p>
        </p:txBody>
      </p:sp>
      <p:sp>
        <p:nvSpPr>
          <p:cNvPr id="40" name="Text 11"/>
          <p:cNvSpPr/>
          <p:nvPr/>
        </p:nvSpPr>
        <p:spPr>
          <a:xfrm>
            <a:off x="5939631" y="1304275"/>
            <a:ext cx="5568404" cy="259859"/>
          </a:xfrm>
          <a:prstGeom prst="rect">
            <a:avLst/>
          </a:prstGeom>
          <a:noFill/>
          <a:ln/>
        </p:spPr>
        <p:txBody>
          <a:bodyPr vert="horz" wrap="square" lIns="0" tIns="0" rIns="0" bIns="0" rtlCol="0" anchor="t"/>
          <a:lstStyle/>
          <a:p>
            <a:pPr algn="ctr">
              <a:lnSpc>
                <a:spcPts val="2046"/>
              </a:lnSpc>
            </a:pPr>
            <a:r>
              <a:rPr lang="en-US" sz="1461" b="1" dirty="0">
                <a:solidFill>
                  <a:srgbClr val="374151"/>
                </a:solidFill>
                <a:latin typeface="Montserrat" pitchFamily="34" charset="0"/>
                <a:ea typeface="Montserrat" pitchFamily="34" charset="-122"/>
                <a:cs typeface="Montserrat" pitchFamily="34" charset="-120"/>
              </a:rPr>
              <a:t>Short-Term Trial Process</a:t>
            </a:r>
            <a:endParaRPr lang="en-US" sz="1461" dirty="0"/>
          </a:p>
        </p:txBody>
      </p:sp>
      <p:sp>
        <p:nvSpPr>
          <p:cNvPr id="41" name="Text 12"/>
          <p:cNvSpPr/>
          <p:nvPr/>
        </p:nvSpPr>
        <p:spPr>
          <a:xfrm>
            <a:off x="5754017" y="2167378"/>
            <a:ext cx="222736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Trial Begins</a:t>
            </a:r>
            <a:endParaRPr lang="en-US" sz="1023" dirty="0"/>
          </a:p>
        </p:txBody>
      </p:sp>
      <p:sp>
        <p:nvSpPr>
          <p:cNvPr id="42" name="Text 13"/>
          <p:cNvSpPr/>
          <p:nvPr/>
        </p:nvSpPr>
        <p:spPr>
          <a:xfrm>
            <a:off x="7610152" y="2167378"/>
            <a:ext cx="2227362"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Trial Period</a:t>
            </a:r>
            <a:endParaRPr lang="en-US" sz="1023" dirty="0"/>
          </a:p>
        </p:txBody>
      </p:sp>
      <p:sp>
        <p:nvSpPr>
          <p:cNvPr id="43" name="Text 14"/>
          <p:cNvSpPr/>
          <p:nvPr/>
        </p:nvSpPr>
        <p:spPr>
          <a:xfrm>
            <a:off x="9651900" y="2167378"/>
            <a:ext cx="1856135" cy="185613"/>
          </a:xfrm>
          <a:prstGeom prst="rect">
            <a:avLst/>
          </a:prstGeom>
          <a:noFill/>
          <a:ln/>
        </p:spPr>
        <p:txBody>
          <a:bodyPr vert="horz" wrap="square" lIns="0" tIns="0" rIns="0" bIns="0" rtlCol="0" anchor="t"/>
          <a:lstStyle/>
          <a:p>
            <a:pPr algn="ctr">
              <a:lnSpc>
                <a:spcPts val="1461"/>
              </a:lnSpc>
            </a:pPr>
            <a:r>
              <a:rPr lang="en-US" sz="1023" dirty="0">
                <a:solidFill>
                  <a:srgbClr val="4B5563"/>
                </a:solidFill>
                <a:latin typeface="Open Sans" pitchFamily="34" charset="0"/>
                <a:ea typeface="Open Sans" pitchFamily="34" charset="-122"/>
                <a:cs typeface="Open Sans" pitchFamily="34" charset="-120"/>
              </a:rPr>
              <a:t>Post-Trial</a:t>
            </a:r>
            <a:endParaRPr lang="en-US" sz="1023" dirty="0"/>
          </a:p>
        </p:txBody>
      </p:sp>
      <p:sp>
        <p:nvSpPr>
          <p:cNvPr id="44" name="Text 15"/>
          <p:cNvSpPr/>
          <p:nvPr/>
        </p:nvSpPr>
        <p:spPr>
          <a:xfrm>
            <a:off x="6385104" y="2835586"/>
            <a:ext cx="5197177"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Montserrat" pitchFamily="34" charset="0"/>
                <a:ea typeface="Montserrat" pitchFamily="34" charset="-122"/>
                <a:cs typeface="Montserrat" pitchFamily="34" charset="-120"/>
              </a:rPr>
              <a:t> How Trials Work</a:t>
            </a:r>
            <a:endParaRPr lang="en-US" sz="1461" dirty="0"/>
          </a:p>
        </p:txBody>
      </p:sp>
      <p:sp>
        <p:nvSpPr>
          <p:cNvPr id="45" name="Text 16"/>
          <p:cNvSpPr/>
          <p:nvPr/>
        </p:nvSpPr>
        <p:spPr>
          <a:xfrm>
            <a:off x="6194850" y="3206814"/>
            <a:ext cx="10023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Open Sans" pitchFamily="34" charset="0"/>
                <a:ea typeface="Open Sans" pitchFamily="34" charset="-122"/>
                <a:cs typeface="Open Sans" pitchFamily="34" charset="-120"/>
              </a:rPr>
              <a:t>1</a:t>
            </a:r>
            <a:endParaRPr lang="en-US" sz="1169" dirty="0"/>
          </a:p>
        </p:txBody>
      </p:sp>
      <p:sp>
        <p:nvSpPr>
          <p:cNvPr id="46" name="Text 17"/>
          <p:cNvSpPr/>
          <p:nvPr/>
        </p:nvSpPr>
        <p:spPr>
          <a:xfrm>
            <a:off x="6459349" y="3206814"/>
            <a:ext cx="5635225"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Trial commences when user first begins utilizing the eligible service</a:t>
            </a:r>
            <a:endParaRPr lang="en-US" sz="1169" dirty="0"/>
          </a:p>
        </p:txBody>
      </p:sp>
      <p:sp>
        <p:nvSpPr>
          <p:cNvPr id="47" name="Text 18"/>
          <p:cNvSpPr/>
          <p:nvPr/>
        </p:nvSpPr>
        <p:spPr>
          <a:xfrm>
            <a:off x="6194850" y="3540918"/>
            <a:ext cx="10023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Open Sans" pitchFamily="34" charset="0"/>
                <a:ea typeface="Open Sans" pitchFamily="34" charset="-122"/>
                <a:cs typeface="Open Sans" pitchFamily="34" charset="-120"/>
              </a:rPr>
              <a:t>2</a:t>
            </a:r>
            <a:endParaRPr lang="en-US" sz="1169" dirty="0"/>
          </a:p>
        </p:txBody>
      </p:sp>
      <p:sp>
        <p:nvSpPr>
          <p:cNvPr id="48" name="Text 19"/>
          <p:cNvSpPr/>
          <p:nvPr/>
        </p:nvSpPr>
        <p:spPr>
          <a:xfrm>
            <a:off x="6459349" y="3540918"/>
            <a:ext cx="4863073"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Service remains free until the trial period expires or usage limit is reached</a:t>
            </a:r>
            <a:endParaRPr lang="en-US" sz="1169" dirty="0"/>
          </a:p>
        </p:txBody>
      </p:sp>
      <p:sp>
        <p:nvSpPr>
          <p:cNvPr id="49" name="Text 20"/>
          <p:cNvSpPr/>
          <p:nvPr/>
        </p:nvSpPr>
        <p:spPr>
          <a:xfrm>
            <a:off x="6194850" y="4097758"/>
            <a:ext cx="100231"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Open Sans" pitchFamily="34" charset="0"/>
                <a:ea typeface="Open Sans" pitchFamily="34" charset="-122"/>
                <a:cs typeface="Open Sans" pitchFamily="34" charset="-120"/>
              </a:rPr>
              <a:t>3</a:t>
            </a:r>
            <a:endParaRPr lang="en-US" sz="1169" dirty="0"/>
          </a:p>
        </p:txBody>
      </p:sp>
      <p:sp>
        <p:nvSpPr>
          <p:cNvPr id="50" name="Text 21"/>
          <p:cNvSpPr/>
          <p:nvPr/>
        </p:nvSpPr>
        <p:spPr>
          <a:xfrm>
            <a:off x="6459349" y="4097758"/>
            <a:ext cx="4863073" cy="445472"/>
          </a:xfrm>
          <a:prstGeom prst="rect">
            <a:avLst/>
          </a:prstGeom>
          <a:noFill/>
          <a:ln/>
        </p:spPr>
        <p:txBody>
          <a:bodyPr vert="horz" wrap="square" lIns="0" tIns="0" rIns="0" bIns="0" rtlCol="0" anchor="t"/>
          <a:lstStyle/>
          <a:p>
            <a:pPr>
              <a:lnSpc>
                <a:spcPts val="1754"/>
              </a:lnSpc>
            </a:pPr>
            <a:r>
              <a:rPr lang="en-US" sz="1169" dirty="0">
                <a:solidFill>
                  <a:srgbClr val="374151"/>
                </a:solidFill>
                <a:latin typeface="Open Sans" pitchFamily="34" charset="0"/>
                <a:ea typeface="Open Sans" pitchFamily="34" charset="-122"/>
                <a:cs typeface="Open Sans" pitchFamily="34" charset="-120"/>
              </a:rPr>
              <a:t>Upon expiration, standard pay-as-you-go rates apply with any eligible Free Tier credits applied</a:t>
            </a:r>
            <a:endParaRPr lang="en-US" sz="1169" dirty="0"/>
          </a:p>
        </p:txBody>
      </p:sp>
      <p:sp>
        <p:nvSpPr>
          <p:cNvPr id="51" name="Text 22"/>
          <p:cNvSpPr/>
          <p:nvPr/>
        </p:nvSpPr>
        <p:spPr>
          <a:xfrm>
            <a:off x="6292296" y="5100071"/>
            <a:ext cx="5271423" cy="259859"/>
          </a:xfrm>
          <a:prstGeom prst="rect">
            <a:avLst/>
          </a:prstGeom>
          <a:noFill/>
          <a:ln/>
        </p:spPr>
        <p:txBody>
          <a:bodyPr vert="horz" wrap="square" lIns="0" tIns="0" rIns="0" bIns="0" rtlCol="0" anchor="t"/>
          <a:lstStyle/>
          <a:p>
            <a:pPr>
              <a:lnSpc>
                <a:spcPts val="2046"/>
              </a:lnSpc>
            </a:pPr>
            <a:r>
              <a:rPr lang="en-US" sz="1315" b="1" dirty="0">
                <a:solidFill>
                  <a:srgbClr val="7E22CE"/>
                </a:solidFill>
                <a:latin typeface="Montserrat" pitchFamily="34" charset="0"/>
                <a:ea typeface="Montserrat" pitchFamily="34" charset="-122"/>
                <a:cs typeface="Montserrat" pitchFamily="34" charset="-120"/>
              </a:rPr>
              <a:t> Trial Example</a:t>
            </a:r>
            <a:endParaRPr lang="en-US" sz="1315" dirty="0"/>
          </a:p>
        </p:txBody>
      </p:sp>
      <p:sp>
        <p:nvSpPr>
          <p:cNvPr id="13" name="Text 22">
            <a:extLst>
              <a:ext uri="{FF2B5EF4-FFF2-40B4-BE49-F238E27FC236}">
                <a16:creationId xmlns:a16="http://schemas.microsoft.com/office/drawing/2014/main" id="{62F41701-A980-8316-1DCF-3E32F989AA41}"/>
              </a:ext>
            </a:extLst>
          </p:cNvPr>
          <p:cNvSpPr/>
          <p:nvPr/>
        </p:nvSpPr>
        <p:spPr>
          <a:xfrm>
            <a:off x="6264454" y="5564104"/>
            <a:ext cx="5271423" cy="259859"/>
          </a:xfrm>
          <a:prstGeom prst="rect">
            <a:avLst/>
          </a:prstGeom>
          <a:noFill/>
          <a:ln/>
        </p:spPr>
        <p:txBody>
          <a:bodyPr vert="horz" wrap="square" lIns="0" tIns="0" rIns="0" bIns="0" rtlCol="0" anchor="t"/>
          <a:lstStyle/>
          <a:p>
            <a:pPr>
              <a:lnSpc>
                <a:spcPts val="2046"/>
              </a:lnSpc>
            </a:pPr>
            <a:r>
              <a:rPr lang="en-US" sz="1315" dirty="0">
                <a:solidFill>
                  <a:srgbClr val="7E22CE"/>
                </a:solidFill>
                <a:latin typeface="Montserrat" pitchFamily="34" charset="0"/>
                <a:ea typeface="Montserrat" pitchFamily="34" charset="-122"/>
                <a:cs typeface="Montserrat" pitchFamily="34" charset="-120"/>
              </a:rPr>
              <a:t>Amazon QuickSight</a:t>
            </a:r>
            <a:endParaRPr lang="en-US" sz="1315" dirty="0"/>
          </a:p>
        </p:txBody>
      </p:sp>
      <p:sp>
        <p:nvSpPr>
          <p:cNvPr id="54" name="Text 22">
            <a:extLst>
              <a:ext uri="{FF2B5EF4-FFF2-40B4-BE49-F238E27FC236}">
                <a16:creationId xmlns:a16="http://schemas.microsoft.com/office/drawing/2014/main" id="{808E5C2F-EF90-DA0C-004F-38CD48E21B31}"/>
              </a:ext>
            </a:extLst>
          </p:cNvPr>
          <p:cNvSpPr/>
          <p:nvPr/>
        </p:nvSpPr>
        <p:spPr>
          <a:xfrm>
            <a:off x="6264454" y="5842524"/>
            <a:ext cx="5271423" cy="259859"/>
          </a:xfrm>
          <a:prstGeom prst="rect">
            <a:avLst/>
          </a:prstGeom>
          <a:noFill/>
          <a:ln/>
        </p:spPr>
        <p:txBody>
          <a:bodyPr vert="horz" wrap="square" lIns="0" tIns="0" rIns="0" bIns="0" rtlCol="0" anchor="t"/>
          <a:lstStyle/>
          <a:p>
            <a:pPr>
              <a:lnSpc>
                <a:spcPts val="2046"/>
              </a:lnSpc>
            </a:pPr>
            <a:r>
              <a:rPr lang="en-US" sz="1315" dirty="0">
                <a:solidFill>
                  <a:srgbClr val="7E22CE"/>
                </a:solidFill>
                <a:latin typeface="Montserrat" pitchFamily="34" charset="0"/>
                <a:ea typeface="Montserrat" pitchFamily="34" charset="-122"/>
                <a:cs typeface="Montserrat" pitchFamily="34" charset="-120"/>
              </a:rPr>
              <a:t>Redshift</a:t>
            </a:r>
            <a:endParaRPr lang="en-US" sz="131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303854"/>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3073" y="1317560"/>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784202" cy="2784202"/>
          </a:xfrm>
          <a:prstGeom prst="rect">
            <a:avLst/>
          </a:prstGeom>
        </p:spPr>
      </p:pic>
      <p:pic>
        <p:nvPicPr>
          <p:cNvPr id="4" name="Image 2" descr="preencoded.png"/>
          <p:cNvPicPr>
            <a:picLocks noChangeAspect="1"/>
          </p:cNvPicPr>
          <p:nvPr/>
        </p:nvPicPr>
        <p:blipFill>
          <a:blip r:embed="rId5"/>
          <a:stretch>
            <a:fillRect/>
          </a:stretch>
        </p:blipFill>
        <p:spPr>
          <a:xfrm>
            <a:off x="9559094" y="4441143"/>
            <a:ext cx="2320168" cy="2784202"/>
          </a:xfrm>
          <a:prstGeom prst="rect">
            <a:avLst/>
          </a:prstGeom>
        </p:spPr>
      </p:pic>
      <p:pic>
        <p:nvPicPr>
          <p:cNvPr id="5" name="Image 3" descr="preencoded.png"/>
          <p:cNvPicPr>
            <a:picLocks noChangeAspect="1"/>
          </p:cNvPicPr>
          <p:nvPr/>
        </p:nvPicPr>
        <p:blipFill>
          <a:blip r:embed="rId6"/>
          <a:stretch>
            <a:fillRect/>
          </a:stretch>
        </p:blipFill>
        <p:spPr>
          <a:xfrm>
            <a:off x="9095060" y="1007294"/>
            <a:ext cx="1856135" cy="1856135"/>
          </a:xfrm>
          <a:prstGeom prst="rect">
            <a:avLst/>
          </a:prstGeom>
        </p:spPr>
      </p:pic>
      <p:pic>
        <p:nvPicPr>
          <p:cNvPr id="6" name="Image 4" descr="preencoded.png"/>
          <p:cNvPicPr>
            <a:picLocks noChangeAspect="1"/>
          </p:cNvPicPr>
          <p:nvPr/>
        </p:nvPicPr>
        <p:blipFill>
          <a:blip r:embed="rId7"/>
          <a:stretch>
            <a:fillRect/>
          </a:stretch>
        </p:blipFill>
        <p:spPr>
          <a:xfrm>
            <a:off x="1885137" y="2083852"/>
            <a:ext cx="742454" cy="37123"/>
          </a:xfrm>
          <a:prstGeom prst="rect">
            <a:avLst/>
          </a:prstGeom>
        </p:spPr>
      </p:pic>
      <p:pic>
        <p:nvPicPr>
          <p:cNvPr id="7" name="Image 5" descr="preencoded.png"/>
          <p:cNvPicPr>
            <a:picLocks noChangeAspect="1"/>
          </p:cNvPicPr>
          <p:nvPr/>
        </p:nvPicPr>
        <p:blipFill>
          <a:blip r:embed="rId7"/>
          <a:stretch>
            <a:fillRect/>
          </a:stretch>
        </p:blipFill>
        <p:spPr>
          <a:xfrm>
            <a:off x="9251671" y="2083852"/>
            <a:ext cx="742454" cy="37123"/>
          </a:xfrm>
          <a:prstGeom prst="rect">
            <a:avLst/>
          </a:prstGeom>
        </p:spPr>
      </p:pic>
      <p:sp>
        <p:nvSpPr>
          <p:cNvPr id="12" name="Text 0"/>
          <p:cNvSpPr/>
          <p:nvPr/>
        </p:nvSpPr>
        <p:spPr>
          <a:xfrm>
            <a:off x="567339" y="1137223"/>
            <a:ext cx="10744584" cy="556840"/>
          </a:xfrm>
          <a:prstGeom prst="rect">
            <a:avLst/>
          </a:prstGeom>
          <a:noFill/>
          <a:ln/>
        </p:spPr>
        <p:txBody>
          <a:bodyPr vert="horz" wrap="square" lIns="0" tIns="0" rIns="0" bIns="0" rtlCol="0" anchor="t"/>
          <a:lstStyle/>
          <a:p>
            <a:pPr algn="ctr">
              <a:lnSpc>
                <a:spcPts val="4384"/>
              </a:lnSpc>
            </a:pPr>
            <a:r>
              <a:rPr lang="en-US" sz="4384" b="1" dirty="0">
                <a:solidFill>
                  <a:srgbClr val="1F2937"/>
                </a:solidFill>
                <a:latin typeface="ui-sans-serif" pitchFamily="34" charset="0"/>
                <a:ea typeface="ui-sans-serif" pitchFamily="34" charset="-122"/>
                <a:cs typeface="ui-sans-serif" pitchFamily="34" charset="-120"/>
              </a:rPr>
              <a:t>Shared Responsibility Model</a:t>
            </a:r>
            <a:endParaRPr lang="en-US" sz="4384" dirty="0"/>
          </a:p>
        </p:txBody>
      </p:sp>
      <p:sp>
        <p:nvSpPr>
          <p:cNvPr id="16" name="Text 4"/>
          <p:cNvSpPr/>
          <p:nvPr/>
        </p:nvSpPr>
        <p:spPr>
          <a:xfrm>
            <a:off x="567339" y="2037448"/>
            <a:ext cx="10744584" cy="296982"/>
          </a:xfrm>
          <a:prstGeom prst="rect">
            <a:avLst/>
          </a:prstGeom>
          <a:noFill/>
          <a:ln/>
        </p:spPr>
        <p:txBody>
          <a:bodyPr vert="horz" wrap="square" lIns="0" tIns="0" rIns="0" bIns="0" rtlCol="0" anchor="t"/>
          <a:lstStyle/>
          <a:p>
            <a:pPr algn="ctr">
              <a:lnSpc>
                <a:spcPts val="2338"/>
              </a:lnSpc>
            </a:pPr>
            <a:r>
              <a:rPr lang="en-US" sz="1754" i="1" dirty="0">
                <a:solidFill>
                  <a:srgbClr val="4B5563"/>
                </a:solidFill>
                <a:latin typeface="ui-sans-serif" pitchFamily="34" charset="0"/>
                <a:ea typeface="ui-sans-serif" pitchFamily="34" charset="-122"/>
                <a:cs typeface="ui-sans-serif" pitchFamily="34" charset="-120"/>
              </a:rPr>
              <a:t>Understanding the division of security responsibilities in cloud computing</a:t>
            </a:r>
            <a:endParaRPr lang="en-US" sz="1754"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095060" y="79226"/>
            <a:ext cx="2784202" cy="1856135"/>
          </a:xfrm>
          <a:prstGeom prst="rect">
            <a:avLst/>
          </a:prstGeom>
        </p:spPr>
      </p:pic>
      <p:pic>
        <p:nvPicPr>
          <p:cNvPr id="4" name="Image 2" descr="preencoded.png"/>
          <p:cNvPicPr>
            <a:picLocks noChangeAspect="1"/>
          </p:cNvPicPr>
          <p:nvPr/>
        </p:nvPicPr>
        <p:blipFill>
          <a:blip r:embed="rId5"/>
          <a:stretch>
            <a:fillRect/>
          </a:stretch>
        </p:blipFill>
        <p:spPr>
          <a:xfrm>
            <a:off x="0"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593963" y="2380833"/>
            <a:ext cx="3415288" cy="1744767"/>
          </a:xfrm>
          <a:prstGeom prst="rect">
            <a:avLst/>
          </a:prstGeom>
        </p:spPr>
      </p:pic>
      <p:pic>
        <p:nvPicPr>
          <p:cNvPr id="6" name="Image 4" descr="preencoded.png"/>
          <p:cNvPicPr>
            <a:picLocks noChangeAspect="1"/>
          </p:cNvPicPr>
          <p:nvPr/>
        </p:nvPicPr>
        <p:blipFill>
          <a:blip r:embed="rId7"/>
          <a:stretch>
            <a:fillRect/>
          </a:stretch>
        </p:blipFill>
        <p:spPr>
          <a:xfrm>
            <a:off x="816700" y="2603570"/>
            <a:ext cx="213455" cy="334104"/>
          </a:xfrm>
          <a:prstGeom prst="rect">
            <a:avLst/>
          </a:prstGeom>
        </p:spPr>
      </p:pic>
      <p:pic>
        <p:nvPicPr>
          <p:cNvPr id="7" name="Image 5" descr="preencoded.png"/>
          <p:cNvPicPr>
            <a:picLocks noChangeAspect="1"/>
          </p:cNvPicPr>
          <p:nvPr/>
        </p:nvPicPr>
        <p:blipFill>
          <a:blip r:embed="rId6"/>
          <a:stretch>
            <a:fillRect/>
          </a:stretch>
        </p:blipFill>
        <p:spPr>
          <a:xfrm>
            <a:off x="4231987" y="2380833"/>
            <a:ext cx="3415288" cy="1744767"/>
          </a:xfrm>
          <a:prstGeom prst="rect">
            <a:avLst/>
          </a:prstGeom>
        </p:spPr>
      </p:pic>
      <p:pic>
        <p:nvPicPr>
          <p:cNvPr id="8" name="Image 6" descr="preencoded.png"/>
          <p:cNvPicPr>
            <a:picLocks noChangeAspect="1"/>
          </p:cNvPicPr>
          <p:nvPr/>
        </p:nvPicPr>
        <p:blipFill>
          <a:blip r:embed="rId8"/>
          <a:stretch>
            <a:fillRect/>
          </a:stretch>
        </p:blipFill>
        <p:spPr>
          <a:xfrm>
            <a:off x="4454723" y="2696377"/>
            <a:ext cx="278420" cy="334104"/>
          </a:xfrm>
          <a:prstGeom prst="rect">
            <a:avLst/>
          </a:prstGeom>
        </p:spPr>
      </p:pic>
      <p:pic>
        <p:nvPicPr>
          <p:cNvPr id="9" name="Image 7" descr="preencoded.png"/>
          <p:cNvPicPr>
            <a:picLocks noChangeAspect="1"/>
          </p:cNvPicPr>
          <p:nvPr/>
        </p:nvPicPr>
        <p:blipFill>
          <a:blip r:embed="rId6"/>
          <a:stretch>
            <a:fillRect/>
          </a:stretch>
        </p:blipFill>
        <p:spPr>
          <a:xfrm>
            <a:off x="7870011" y="2380833"/>
            <a:ext cx="3415288" cy="1744767"/>
          </a:xfrm>
          <a:prstGeom prst="rect">
            <a:avLst/>
          </a:prstGeom>
        </p:spPr>
      </p:pic>
      <p:pic>
        <p:nvPicPr>
          <p:cNvPr id="10" name="Image 8" descr="preencoded.png"/>
          <p:cNvPicPr>
            <a:picLocks noChangeAspect="1"/>
          </p:cNvPicPr>
          <p:nvPr/>
        </p:nvPicPr>
        <p:blipFill>
          <a:blip r:embed="rId9"/>
          <a:stretch>
            <a:fillRect/>
          </a:stretch>
        </p:blipFill>
        <p:spPr>
          <a:xfrm>
            <a:off x="8092747" y="2603570"/>
            <a:ext cx="352666" cy="334104"/>
          </a:xfrm>
          <a:prstGeom prst="rect">
            <a:avLst/>
          </a:prstGeom>
        </p:spPr>
      </p:pic>
      <p:pic>
        <p:nvPicPr>
          <p:cNvPr id="11" name="Image 9" descr="preencoded.png"/>
          <p:cNvPicPr>
            <a:picLocks noChangeAspect="1"/>
          </p:cNvPicPr>
          <p:nvPr/>
        </p:nvPicPr>
        <p:blipFill>
          <a:blip r:embed="rId10"/>
          <a:stretch>
            <a:fillRect/>
          </a:stretch>
        </p:blipFill>
        <p:spPr>
          <a:xfrm>
            <a:off x="593963" y="4348336"/>
            <a:ext cx="3415288" cy="1559153"/>
          </a:xfrm>
          <a:prstGeom prst="rect">
            <a:avLst/>
          </a:prstGeom>
        </p:spPr>
      </p:pic>
      <p:pic>
        <p:nvPicPr>
          <p:cNvPr id="12" name="Image 10" descr="preencoded.png"/>
          <p:cNvPicPr>
            <a:picLocks noChangeAspect="1"/>
          </p:cNvPicPr>
          <p:nvPr/>
        </p:nvPicPr>
        <p:blipFill>
          <a:blip r:embed="rId11"/>
          <a:stretch>
            <a:fillRect/>
          </a:stretch>
        </p:blipFill>
        <p:spPr>
          <a:xfrm>
            <a:off x="816699" y="4571073"/>
            <a:ext cx="278420" cy="334104"/>
          </a:xfrm>
          <a:prstGeom prst="rect">
            <a:avLst/>
          </a:prstGeom>
        </p:spPr>
      </p:pic>
      <p:pic>
        <p:nvPicPr>
          <p:cNvPr id="13" name="Image 11" descr="preencoded.png"/>
          <p:cNvPicPr>
            <a:picLocks noChangeAspect="1"/>
          </p:cNvPicPr>
          <p:nvPr/>
        </p:nvPicPr>
        <p:blipFill>
          <a:blip r:embed="rId10"/>
          <a:stretch>
            <a:fillRect/>
          </a:stretch>
        </p:blipFill>
        <p:spPr>
          <a:xfrm>
            <a:off x="4231987" y="4348336"/>
            <a:ext cx="3415288" cy="1559153"/>
          </a:xfrm>
          <a:prstGeom prst="rect">
            <a:avLst/>
          </a:prstGeom>
        </p:spPr>
      </p:pic>
      <p:pic>
        <p:nvPicPr>
          <p:cNvPr id="14" name="Image 12" descr="preencoded.png"/>
          <p:cNvPicPr>
            <a:picLocks noChangeAspect="1"/>
          </p:cNvPicPr>
          <p:nvPr/>
        </p:nvPicPr>
        <p:blipFill>
          <a:blip r:embed="rId12"/>
          <a:stretch>
            <a:fillRect/>
          </a:stretch>
        </p:blipFill>
        <p:spPr>
          <a:xfrm>
            <a:off x="4454723" y="4571073"/>
            <a:ext cx="241298" cy="334104"/>
          </a:xfrm>
          <a:prstGeom prst="rect">
            <a:avLst/>
          </a:prstGeom>
        </p:spPr>
      </p:pic>
      <p:pic>
        <p:nvPicPr>
          <p:cNvPr id="15" name="Image 13" descr="preencoded.png"/>
          <p:cNvPicPr>
            <a:picLocks noChangeAspect="1"/>
          </p:cNvPicPr>
          <p:nvPr/>
        </p:nvPicPr>
        <p:blipFill>
          <a:blip r:embed="rId10"/>
          <a:stretch>
            <a:fillRect/>
          </a:stretch>
        </p:blipFill>
        <p:spPr>
          <a:xfrm>
            <a:off x="7870011" y="4348336"/>
            <a:ext cx="3415288" cy="1559153"/>
          </a:xfrm>
          <a:prstGeom prst="rect">
            <a:avLst/>
          </a:prstGeom>
        </p:spPr>
      </p:pic>
      <p:pic>
        <p:nvPicPr>
          <p:cNvPr id="16" name="Image 14" descr="preencoded.png"/>
          <p:cNvPicPr>
            <a:picLocks noChangeAspect="1"/>
          </p:cNvPicPr>
          <p:nvPr/>
        </p:nvPicPr>
        <p:blipFill>
          <a:blip r:embed="rId13"/>
          <a:stretch>
            <a:fillRect/>
          </a:stretch>
        </p:blipFill>
        <p:spPr>
          <a:xfrm>
            <a:off x="8092747" y="4571073"/>
            <a:ext cx="278420" cy="334104"/>
          </a:xfrm>
          <a:prstGeom prst="rect">
            <a:avLst/>
          </a:prstGeom>
        </p:spPr>
      </p:pic>
      <p:pic>
        <p:nvPicPr>
          <p:cNvPr id="17" name="Image 15" descr="preencoded.png"/>
          <p:cNvPicPr>
            <a:picLocks noChangeAspect="1"/>
          </p:cNvPicPr>
          <p:nvPr/>
        </p:nvPicPr>
        <p:blipFill>
          <a:blip r:embed="rId14"/>
          <a:stretch>
            <a:fillRect/>
          </a:stretch>
        </p:blipFill>
        <p:spPr>
          <a:xfrm>
            <a:off x="9503410" y="2529325"/>
            <a:ext cx="1781889" cy="1781889"/>
          </a:xfrm>
          <a:prstGeom prst="rect">
            <a:avLst/>
          </a:prstGeom>
        </p:spPr>
      </p:pic>
      <p:sp>
        <p:nvSpPr>
          <p:cNvPr id="19" name="Text 0"/>
          <p:cNvSpPr/>
          <p:nvPr/>
        </p:nvSpPr>
        <p:spPr>
          <a:xfrm>
            <a:off x="593963" y="450453"/>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Security "Of" the Cloud:</a:t>
            </a:r>
            <a:endParaRPr lang="en-US" sz="2631" dirty="0"/>
          </a:p>
        </p:txBody>
      </p:sp>
      <p:sp>
        <p:nvSpPr>
          <p:cNvPr id="20" name="Text 1"/>
          <p:cNvSpPr/>
          <p:nvPr/>
        </p:nvSpPr>
        <p:spPr>
          <a:xfrm>
            <a:off x="593963" y="895926"/>
            <a:ext cx="12829604" cy="445472"/>
          </a:xfrm>
          <a:prstGeom prst="rect">
            <a:avLst/>
          </a:prstGeom>
          <a:noFill/>
          <a:ln/>
        </p:spPr>
        <p:txBody>
          <a:bodyPr vert="horz" wrap="square" lIns="0" tIns="0" rIns="0" bIns="0" rtlCol="0" anchor="t"/>
          <a:lstStyle/>
          <a:p>
            <a:pPr>
              <a:lnSpc>
                <a:spcPts val="3507"/>
              </a:lnSpc>
            </a:pPr>
            <a:r>
              <a:rPr lang="en-US" sz="3507" b="1" dirty="0">
                <a:solidFill>
                  <a:srgbClr val="1E40AF"/>
                </a:solidFill>
                <a:latin typeface="ui-sans-serif" pitchFamily="34" charset="0"/>
                <a:ea typeface="ui-sans-serif" pitchFamily="34" charset="-122"/>
                <a:cs typeface="ui-sans-serif" pitchFamily="34" charset="-120"/>
              </a:rPr>
              <a:t>Provider Responsibilities</a:t>
            </a:r>
            <a:endParaRPr lang="en-US" sz="3507" dirty="0"/>
          </a:p>
        </p:txBody>
      </p:sp>
      <p:sp>
        <p:nvSpPr>
          <p:cNvPr id="21" name="Text 2"/>
          <p:cNvSpPr/>
          <p:nvPr/>
        </p:nvSpPr>
        <p:spPr>
          <a:xfrm>
            <a:off x="593963" y="1564134"/>
            <a:ext cx="8315484"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Cloud service providers are responsible for securing the underlying infrastructure that supports cloud services, including:</a:t>
            </a:r>
            <a:endParaRPr lang="en-US" sz="1461" dirty="0"/>
          </a:p>
        </p:txBody>
      </p:sp>
      <p:sp>
        <p:nvSpPr>
          <p:cNvPr id="22" name="Text 3"/>
          <p:cNvSpPr/>
          <p:nvPr/>
        </p:nvSpPr>
        <p:spPr>
          <a:xfrm>
            <a:off x="1178645" y="2640692"/>
            <a:ext cx="2152189"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Physical Security</a:t>
            </a:r>
            <a:endParaRPr lang="en-US" sz="1461" dirty="0"/>
          </a:p>
        </p:txBody>
      </p:sp>
      <p:sp>
        <p:nvSpPr>
          <p:cNvPr id="23" name="Text 4"/>
          <p:cNvSpPr/>
          <p:nvPr/>
        </p:nvSpPr>
        <p:spPr>
          <a:xfrm>
            <a:off x="816699" y="3049042"/>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Securing data center facilities with access controls, surveillance, and environmental controls</a:t>
            </a:r>
            <a:endParaRPr lang="en-US" sz="1169" dirty="0"/>
          </a:p>
        </p:txBody>
      </p:sp>
      <p:sp>
        <p:nvSpPr>
          <p:cNvPr id="24" name="Text 5"/>
          <p:cNvSpPr/>
          <p:nvPr/>
        </p:nvSpPr>
        <p:spPr>
          <a:xfrm>
            <a:off x="4881634" y="2603570"/>
            <a:ext cx="2542905" cy="519718"/>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Hardware Infrastructure</a:t>
            </a:r>
            <a:endParaRPr lang="en-US" sz="1461" dirty="0"/>
          </a:p>
        </p:txBody>
      </p:sp>
      <p:sp>
        <p:nvSpPr>
          <p:cNvPr id="25" name="Text 6"/>
          <p:cNvSpPr/>
          <p:nvPr/>
        </p:nvSpPr>
        <p:spPr>
          <a:xfrm>
            <a:off x="4454723" y="3234655"/>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Managing and securing physical servers, storage devices, and hardware components</a:t>
            </a:r>
            <a:endParaRPr lang="en-US" sz="1169" dirty="0"/>
          </a:p>
        </p:txBody>
      </p:sp>
      <p:sp>
        <p:nvSpPr>
          <p:cNvPr id="26" name="Text 7"/>
          <p:cNvSpPr/>
          <p:nvPr/>
        </p:nvSpPr>
        <p:spPr>
          <a:xfrm>
            <a:off x="8593904" y="2640692"/>
            <a:ext cx="290235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Network Infrastructure</a:t>
            </a:r>
            <a:endParaRPr lang="en-US" sz="1461" dirty="0"/>
          </a:p>
        </p:txBody>
      </p:sp>
      <p:sp>
        <p:nvSpPr>
          <p:cNvPr id="27" name="Text 8"/>
          <p:cNvSpPr/>
          <p:nvPr/>
        </p:nvSpPr>
        <p:spPr>
          <a:xfrm>
            <a:off x="8092747" y="3049042"/>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Ensuring security of networking components including routers, switches, and firewalls</a:t>
            </a:r>
            <a:endParaRPr lang="en-US" sz="1169" dirty="0"/>
          </a:p>
        </p:txBody>
      </p:sp>
      <p:sp>
        <p:nvSpPr>
          <p:cNvPr id="28" name="Text 9"/>
          <p:cNvSpPr/>
          <p:nvPr/>
        </p:nvSpPr>
        <p:spPr>
          <a:xfrm>
            <a:off x="1243611" y="4608195"/>
            <a:ext cx="2466107"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Virtualization Layer</a:t>
            </a:r>
            <a:endParaRPr lang="en-US" sz="1461" dirty="0"/>
          </a:p>
        </p:txBody>
      </p:sp>
      <p:sp>
        <p:nvSpPr>
          <p:cNvPr id="29" name="Text 10"/>
          <p:cNvSpPr/>
          <p:nvPr/>
        </p:nvSpPr>
        <p:spPr>
          <a:xfrm>
            <a:off x="816699" y="5016545"/>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Protecting hypervisors and virtualization technologies that enable customer resources</a:t>
            </a:r>
            <a:endParaRPr lang="en-US" sz="1169" dirty="0"/>
          </a:p>
        </p:txBody>
      </p:sp>
      <p:sp>
        <p:nvSpPr>
          <p:cNvPr id="30" name="Text 11"/>
          <p:cNvSpPr/>
          <p:nvPr/>
        </p:nvSpPr>
        <p:spPr>
          <a:xfrm>
            <a:off x="4844512" y="4608195"/>
            <a:ext cx="2881650"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Infrastructure Updates</a:t>
            </a:r>
            <a:endParaRPr lang="en-US" sz="1461" dirty="0"/>
          </a:p>
        </p:txBody>
      </p:sp>
      <p:sp>
        <p:nvSpPr>
          <p:cNvPr id="31" name="Text 12"/>
          <p:cNvSpPr/>
          <p:nvPr/>
        </p:nvSpPr>
        <p:spPr>
          <a:xfrm>
            <a:off x="4454723" y="5016545"/>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Keeping cloud infrastructure software up-to-date with security patches and updates</a:t>
            </a:r>
            <a:endParaRPr lang="en-US" sz="1169" dirty="0"/>
          </a:p>
        </p:txBody>
      </p:sp>
      <p:sp>
        <p:nvSpPr>
          <p:cNvPr id="32" name="Text 13"/>
          <p:cNvSpPr/>
          <p:nvPr/>
        </p:nvSpPr>
        <p:spPr>
          <a:xfrm>
            <a:off x="8519658" y="4608195"/>
            <a:ext cx="2072491" cy="259859"/>
          </a:xfrm>
          <a:prstGeom prst="rect">
            <a:avLst/>
          </a:prstGeom>
          <a:noFill/>
          <a:ln/>
        </p:spPr>
        <p:txBody>
          <a:bodyPr vert="horz" wrap="square" lIns="0" tIns="0" rIns="0" bIns="0" rtlCol="0" anchor="t"/>
          <a:lstStyle/>
          <a:p>
            <a:pPr>
              <a:lnSpc>
                <a:spcPts val="2046"/>
              </a:lnSpc>
            </a:pPr>
            <a:r>
              <a:rPr lang="en-US" sz="1461" b="1" dirty="0">
                <a:solidFill>
                  <a:srgbClr val="1F2937"/>
                </a:solidFill>
                <a:latin typeface="ui-sans-serif" pitchFamily="34" charset="0"/>
                <a:ea typeface="ui-sans-serif" pitchFamily="34" charset="-122"/>
                <a:cs typeface="ui-sans-serif" pitchFamily="34" charset="-120"/>
              </a:rPr>
              <a:t>Power &amp; Cooling</a:t>
            </a:r>
            <a:endParaRPr lang="en-US" sz="1461" dirty="0"/>
          </a:p>
        </p:txBody>
      </p:sp>
      <p:sp>
        <p:nvSpPr>
          <p:cNvPr id="33" name="Text 14"/>
          <p:cNvSpPr/>
          <p:nvPr/>
        </p:nvSpPr>
        <p:spPr>
          <a:xfrm>
            <a:off x="8092747" y="5016545"/>
            <a:ext cx="2969816" cy="668209"/>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Maintaining power and cooling systems to ensure continuous operation of data centers</a:t>
            </a:r>
            <a:endParaRPr lang="en-US" sz="1169"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0" y="79226"/>
            <a:ext cx="2784202" cy="1856135"/>
          </a:xfrm>
          <a:prstGeom prst="rect">
            <a:avLst/>
          </a:prstGeom>
        </p:spPr>
      </p:pic>
      <p:pic>
        <p:nvPicPr>
          <p:cNvPr id="4" name="Image 2" descr="preencoded.png"/>
          <p:cNvPicPr>
            <a:picLocks noChangeAspect="1"/>
          </p:cNvPicPr>
          <p:nvPr/>
        </p:nvPicPr>
        <p:blipFill>
          <a:blip r:embed="rId5"/>
          <a:stretch>
            <a:fillRect/>
          </a:stretch>
        </p:blipFill>
        <p:spPr>
          <a:xfrm>
            <a:off x="9559094" y="4905177"/>
            <a:ext cx="2320168" cy="2784202"/>
          </a:xfrm>
          <a:prstGeom prst="rect">
            <a:avLst/>
          </a:prstGeom>
        </p:spPr>
      </p:pic>
      <p:pic>
        <p:nvPicPr>
          <p:cNvPr id="5" name="Image 3" descr="preencoded.png"/>
          <p:cNvPicPr>
            <a:picLocks noChangeAspect="1"/>
          </p:cNvPicPr>
          <p:nvPr/>
        </p:nvPicPr>
        <p:blipFill>
          <a:blip r:embed="rId6"/>
          <a:stretch>
            <a:fillRect/>
          </a:stretch>
        </p:blipFill>
        <p:spPr>
          <a:xfrm>
            <a:off x="593963" y="2380833"/>
            <a:ext cx="2533624" cy="1633399"/>
          </a:xfrm>
          <a:prstGeom prst="rect">
            <a:avLst/>
          </a:prstGeom>
        </p:spPr>
      </p:pic>
      <p:pic>
        <p:nvPicPr>
          <p:cNvPr id="6" name="Image 4" descr="preencoded.png"/>
          <p:cNvPicPr>
            <a:picLocks noChangeAspect="1"/>
          </p:cNvPicPr>
          <p:nvPr/>
        </p:nvPicPr>
        <p:blipFill>
          <a:blip r:embed="rId7"/>
          <a:stretch>
            <a:fillRect/>
          </a:stretch>
        </p:blipFill>
        <p:spPr>
          <a:xfrm>
            <a:off x="742454" y="2529324"/>
            <a:ext cx="222736" cy="296982"/>
          </a:xfrm>
          <a:prstGeom prst="rect">
            <a:avLst/>
          </a:prstGeom>
        </p:spPr>
      </p:pic>
      <p:pic>
        <p:nvPicPr>
          <p:cNvPr id="7" name="Image 5" descr="preencoded.png"/>
          <p:cNvPicPr>
            <a:picLocks noChangeAspect="1"/>
          </p:cNvPicPr>
          <p:nvPr/>
        </p:nvPicPr>
        <p:blipFill>
          <a:blip r:embed="rId6"/>
          <a:stretch>
            <a:fillRect/>
          </a:stretch>
        </p:blipFill>
        <p:spPr>
          <a:xfrm>
            <a:off x="3313201" y="2380833"/>
            <a:ext cx="2533624" cy="1633399"/>
          </a:xfrm>
          <a:prstGeom prst="rect">
            <a:avLst/>
          </a:prstGeom>
        </p:spPr>
      </p:pic>
      <p:pic>
        <p:nvPicPr>
          <p:cNvPr id="8" name="Image 6" descr="preencoded.png"/>
          <p:cNvPicPr>
            <a:picLocks noChangeAspect="1"/>
          </p:cNvPicPr>
          <p:nvPr/>
        </p:nvPicPr>
        <p:blipFill>
          <a:blip r:embed="rId8"/>
          <a:stretch>
            <a:fillRect/>
          </a:stretch>
        </p:blipFill>
        <p:spPr>
          <a:xfrm>
            <a:off x="3461691" y="2529324"/>
            <a:ext cx="278420" cy="296982"/>
          </a:xfrm>
          <a:prstGeom prst="rect">
            <a:avLst/>
          </a:prstGeom>
        </p:spPr>
      </p:pic>
      <p:pic>
        <p:nvPicPr>
          <p:cNvPr id="9" name="Image 7" descr="preencoded.png"/>
          <p:cNvPicPr>
            <a:picLocks noChangeAspect="1"/>
          </p:cNvPicPr>
          <p:nvPr/>
        </p:nvPicPr>
        <p:blipFill>
          <a:blip r:embed="rId6"/>
          <a:stretch>
            <a:fillRect/>
          </a:stretch>
        </p:blipFill>
        <p:spPr>
          <a:xfrm>
            <a:off x="6032438" y="2380833"/>
            <a:ext cx="2533624" cy="1633399"/>
          </a:xfrm>
          <a:prstGeom prst="rect">
            <a:avLst/>
          </a:prstGeom>
        </p:spPr>
      </p:pic>
      <p:pic>
        <p:nvPicPr>
          <p:cNvPr id="10" name="Image 8" descr="preencoded.png"/>
          <p:cNvPicPr>
            <a:picLocks noChangeAspect="1"/>
          </p:cNvPicPr>
          <p:nvPr/>
        </p:nvPicPr>
        <p:blipFill>
          <a:blip r:embed="rId9"/>
          <a:stretch>
            <a:fillRect/>
          </a:stretch>
        </p:blipFill>
        <p:spPr>
          <a:xfrm>
            <a:off x="6180929" y="2640692"/>
            <a:ext cx="278420" cy="296982"/>
          </a:xfrm>
          <a:prstGeom prst="rect">
            <a:avLst/>
          </a:prstGeom>
        </p:spPr>
      </p:pic>
      <p:pic>
        <p:nvPicPr>
          <p:cNvPr id="11" name="Image 9" descr="preencoded.png"/>
          <p:cNvPicPr>
            <a:picLocks noChangeAspect="1"/>
          </p:cNvPicPr>
          <p:nvPr/>
        </p:nvPicPr>
        <p:blipFill>
          <a:blip r:embed="rId6"/>
          <a:stretch>
            <a:fillRect/>
          </a:stretch>
        </p:blipFill>
        <p:spPr>
          <a:xfrm>
            <a:off x="8751676" y="2380833"/>
            <a:ext cx="2533624" cy="1633399"/>
          </a:xfrm>
          <a:prstGeom prst="rect">
            <a:avLst/>
          </a:prstGeom>
        </p:spPr>
      </p:pic>
      <p:pic>
        <p:nvPicPr>
          <p:cNvPr id="12" name="Image 10" descr="preencoded.png"/>
          <p:cNvPicPr>
            <a:picLocks noChangeAspect="1"/>
          </p:cNvPicPr>
          <p:nvPr/>
        </p:nvPicPr>
        <p:blipFill>
          <a:blip r:embed="rId10"/>
          <a:stretch>
            <a:fillRect/>
          </a:stretch>
        </p:blipFill>
        <p:spPr>
          <a:xfrm>
            <a:off x="8900166" y="2640692"/>
            <a:ext cx="278420" cy="296982"/>
          </a:xfrm>
          <a:prstGeom prst="rect">
            <a:avLst/>
          </a:prstGeom>
        </p:spPr>
      </p:pic>
      <p:pic>
        <p:nvPicPr>
          <p:cNvPr id="13" name="Image 11" descr="preencoded.png"/>
          <p:cNvPicPr>
            <a:picLocks noChangeAspect="1"/>
          </p:cNvPicPr>
          <p:nvPr/>
        </p:nvPicPr>
        <p:blipFill>
          <a:blip r:embed="rId11"/>
          <a:stretch>
            <a:fillRect/>
          </a:stretch>
        </p:blipFill>
        <p:spPr>
          <a:xfrm>
            <a:off x="593963" y="4199846"/>
            <a:ext cx="2533624" cy="1410662"/>
          </a:xfrm>
          <a:prstGeom prst="rect">
            <a:avLst/>
          </a:prstGeom>
        </p:spPr>
      </p:pic>
      <p:pic>
        <p:nvPicPr>
          <p:cNvPr id="14" name="Image 12" descr="preencoded.png"/>
          <p:cNvPicPr>
            <a:picLocks noChangeAspect="1"/>
          </p:cNvPicPr>
          <p:nvPr/>
        </p:nvPicPr>
        <p:blipFill>
          <a:blip r:embed="rId12"/>
          <a:stretch>
            <a:fillRect/>
          </a:stretch>
        </p:blipFill>
        <p:spPr>
          <a:xfrm>
            <a:off x="742454" y="4348336"/>
            <a:ext cx="250578" cy="296982"/>
          </a:xfrm>
          <a:prstGeom prst="rect">
            <a:avLst/>
          </a:prstGeom>
        </p:spPr>
      </p:pic>
      <p:pic>
        <p:nvPicPr>
          <p:cNvPr id="15" name="Image 13" descr="preencoded.png"/>
          <p:cNvPicPr>
            <a:picLocks noChangeAspect="1"/>
          </p:cNvPicPr>
          <p:nvPr/>
        </p:nvPicPr>
        <p:blipFill>
          <a:blip r:embed="rId11"/>
          <a:stretch>
            <a:fillRect/>
          </a:stretch>
        </p:blipFill>
        <p:spPr>
          <a:xfrm>
            <a:off x="3313201" y="4199846"/>
            <a:ext cx="2533624" cy="1410662"/>
          </a:xfrm>
          <a:prstGeom prst="rect">
            <a:avLst/>
          </a:prstGeom>
        </p:spPr>
      </p:pic>
      <p:pic>
        <p:nvPicPr>
          <p:cNvPr id="16" name="Image 14" descr="preencoded.png"/>
          <p:cNvPicPr>
            <a:picLocks noChangeAspect="1"/>
          </p:cNvPicPr>
          <p:nvPr/>
        </p:nvPicPr>
        <p:blipFill>
          <a:blip r:embed="rId13"/>
          <a:stretch>
            <a:fillRect/>
          </a:stretch>
        </p:blipFill>
        <p:spPr>
          <a:xfrm>
            <a:off x="3461691" y="4459704"/>
            <a:ext cx="278420" cy="296982"/>
          </a:xfrm>
          <a:prstGeom prst="rect">
            <a:avLst/>
          </a:prstGeom>
        </p:spPr>
      </p:pic>
      <p:pic>
        <p:nvPicPr>
          <p:cNvPr id="17" name="Image 15" descr="preencoded.png"/>
          <p:cNvPicPr>
            <a:picLocks noChangeAspect="1"/>
          </p:cNvPicPr>
          <p:nvPr/>
        </p:nvPicPr>
        <p:blipFill>
          <a:blip r:embed="rId11"/>
          <a:stretch>
            <a:fillRect/>
          </a:stretch>
        </p:blipFill>
        <p:spPr>
          <a:xfrm>
            <a:off x="6032438" y="4199846"/>
            <a:ext cx="2533624" cy="1410662"/>
          </a:xfrm>
          <a:prstGeom prst="rect">
            <a:avLst/>
          </a:prstGeom>
        </p:spPr>
      </p:pic>
      <p:pic>
        <p:nvPicPr>
          <p:cNvPr id="18" name="Image 16" descr="preencoded.png"/>
          <p:cNvPicPr>
            <a:picLocks noChangeAspect="1"/>
          </p:cNvPicPr>
          <p:nvPr/>
        </p:nvPicPr>
        <p:blipFill>
          <a:blip r:embed="rId14"/>
          <a:stretch>
            <a:fillRect/>
          </a:stretch>
        </p:blipFill>
        <p:spPr>
          <a:xfrm>
            <a:off x="6180929" y="4348336"/>
            <a:ext cx="222736" cy="296982"/>
          </a:xfrm>
          <a:prstGeom prst="rect">
            <a:avLst/>
          </a:prstGeom>
        </p:spPr>
      </p:pic>
      <p:pic>
        <p:nvPicPr>
          <p:cNvPr id="19" name="Image 17" descr="preencoded.png"/>
          <p:cNvPicPr>
            <a:picLocks noChangeAspect="1"/>
          </p:cNvPicPr>
          <p:nvPr/>
        </p:nvPicPr>
        <p:blipFill>
          <a:blip r:embed="rId11"/>
          <a:stretch>
            <a:fillRect/>
          </a:stretch>
        </p:blipFill>
        <p:spPr>
          <a:xfrm>
            <a:off x="8751676" y="4199846"/>
            <a:ext cx="2533624" cy="1410662"/>
          </a:xfrm>
          <a:prstGeom prst="rect">
            <a:avLst/>
          </a:prstGeom>
        </p:spPr>
      </p:pic>
      <p:pic>
        <p:nvPicPr>
          <p:cNvPr id="20" name="Image 18" descr="preencoded.png"/>
          <p:cNvPicPr>
            <a:picLocks noChangeAspect="1"/>
          </p:cNvPicPr>
          <p:nvPr/>
        </p:nvPicPr>
        <p:blipFill>
          <a:blip r:embed="rId15"/>
          <a:stretch>
            <a:fillRect/>
          </a:stretch>
        </p:blipFill>
        <p:spPr>
          <a:xfrm>
            <a:off x="8900166" y="4348336"/>
            <a:ext cx="278420" cy="296982"/>
          </a:xfrm>
          <a:prstGeom prst="rect">
            <a:avLst/>
          </a:prstGeom>
        </p:spPr>
      </p:pic>
      <p:pic>
        <p:nvPicPr>
          <p:cNvPr id="21" name="Image 19" descr="preencoded.png"/>
          <p:cNvPicPr>
            <a:picLocks noChangeAspect="1"/>
          </p:cNvPicPr>
          <p:nvPr/>
        </p:nvPicPr>
        <p:blipFill>
          <a:blip r:embed="rId16"/>
          <a:stretch>
            <a:fillRect/>
          </a:stretch>
        </p:blipFill>
        <p:spPr>
          <a:xfrm>
            <a:off x="593963" y="2677815"/>
            <a:ext cx="1484908" cy="1484908"/>
          </a:xfrm>
          <a:prstGeom prst="rect">
            <a:avLst/>
          </a:prstGeom>
        </p:spPr>
      </p:pic>
      <p:sp>
        <p:nvSpPr>
          <p:cNvPr id="23" name="Text 0"/>
          <p:cNvSpPr/>
          <p:nvPr/>
        </p:nvSpPr>
        <p:spPr>
          <a:xfrm>
            <a:off x="593963" y="450453"/>
            <a:ext cx="10691336"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Security "In" the Cloud:</a:t>
            </a:r>
            <a:endParaRPr lang="en-US" sz="2631" dirty="0"/>
          </a:p>
        </p:txBody>
      </p:sp>
      <p:sp>
        <p:nvSpPr>
          <p:cNvPr id="24" name="Text 1"/>
          <p:cNvSpPr/>
          <p:nvPr/>
        </p:nvSpPr>
        <p:spPr>
          <a:xfrm>
            <a:off x="593963" y="895926"/>
            <a:ext cx="12829604" cy="445472"/>
          </a:xfrm>
          <a:prstGeom prst="rect">
            <a:avLst/>
          </a:prstGeom>
          <a:noFill/>
          <a:ln/>
        </p:spPr>
        <p:txBody>
          <a:bodyPr vert="horz" wrap="square" lIns="0" tIns="0" rIns="0" bIns="0" rtlCol="0" anchor="t"/>
          <a:lstStyle/>
          <a:p>
            <a:pPr>
              <a:lnSpc>
                <a:spcPts val="3507"/>
              </a:lnSpc>
            </a:pPr>
            <a:r>
              <a:rPr lang="en-US" sz="3507" b="1" dirty="0">
                <a:solidFill>
                  <a:srgbClr val="9A3412"/>
                </a:solidFill>
                <a:latin typeface="ui-sans-serif" pitchFamily="34" charset="0"/>
                <a:ea typeface="ui-sans-serif" pitchFamily="34" charset="-122"/>
                <a:cs typeface="ui-sans-serif" pitchFamily="34" charset="-120"/>
              </a:rPr>
              <a:t>Customer Responsibilities</a:t>
            </a:r>
            <a:endParaRPr lang="en-US" sz="3507" dirty="0"/>
          </a:p>
        </p:txBody>
      </p:sp>
      <p:sp>
        <p:nvSpPr>
          <p:cNvPr id="25" name="Text 2"/>
          <p:cNvSpPr/>
          <p:nvPr/>
        </p:nvSpPr>
        <p:spPr>
          <a:xfrm>
            <a:off x="593963" y="1564134"/>
            <a:ext cx="8315484" cy="519718"/>
          </a:xfrm>
          <a:prstGeom prst="rect">
            <a:avLst/>
          </a:prstGeom>
          <a:noFill/>
          <a:ln/>
        </p:spPr>
        <p:txBody>
          <a:bodyPr vert="horz" wrap="square" lIns="0" tIns="0" rIns="0" bIns="0" rtlCol="0" anchor="t"/>
          <a:lstStyle/>
          <a:p>
            <a:pPr>
              <a:lnSpc>
                <a:spcPts val="2046"/>
              </a:lnSpc>
            </a:pPr>
            <a:r>
              <a:rPr lang="en-US" sz="1461" dirty="0">
                <a:solidFill>
                  <a:srgbClr val="4B5563"/>
                </a:solidFill>
                <a:latin typeface="ui-sans-serif" pitchFamily="34" charset="0"/>
                <a:ea typeface="ui-sans-serif" pitchFamily="34" charset="-122"/>
                <a:cs typeface="ui-sans-serif" pitchFamily="34" charset="-120"/>
              </a:rPr>
              <a:t>Customers retain significant responsibilities for securing their assets and operations within the cloud environment:</a:t>
            </a:r>
            <a:endParaRPr lang="en-US" sz="1461" dirty="0"/>
          </a:p>
        </p:txBody>
      </p:sp>
      <p:sp>
        <p:nvSpPr>
          <p:cNvPr id="26" name="Text 3"/>
          <p:cNvSpPr/>
          <p:nvPr/>
        </p:nvSpPr>
        <p:spPr>
          <a:xfrm>
            <a:off x="1076558" y="2547886"/>
            <a:ext cx="178171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Data Protection</a:t>
            </a:r>
            <a:endParaRPr lang="en-US" sz="1315" dirty="0"/>
          </a:p>
        </p:txBody>
      </p:sp>
      <p:sp>
        <p:nvSpPr>
          <p:cNvPr id="27" name="Text 4"/>
          <p:cNvSpPr/>
          <p:nvPr/>
        </p:nvSpPr>
        <p:spPr>
          <a:xfrm>
            <a:off x="742454" y="2900551"/>
            <a:ext cx="2236642"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Ensuring confidentiality, integrity, and availability of data with encryption for data at rest and in transit</a:t>
            </a:r>
            <a:endParaRPr lang="en-US" sz="1023" dirty="0"/>
          </a:p>
        </p:txBody>
      </p:sp>
      <p:sp>
        <p:nvSpPr>
          <p:cNvPr id="28" name="Text 5"/>
          <p:cNvSpPr/>
          <p:nvPr/>
        </p:nvSpPr>
        <p:spPr>
          <a:xfrm>
            <a:off x="3851480" y="2547886"/>
            <a:ext cx="1969649"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Identity &amp; Access</a:t>
            </a:r>
            <a:endParaRPr lang="en-US" sz="1315" dirty="0"/>
          </a:p>
        </p:txBody>
      </p:sp>
      <p:sp>
        <p:nvSpPr>
          <p:cNvPr id="29" name="Text 6"/>
          <p:cNvSpPr/>
          <p:nvPr/>
        </p:nvSpPr>
        <p:spPr>
          <a:xfrm>
            <a:off x="3461692" y="2900551"/>
            <a:ext cx="2236642"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Managing user identities, controlling access to resources, and enforcing authentication mechanisms</a:t>
            </a:r>
            <a:endParaRPr lang="en-US" sz="1023" dirty="0"/>
          </a:p>
        </p:txBody>
      </p:sp>
      <p:sp>
        <p:nvSpPr>
          <p:cNvPr id="30" name="Text 7"/>
          <p:cNvSpPr/>
          <p:nvPr/>
        </p:nvSpPr>
        <p:spPr>
          <a:xfrm>
            <a:off x="6570717" y="2529324"/>
            <a:ext cx="1846854"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Application Security</a:t>
            </a:r>
            <a:endParaRPr lang="en-US" sz="1315" dirty="0"/>
          </a:p>
        </p:txBody>
      </p:sp>
      <p:sp>
        <p:nvSpPr>
          <p:cNvPr id="31" name="Text 8"/>
          <p:cNvSpPr/>
          <p:nvPr/>
        </p:nvSpPr>
        <p:spPr>
          <a:xfrm>
            <a:off x="6180929" y="3123287"/>
            <a:ext cx="2236642"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Securing applications deployed in the cloud, including development, configuration, and vulnerability management</a:t>
            </a:r>
            <a:endParaRPr lang="en-US" sz="1023" dirty="0"/>
          </a:p>
        </p:txBody>
      </p:sp>
      <p:sp>
        <p:nvSpPr>
          <p:cNvPr id="32" name="Text 9"/>
          <p:cNvSpPr/>
          <p:nvPr/>
        </p:nvSpPr>
        <p:spPr>
          <a:xfrm>
            <a:off x="9289955" y="2529324"/>
            <a:ext cx="1846854"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Network Configuration</a:t>
            </a:r>
            <a:endParaRPr lang="en-US" sz="1315" dirty="0"/>
          </a:p>
        </p:txBody>
      </p:sp>
      <p:sp>
        <p:nvSpPr>
          <p:cNvPr id="33" name="Text 10"/>
          <p:cNvSpPr/>
          <p:nvPr/>
        </p:nvSpPr>
        <p:spPr>
          <a:xfrm>
            <a:off x="8900167" y="3123288"/>
            <a:ext cx="223664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Configuring network controls like firewalls and security groups to protect cloud resources</a:t>
            </a:r>
            <a:endParaRPr lang="en-US" sz="1023" dirty="0"/>
          </a:p>
        </p:txBody>
      </p:sp>
      <p:sp>
        <p:nvSpPr>
          <p:cNvPr id="34" name="Text 11"/>
          <p:cNvSpPr/>
          <p:nvPr/>
        </p:nvSpPr>
        <p:spPr>
          <a:xfrm>
            <a:off x="1104400" y="4366898"/>
            <a:ext cx="1944418"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OS &amp; Middleware</a:t>
            </a:r>
            <a:endParaRPr lang="en-US" sz="1315" dirty="0"/>
          </a:p>
        </p:txBody>
      </p:sp>
      <p:sp>
        <p:nvSpPr>
          <p:cNvPr id="35" name="Text 12"/>
          <p:cNvSpPr/>
          <p:nvPr/>
        </p:nvSpPr>
        <p:spPr>
          <a:xfrm>
            <a:off x="742454" y="4719564"/>
            <a:ext cx="223664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Securing operating systems, middleware, and runtime environments in IaaS models</a:t>
            </a:r>
            <a:endParaRPr lang="en-US" sz="1023" dirty="0"/>
          </a:p>
        </p:txBody>
      </p:sp>
      <p:sp>
        <p:nvSpPr>
          <p:cNvPr id="36" name="Text 13"/>
          <p:cNvSpPr/>
          <p:nvPr/>
        </p:nvSpPr>
        <p:spPr>
          <a:xfrm>
            <a:off x="3851480" y="4348336"/>
            <a:ext cx="1846854" cy="519718"/>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Client-Side Security</a:t>
            </a:r>
            <a:endParaRPr lang="en-US" sz="1315" dirty="0"/>
          </a:p>
        </p:txBody>
      </p:sp>
      <p:sp>
        <p:nvSpPr>
          <p:cNvPr id="37" name="Text 14"/>
          <p:cNvSpPr/>
          <p:nvPr/>
        </p:nvSpPr>
        <p:spPr>
          <a:xfrm>
            <a:off x="3461692" y="4942299"/>
            <a:ext cx="2236642" cy="371227"/>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Protecting devices and endpoints used to access cloud services</a:t>
            </a:r>
            <a:endParaRPr lang="en-US" sz="1023" dirty="0"/>
          </a:p>
        </p:txBody>
      </p:sp>
      <p:sp>
        <p:nvSpPr>
          <p:cNvPr id="38" name="Text 15"/>
          <p:cNvSpPr/>
          <p:nvPr/>
        </p:nvSpPr>
        <p:spPr>
          <a:xfrm>
            <a:off x="6515033" y="4366898"/>
            <a:ext cx="123601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Monitoring</a:t>
            </a:r>
            <a:endParaRPr lang="en-US" sz="1315" dirty="0"/>
          </a:p>
        </p:txBody>
      </p:sp>
      <p:sp>
        <p:nvSpPr>
          <p:cNvPr id="39" name="Text 16"/>
          <p:cNvSpPr/>
          <p:nvPr/>
        </p:nvSpPr>
        <p:spPr>
          <a:xfrm>
            <a:off x="6180929" y="4719564"/>
            <a:ext cx="2236642" cy="556840"/>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Monitoring cloud environments for security incidents and having response plans</a:t>
            </a:r>
            <a:endParaRPr lang="en-US" sz="1023" dirty="0"/>
          </a:p>
        </p:txBody>
      </p:sp>
      <p:sp>
        <p:nvSpPr>
          <p:cNvPr id="40" name="Text 17"/>
          <p:cNvSpPr/>
          <p:nvPr/>
        </p:nvSpPr>
        <p:spPr>
          <a:xfrm>
            <a:off x="9289954" y="4366898"/>
            <a:ext cx="130753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Compliance</a:t>
            </a:r>
            <a:endParaRPr lang="en-US" sz="1315" dirty="0"/>
          </a:p>
        </p:txBody>
      </p:sp>
      <p:sp>
        <p:nvSpPr>
          <p:cNvPr id="41" name="Text 18"/>
          <p:cNvSpPr/>
          <p:nvPr/>
        </p:nvSpPr>
        <p:spPr>
          <a:xfrm>
            <a:off x="8900167" y="4719563"/>
            <a:ext cx="2236642" cy="742454"/>
          </a:xfrm>
          <a:prstGeom prst="rect">
            <a:avLst/>
          </a:prstGeom>
          <a:noFill/>
          <a:ln/>
        </p:spPr>
        <p:txBody>
          <a:bodyPr vert="horz" wrap="square" lIns="0" tIns="0" rIns="0" bIns="0" rtlCol="0" anchor="t"/>
          <a:lstStyle/>
          <a:p>
            <a:pPr>
              <a:lnSpc>
                <a:spcPts val="1461"/>
              </a:lnSpc>
            </a:pPr>
            <a:r>
              <a:rPr lang="en-US" sz="1023" dirty="0">
                <a:solidFill>
                  <a:srgbClr val="4B5563"/>
                </a:solidFill>
                <a:latin typeface="ui-sans-serif" pitchFamily="34" charset="0"/>
                <a:ea typeface="ui-sans-serif" pitchFamily="34" charset="-122"/>
                <a:cs typeface="ui-sans-serif" pitchFamily="34" charset="-120"/>
              </a:rPr>
              <a:t>Ensuring use of cloud services complies with relevant industry regulations and legal requirements</a:t>
            </a:r>
            <a:endParaRPr lang="en-US" sz="1023"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3558F-138A-F8AB-6D3D-7EA68BF9FA3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AA870B3-EF77-3529-9751-DF89288FD7D2}"/>
              </a:ext>
            </a:extLst>
          </p:cNvPr>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a:extLst>
              <a:ext uri="{FF2B5EF4-FFF2-40B4-BE49-F238E27FC236}">
                <a16:creationId xmlns:a16="http://schemas.microsoft.com/office/drawing/2014/main" id="{D82778D2-DD6F-643A-3203-F58A7841793C}"/>
              </a:ext>
            </a:extLst>
          </p:cNvPr>
          <p:cNvPicPr>
            <a:picLocks noChangeAspect="1"/>
          </p:cNvPicPr>
          <p:nvPr/>
        </p:nvPicPr>
        <p:blipFill>
          <a:blip r:embed="rId4"/>
          <a:stretch>
            <a:fillRect/>
          </a:stretch>
        </p:blipFill>
        <p:spPr>
          <a:xfrm>
            <a:off x="928067" y="1192907"/>
            <a:ext cx="1670521" cy="1670521"/>
          </a:xfrm>
          <a:prstGeom prst="rect">
            <a:avLst/>
          </a:prstGeom>
        </p:spPr>
      </p:pic>
      <p:pic>
        <p:nvPicPr>
          <p:cNvPr id="4" name="Image 2" descr="preencoded.png">
            <a:extLst>
              <a:ext uri="{FF2B5EF4-FFF2-40B4-BE49-F238E27FC236}">
                <a16:creationId xmlns:a16="http://schemas.microsoft.com/office/drawing/2014/main" id="{BF474FE4-E5BE-E9BF-D927-7B9B144FE297}"/>
              </a:ext>
            </a:extLst>
          </p:cNvPr>
          <p:cNvPicPr>
            <a:picLocks noChangeAspect="1"/>
          </p:cNvPicPr>
          <p:nvPr/>
        </p:nvPicPr>
        <p:blipFill>
          <a:blip r:embed="rId5"/>
          <a:stretch>
            <a:fillRect/>
          </a:stretch>
        </p:blipFill>
        <p:spPr>
          <a:xfrm>
            <a:off x="2041748" y="1935361"/>
            <a:ext cx="1113681" cy="1113681"/>
          </a:xfrm>
          <a:prstGeom prst="rect">
            <a:avLst/>
          </a:prstGeom>
        </p:spPr>
      </p:pic>
      <p:pic>
        <p:nvPicPr>
          <p:cNvPr id="5" name="Image 3" descr="preencoded.png">
            <a:extLst>
              <a:ext uri="{FF2B5EF4-FFF2-40B4-BE49-F238E27FC236}">
                <a16:creationId xmlns:a16="http://schemas.microsoft.com/office/drawing/2014/main" id="{93EDCBDE-B95B-7F26-0E09-AA793EE2463E}"/>
              </a:ext>
            </a:extLst>
          </p:cNvPr>
          <p:cNvPicPr>
            <a:picLocks noChangeAspect="1"/>
          </p:cNvPicPr>
          <p:nvPr/>
        </p:nvPicPr>
        <p:blipFill>
          <a:blip r:embed="rId6"/>
          <a:stretch>
            <a:fillRect/>
          </a:stretch>
        </p:blipFill>
        <p:spPr>
          <a:xfrm>
            <a:off x="8816640" y="3791496"/>
            <a:ext cx="1392101" cy="1392101"/>
          </a:xfrm>
          <a:prstGeom prst="rect">
            <a:avLst/>
          </a:prstGeom>
        </p:spPr>
      </p:pic>
      <p:pic>
        <p:nvPicPr>
          <p:cNvPr id="8" name="Picture 7" descr="A red and black triangle with white text&#10;&#10;AI-generated content may be incorrect.">
            <a:extLst>
              <a:ext uri="{FF2B5EF4-FFF2-40B4-BE49-F238E27FC236}">
                <a16:creationId xmlns:a16="http://schemas.microsoft.com/office/drawing/2014/main" id="{E62AAE50-780D-F815-4511-82444B3F2CEF}"/>
              </a:ext>
            </a:extLst>
          </p:cNvPr>
          <p:cNvPicPr>
            <a:picLocks noChangeAspect="1"/>
          </p:cNvPicPr>
          <p:nvPr/>
        </p:nvPicPr>
        <p:blipFill>
          <a:blip r:embed="rId7"/>
          <a:stretch>
            <a:fillRect/>
          </a:stretch>
        </p:blipFill>
        <p:spPr>
          <a:xfrm>
            <a:off x="0" y="79226"/>
            <a:ext cx="11879263" cy="6682086"/>
          </a:xfrm>
          <a:prstGeom prst="rect">
            <a:avLst/>
          </a:prstGeom>
        </p:spPr>
      </p:pic>
    </p:spTree>
    <p:extLst>
      <p:ext uri="{BB962C8B-B14F-4D97-AF65-F5344CB8AC3E}">
        <p14:creationId xmlns:p14="http://schemas.microsoft.com/office/powerpoint/2010/main" val="24217391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452766"/>
            <a:ext cx="445472" cy="445472"/>
          </a:xfrm>
          <a:prstGeom prst="rect">
            <a:avLst/>
          </a:prstGeom>
        </p:spPr>
      </p:pic>
      <p:pic>
        <p:nvPicPr>
          <p:cNvPr id="7" name="Image 5" descr="preencoded.png"/>
          <p:cNvPicPr>
            <a:picLocks noChangeAspect="1"/>
          </p:cNvPicPr>
          <p:nvPr/>
        </p:nvPicPr>
        <p:blipFill>
          <a:blip r:embed="rId8"/>
          <a:stretch>
            <a:fillRect/>
          </a:stretch>
        </p:blipFill>
        <p:spPr>
          <a:xfrm>
            <a:off x="556840" y="1527011"/>
            <a:ext cx="222736" cy="296982"/>
          </a:xfrm>
          <a:prstGeom prst="rect">
            <a:avLst/>
          </a:prstGeom>
        </p:spPr>
      </p:pic>
      <p:pic>
        <p:nvPicPr>
          <p:cNvPr id="8" name="Image 6" descr="preencoded.png"/>
          <p:cNvPicPr>
            <a:picLocks noChangeAspect="1"/>
          </p:cNvPicPr>
          <p:nvPr/>
        </p:nvPicPr>
        <p:blipFill>
          <a:blip r:embed="rId9"/>
          <a:stretch>
            <a:fillRect/>
          </a:stretch>
        </p:blipFill>
        <p:spPr>
          <a:xfrm>
            <a:off x="1039435" y="2343711"/>
            <a:ext cx="7127558" cy="593963"/>
          </a:xfrm>
          <a:prstGeom prst="rect">
            <a:avLst/>
          </a:prstGeom>
        </p:spPr>
      </p:pic>
      <p:pic>
        <p:nvPicPr>
          <p:cNvPr id="9" name="Image 7" descr="preencoded.png"/>
          <p:cNvPicPr>
            <a:picLocks noChangeAspect="1"/>
          </p:cNvPicPr>
          <p:nvPr/>
        </p:nvPicPr>
        <p:blipFill>
          <a:blip r:embed="rId10"/>
          <a:stretch>
            <a:fillRect/>
          </a:stretch>
        </p:blipFill>
        <p:spPr>
          <a:xfrm>
            <a:off x="1187926" y="2492201"/>
            <a:ext cx="296982" cy="296982"/>
          </a:xfrm>
          <a:prstGeom prst="rect">
            <a:avLst/>
          </a:prstGeom>
        </p:spPr>
      </p:pic>
      <p:pic>
        <p:nvPicPr>
          <p:cNvPr id="10" name="Image 8" descr="preencoded.png"/>
          <p:cNvPicPr>
            <a:picLocks noChangeAspect="1"/>
          </p:cNvPicPr>
          <p:nvPr/>
        </p:nvPicPr>
        <p:blipFill>
          <a:blip r:embed="rId9"/>
          <a:stretch>
            <a:fillRect/>
          </a:stretch>
        </p:blipFill>
        <p:spPr>
          <a:xfrm>
            <a:off x="1039435" y="3123288"/>
            <a:ext cx="7127558" cy="593963"/>
          </a:xfrm>
          <a:prstGeom prst="rect">
            <a:avLst/>
          </a:prstGeom>
        </p:spPr>
      </p:pic>
      <p:pic>
        <p:nvPicPr>
          <p:cNvPr id="11" name="Image 9" descr="preencoded.png"/>
          <p:cNvPicPr>
            <a:picLocks noChangeAspect="1"/>
          </p:cNvPicPr>
          <p:nvPr/>
        </p:nvPicPr>
        <p:blipFill>
          <a:blip r:embed="rId10"/>
          <a:stretch>
            <a:fillRect/>
          </a:stretch>
        </p:blipFill>
        <p:spPr>
          <a:xfrm>
            <a:off x="1187926" y="3271778"/>
            <a:ext cx="296982" cy="296982"/>
          </a:xfrm>
          <a:prstGeom prst="rect">
            <a:avLst/>
          </a:prstGeom>
        </p:spPr>
      </p:pic>
      <p:pic>
        <p:nvPicPr>
          <p:cNvPr id="12" name="Image 10" descr="preencoded.png"/>
          <p:cNvPicPr>
            <a:picLocks noChangeAspect="1"/>
          </p:cNvPicPr>
          <p:nvPr/>
        </p:nvPicPr>
        <p:blipFill>
          <a:blip r:embed="rId9"/>
          <a:stretch>
            <a:fillRect/>
          </a:stretch>
        </p:blipFill>
        <p:spPr>
          <a:xfrm>
            <a:off x="1039435" y="3902864"/>
            <a:ext cx="7127558" cy="593963"/>
          </a:xfrm>
          <a:prstGeom prst="rect">
            <a:avLst/>
          </a:prstGeom>
        </p:spPr>
      </p:pic>
      <p:pic>
        <p:nvPicPr>
          <p:cNvPr id="13" name="Image 11" descr="preencoded.png"/>
          <p:cNvPicPr>
            <a:picLocks noChangeAspect="1"/>
          </p:cNvPicPr>
          <p:nvPr/>
        </p:nvPicPr>
        <p:blipFill>
          <a:blip r:embed="rId10"/>
          <a:stretch>
            <a:fillRect/>
          </a:stretch>
        </p:blipFill>
        <p:spPr>
          <a:xfrm>
            <a:off x="1187926" y="4051355"/>
            <a:ext cx="296982" cy="296982"/>
          </a:xfrm>
          <a:prstGeom prst="rect">
            <a:avLst/>
          </a:prstGeom>
        </p:spPr>
      </p:pic>
      <p:pic>
        <p:nvPicPr>
          <p:cNvPr id="14" name="Image 12" descr="preencoded.png"/>
          <p:cNvPicPr>
            <a:picLocks noChangeAspect="1"/>
          </p:cNvPicPr>
          <p:nvPr/>
        </p:nvPicPr>
        <p:blipFill>
          <a:blip r:embed="rId11"/>
          <a:stretch>
            <a:fillRect/>
          </a:stretch>
        </p:blipFill>
        <p:spPr>
          <a:xfrm>
            <a:off x="1039435" y="4682441"/>
            <a:ext cx="7127558" cy="816699"/>
          </a:xfrm>
          <a:prstGeom prst="rect">
            <a:avLst/>
          </a:prstGeom>
        </p:spPr>
      </p:pic>
      <p:pic>
        <p:nvPicPr>
          <p:cNvPr id="15" name="Image 13" descr="preencoded.png"/>
          <p:cNvPicPr>
            <a:picLocks noChangeAspect="1"/>
          </p:cNvPicPr>
          <p:nvPr/>
        </p:nvPicPr>
        <p:blipFill>
          <a:blip r:embed="rId10"/>
          <a:stretch>
            <a:fillRect/>
          </a:stretch>
        </p:blipFill>
        <p:spPr>
          <a:xfrm>
            <a:off x="1187926" y="4830931"/>
            <a:ext cx="296982" cy="296982"/>
          </a:xfrm>
          <a:prstGeom prst="rect">
            <a:avLst/>
          </a:prstGeom>
        </p:spPr>
      </p:pic>
      <p:sp>
        <p:nvSpPr>
          <p:cNvPr id="17"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1</a:t>
            </a:r>
            <a:endParaRPr lang="en-US" sz="2631" dirty="0"/>
          </a:p>
        </p:txBody>
      </p:sp>
      <p:sp>
        <p:nvSpPr>
          <p:cNvPr id="18" name="Text 1"/>
          <p:cNvSpPr/>
          <p:nvPr/>
        </p:nvSpPr>
        <p:spPr>
          <a:xfrm>
            <a:off x="1039435" y="1452766"/>
            <a:ext cx="10394355"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According to the AWS Shared Responsibility Model, which of the following is a customer responsibility?</a:t>
            </a:r>
            <a:endParaRPr lang="en-US" sz="1754" dirty="0"/>
          </a:p>
        </p:txBody>
      </p:sp>
      <p:sp>
        <p:nvSpPr>
          <p:cNvPr id="19" name="Text 2"/>
          <p:cNvSpPr/>
          <p:nvPr/>
        </p:nvSpPr>
        <p:spPr>
          <a:xfrm>
            <a:off x="1285518" y="2529324"/>
            <a:ext cx="1219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0" name="Text 3"/>
          <p:cNvSpPr/>
          <p:nvPr/>
        </p:nvSpPr>
        <p:spPr>
          <a:xfrm>
            <a:off x="1633399" y="2492202"/>
            <a:ext cx="362764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Physical security of data centers</a:t>
            </a:r>
            <a:endParaRPr lang="en-US" sz="1461" dirty="0"/>
          </a:p>
        </p:txBody>
      </p:sp>
      <p:sp>
        <p:nvSpPr>
          <p:cNvPr id="21" name="Text 4"/>
          <p:cNvSpPr/>
          <p:nvPr/>
        </p:nvSpPr>
        <p:spPr>
          <a:xfrm>
            <a:off x="1285374" y="3308901"/>
            <a:ext cx="12233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2" name="Text 5"/>
          <p:cNvSpPr/>
          <p:nvPr/>
        </p:nvSpPr>
        <p:spPr>
          <a:xfrm>
            <a:off x="1633398" y="3271778"/>
            <a:ext cx="431238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Providing antivirus to the OS </a:t>
            </a:r>
            <a:endParaRPr lang="en-US" sz="1461" dirty="0"/>
          </a:p>
        </p:txBody>
      </p:sp>
      <p:sp>
        <p:nvSpPr>
          <p:cNvPr id="23" name="Text 6"/>
          <p:cNvSpPr/>
          <p:nvPr/>
        </p:nvSpPr>
        <p:spPr>
          <a:xfrm>
            <a:off x="1284504" y="4088478"/>
            <a:ext cx="1244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4" name="Text 7"/>
          <p:cNvSpPr/>
          <p:nvPr/>
        </p:nvSpPr>
        <p:spPr>
          <a:xfrm>
            <a:off x="1633398" y="4051355"/>
            <a:ext cx="536498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Managing the security of the virtualization layer</a:t>
            </a:r>
            <a:endParaRPr lang="en-US" sz="1461" dirty="0"/>
          </a:p>
        </p:txBody>
      </p:sp>
      <p:sp>
        <p:nvSpPr>
          <p:cNvPr id="25" name="Text 8"/>
          <p:cNvSpPr/>
          <p:nvPr/>
        </p:nvSpPr>
        <p:spPr>
          <a:xfrm>
            <a:off x="1279137" y="4868054"/>
            <a:ext cx="13729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6" name="Text 9"/>
          <p:cNvSpPr/>
          <p:nvPr/>
        </p:nvSpPr>
        <p:spPr>
          <a:xfrm>
            <a:off x="1633398" y="4830931"/>
            <a:ext cx="6385104"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Configuring security groups and managing operating system patches</a:t>
            </a:r>
            <a:endParaRPr lang="en-US" sz="146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19208"/>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4478266"/>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267153"/>
            <a:ext cx="445472" cy="445472"/>
          </a:xfrm>
          <a:prstGeom prst="rect">
            <a:avLst/>
          </a:prstGeom>
        </p:spPr>
      </p:pic>
      <p:pic>
        <p:nvPicPr>
          <p:cNvPr id="7" name="Image 5" descr="preencoded.png"/>
          <p:cNvPicPr>
            <a:picLocks noChangeAspect="1"/>
          </p:cNvPicPr>
          <p:nvPr/>
        </p:nvPicPr>
        <p:blipFill>
          <a:blip r:embed="rId8"/>
          <a:stretch>
            <a:fillRect/>
          </a:stretch>
        </p:blipFill>
        <p:spPr>
          <a:xfrm>
            <a:off x="556840" y="1341398"/>
            <a:ext cx="222736" cy="296982"/>
          </a:xfrm>
          <a:prstGeom prst="rect">
            <a:avLst/>
          </a:prstGeom>
        </p:spPr>
      </p:pic>
      <p:pic>
        <p:nvPicPr>
          <p:cNvPr id="8" name="Image 6" descr="preencoded.png"/>
          <p:cNvPicPr>
            <a:picLocks noChangeAspect="1"/>
          </p:cNvPicPr>
          <p:nvPr/>
        </p:nvPicPr>
        <p:blipFill>
          <a:blip r:embed="rId9"/>
          <a:stretch>
            <a:fillRect/>
          </a:stretch>
        </p:blipFill>
        <p:spPr>
          <a:xfrm>
            <a:off x="445472" y="2900551"/>
            <a:ext cx="5382791" cy="2078871"/>
          </a:xfrm>
          <a:prstGeom prst="rect">
            <a:avLst/>
          </a:prstGeom>
        </p:spPr>
      </p:pic>
      <p:pic>
        <p:nvPicPr>
          <p:cNvPr id="9" name="Image 7" descr="preencoded.png"/>
          <p:cNvPicPr>
            <a:picLocks noChangeAspect="1"/>
          </p:cNvPicPr>
          <p:nvPr/>
        </p:nvPicPr>
        <p:blipFill>
          <a:blip r:embed="rId10"/>
          <a:stretch>
            <a:fillRect/>
          </a:stretch>
        </p:blipFill>
        <p:spPr>
          <a:xfrm>
            <a:off x="668208" y="3123287"/>
            <a:ext cx="371227" cy="371227"/>
          </a:xfrm>
          <a:prstGeom prst="rect">
            <a:avLst/>
          </a:prstGeom>
        </p:spPr>
      </p:pic>
      <p:pic>
        <p:nvPicPr>
          <p:cNvPr id="10" name="Image 8" descr="preencoded.png"/>
          <p:cNvPicPr>
            <a:picLocks noChangeAspect="1"/>
          </p:cNvPicPr>
          <p:nvPr/>
        </p:nvPicPr>
        <p:blipFill>
          <a:blip r:embed="rId11"/>
          <a:stretch>
            <a:fillRect/>
          </a:stretch>
        </p:blipFill>
        <p:spPr>
          <a:xfrm>
            <a:off x="761015" y="3234655"/>
            <a:ext cx="185613" cy="148491"/>
          </a:xfrm>
          <a:prstGeom prst="rect">
            <a:avLst/>
          </a:prstGeom>
        </p:spPr>
      </p:pic>
      <p:pic>
        <p:nvPicPr>
          <p:cNvPr id="11" name="Image 9" descr="preencoded.png"/>
          <p:cNvPicPr>
            <a:picLocks noChangeAspect="1"/>
          </p:cNvPicPr>
          <p:nvPr/>
        </p:nvPicPr>
        <p:blipFill>
          <a:blip r:embed="rId12"/>
          <a:stretch>
            <a:fillRect/>
          </a:stretch>
        </p:blipFill>
        <p:spPr>
          <a:xfrm>
            <a:off x="668208" y="3680128"/>
            <a:ext cx="148491" cy="148491"/>
          </a:xfrm>
          <a:prstGeom prst="rect">
            <a:avLst/>
          </a:prstGeom>
        </p:spPr>
      </p:pic>
      <p:pic>
        <p:nvPicPr>
          <p:cNvPr id="12" name="Image 10" descr="preencoded.png"/>
          <p:cNvPicPr>
            <a:picLocks noChangeAspect="1"/>
          </p:cNvPicPr>
          <p:nvPr/>
        </p:nvPicPr>
        <p:blipFill>
          <a:blip r:embed="rId13"/>
          <a:stretch>
            <a:fillRect/>
          </a:stretch>
        </p:blipFill>
        <p:spPr>
          <a:xfrm>
            <a:off x="668208" y="3977109"/>
            <a:ext cx="148491" cy="148491"/>
          </a:xfrm>
          <a:prstGeom prst="rect">
            <a:avLst/>
          </a:prstGeom>
        </p:spPr>
      </p:pic>
      <p:pic>
        <p:nvPicPr>
          <p:cNvPr id="13" name="Image 11" descr="preencoded.png"/>
          <p:cNvPicPr>
            <a:picLocks noChangeAspect="1"/>
          </p:cNvPicPr>
          <p:nvPr/>
        </p:nvPicPr>
        <p:blipFill>
          <a:blip r:embed="rId14"/>
          <a:stretch>
            <a:fillRect/>
          </a:stretch>
        </p:blipFill>
        <p:spPr>
          <a:xfrm>
            <a:off x="668209" y="4274091"/>
            <a:ext cx="185613" cy="148491"/>
          </a:xfrm>
          <a:prstGeom prst="rect">
            <a:avLst/>
          </a:prstGeom>
        </p:spPr>
      </p:pic>
      <p:pic>
        <p:nvPicPr>
          <p:cNvPr id="14" name="Image 12" descr="preencoded.png"/>
          <p:cNvPicPr>
            <a:picLocks noChangeAspect="1"/>
          </p:cNvPicPr>
          <p:nvPr/>
        </p:nvPicPr>
        <p:blipFill>
          <a:blip r:embed="rId15"/>
          <a:stretch>
            <a:fillRect/>
          </a:stretch>
        </p:blipFill>
        <p:spPr>
          <a:xfrm>
            <a:off x="668208" y="4571072"/>
            <a:ext cx="148491" cy="148491"/>
          </a:xfrm>
          <a:prstGeom prst="rect">
            <a:avLst/>
          </a:prstGeom>
        </p:spPr>
      </p:pic>
      <p:pic>
        <p:nvPicPr>
          <p:cNvPr id="15" name="Image 13" descr="preencoded.png"/>
          <p:cNvPicPr>
            <a:picLocks noChangeAspect="1"/>
          </p:cNvPicPr>
          <p:nvPr/>
        </p:nvPicPr>
        <p:blipFill>
          <a:blip r:embed="rId9"/>
          <a:stretch>
            <a:fillRect/>
          </a:stretch>
        </p:blipFill>
        <p:spPr>
          <a:xfrm>
            <a:off x="6050999" y="2900551"/>
            <a:ext cx="5382791" cy="2078871"/>
          </a:xfrm>
          <a:prstGeom prst="rect">
            <a:avLst/>
          </a:prstGeom>
        </p:spPr>
      </p:pic>
      <p:pic>
        <p:nvPicPr>
          <p:cNvPr id="16" name="Image 14" descr="preencoded.png"/>
          <p:cNvPicPr>
            <a:picLocks noChangeAspect="1"/>
          </p:cNvPicPr>
          <p:nvPr/>
        </p:nvPicPr>
        <p:blipFill>
          <a:blip r:embed="rId16"/>
          <a:stretch>
            <a:fillRect/>
          </a:stretch>
        </p:blipFill>
        <p:spPr>
          <a:xfrm>
            <a:off x="6273735" y="3123287"/>
            <a:ext cx="371227" cy="371227"/>
          </a:xfrm>
          <a:prstGeom prst="rect">
            <a:avLst/>
          </a:prstGeom>
        </p:spPr>
      </p:pic>
      <p:pic>
        <p:nvPicPr>
          <p:cNvPr id="17" name="Image 15" descr="preencoded.png"/>
          <p:cNvPicPr>
            <a:picLocks noChangeAspect="1"/>
          </p:cNvPicPr>
          <p:nvPr/>
        </p:nvPicPr>
        <p:blipFill>
          <a:blip r:embed="rId17"/>
          <a:stretch>
            <a:fillRect/>
          </a:stretch>
        </p:blipFill>
        <p:spPr>
          <a:xfrm>
            <a:off x="6366542" y="3234655"/>
            <a:ext cx="185613" cy="148491"/>
          </a:xfrm>
          <a:prstGeom prst="rect">
            <a:avLst/>
          </a:prstGeom>
        </p:spPr>
      </p:pic>
      <p:pic>
        <p:nvPicPr>
          <p:cNvPr id="18" name="Image 16" descr="preencoded.png"/>
          <p:cNvPicPr>
            <a:picLocks noChangeAspect="1"/>
          </p:cNvPicPr>
          <p:nvPr/>
        </p:nvPicPr>
        <p:blipFill>
          <a:blip r:embed="rId18"/>
          <a:stretch>
            <a:fillRect/>
          </a:stretch>
        </p:blipFill>
        <p:spPr>
          <a:xfrm>
            <a:off x="6273735" y="3680128"/>
            <a:ext cx="148491" cy="148491"/>
          </a:xfrm>
          <a:prstGeom prst="rect">
            <a:avLst/>
          </a:prstGeom>
        </p:spPr>
      </p:pic>
      <p:pic>
        <p:nvPicPr>
          <p:cNvPr id="19" name="Image 17" descr="preencoded.png"/>
          <p:cNvPicPr>
            <a:picLocks noChangeAspect="1"/>
          </p:cNvPicPr>
          <p:nvPr/>
        </p:nvPicPr>
        <p:blipFill>
          <a:blip r:embed="rId19"/>
          <a:stretch>
            <a:fillRect/>
          </a:stretch>
        </p:blipFill>
        <p:spPr>
          <a:xfrm>
            <a:off x="6273735" y="3977109"/>
            <a:ext cx="167052" cy="148491"/>
          </a:xfrm>
          <a:prstGeom prst="rect">
            <a:avLst/>
          </a:prstGeom>
        </p:spPr>
      </p:pic>
      <p:pic>
        <p:nvPicPr>
          <p:cNvPr id="20" name="Image 18" descr="preencoded.png"/>
          <p:cNvPicPr>
            <a:picLocks noChangeAspect="1"/>
          </p:cNvPicPr>
          <p:nvPr/>
        </p:nvPicPr>
        <p:blipFill>
          <a:blip r:embed="rId20"/>
          <a:stretch>
            <a:fillRect/>
          </a:stretch>
        </p:blipFill>
        <p:spPr>
          <a:xfrm>
            <a:off x="6273735" y="4274091"/>
            <a:ext cx="111368" cy="148491"/>
          </a:xfrm>
          <a:prstGeom prst="rect">
            <a:avLst/>
          </a:prstGeom>
        </p:spPr>
      </p:pic>
      <p:pic>
        <p:nvPicPr>
          <p:cNvPr id="21" name="Image 19" descr="preencoded.png"/>
          <p:cNvPicPr>
            <a:picLocks noChangeAspect="1"/>
          </p:cNvPicPr>
          <p:nvPr/>
        </p:nvPicPr>
        <p:blipFill>
          <a:blip r:embed="rId21"/>
          <a:stretch>
            <a:fillRect/>
          </a:stretch>
        </p:blipFill>
        <p:spPr>
          <a:xfrm>
            <a:off x="6273735" y="4571072"/>
            <a:ext cx="185613" cy="148491"/>
          </a:xfrm>
          <a:prstGeom prst="rect">
            <a:avLst/>
          </a:prstGeom>
        </p:spPr>
      </p:pic>
      <p:pic>
        <p:nvPicPr>
          <p:cNvPr id="22" name="Image 20" descr="preencoded.png"/>
          <p:cNvPicPr>
            <a:picLocks noChangeAspect="1"/>
          </p:cNvPicPr>
          <p:nvPr/>
        </p:nvPicPr>
        <p:blipFill>
          <a:blip r:embed="rId22"/>
          <a:stretch>
            <a:fillRect/>
          </a:stretch>
        </p:blipFill>
        <p:spPr>
          <a:xfrm>
            <a:off x="445472" y="5202158"/>
            <a:ext cx="10988318" cy="742454"/>
          </a:xfrm>
          <a:prstGeom prst="rect">
            <a:avLst/>
          </a:prstGeom>
        </p:spPr>
      </p:pic>
      <p:pic>
        <p:nvPicPr>
          <p:cNvPr id="23" name="Image 21" descr="preencoded.png"/>
          <p:cNvPicPr>
            <a:picLocks noChangeAspect="1"/>
          </p:cNvPicPr>
          <p:nvPr/>
        </p:nvPicPr>
        <p:blipFill>
          <a:blip r:embed="rId23"/>
          <a:stretch>
            <a:fillRect/>
          </a:stretch>
        </p:blipFill>
        <p:spPr>
          <a:xfrm>
            <a:off x="593963" y="5378491"/>
            <a:ext cx="148491" cy="148491"/>
          </a:xfrm>
          <a:prstGeom prst="rect">
            <a:avLst/>
          </a:prstGeom>
        </p:spPr>
      </p:pic>
      <p:sp>
        <p:nvSpPr>
          <p:cNvPr id="25"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1</a:t>
            </a:r>
            <a:endParaRPr lang="en-US" sz="2631" dirty="0"/>
          </a:p>
        </p:txBody>
      </p:sp>
      <p:sp>
        <p:nvSpPr>
          <p:cNvPr id="26" name="Text 1"/>
          <p:cNvSpPr/>
          <p:nvPr/>
        </p:nvSpPr>
        <p:spPr>
          <a:xfrm>
            <a:off x="1039435" y="1341398"/>
            <a:ext cx="366331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The correct answer is </a:t>
            </a:r>
            <a:r>
              <a:rPr lang="en-US" sz="1754" b="1" dirty="0">
                <a:solidFill>
                  <a:srgbClr val="16A34A"/>
                </a:solidFill>
                <a:latin typeface="ui-sans-serif" pitchFamily="34" charset="0"/>
                <a:ea typeface="ui-sans-serif" pitchFamily="34" charset="-122"/>
                <a:cs typeface="ui-sans-serif" pitchFamily="34" charset="-120"/>
              </a:rPr>
              <a:t>D</a:t>
            </a:r>
            <a:r>
              <a:rPr lang="en-US" sz="1754" b="1" dirty="0">
                <a:solidFill>
                  <a:srgbClr val="374151"/>
                </a:solidFill>
                <a:latin typeface="ui-sans-serif" pitchFamily="34" charset="0"/>
                <a:ea typeface="ui-sans-serif" pitchFamily="34" charset="-122"/>
                <a:cs typeface="ui-sans-serif" pitchFamily="34" charset="-120"/>
              </a:rPr>
              <a:t>.</a:t>
            </a:r>
            <a:endParaRPr lang="en-US" sz="1754" dirty="0"/>
          </a:p>
        </p:txBody>
      </p:sp>
      <p:sp>
        <p:nvSpPr>
          <p:cNvPr id="27" name="Text 2"/>
          <p:cNvSpPr/>
          <p:nvPr/>
        </p:nvSpPr>
        <p:spPr>
          <a:xfrm>
            <a:off x="445472" y="1935361"/>
            <a:ext cx="10988318" cy="519718"/>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According to the AWS Shared Responsibility Model, configuring security groups and managing operating system patches are customer responsibilities.</a:t>
            </a:r>
            <a:endParaRPr lang="en-US" sz="1461" dirty="0"/>
          </a:p>
        </p:txBody>
      </p:sp>
      <p:sp>
        <p:nvSpPr>
          <p:cNvPr id="28" name="Text 3"/>
          <p:cNvSpPr/>
          <p:nvPr/>
        </p:nvSpPr>
        <p:spPr>
          <a:xfrm>
            <a:off x="1150804" y="3178971"/>
            <a:ext cx="2636118"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AWS Responsibilities</a:t>
            </a:r>
            <a:endParaRPr lang="en-US" sz="1461" dirty="0"/>
          </a:p>
        </p:txBody>
      </p:sp>
      <p:sp>
        <p:nvSpPr>
          <p:cNvPr id="29" name="Text 4"/>
          <p:cNvSpPr/>
          <p:nvPr/>
        </p:nvSpPr>
        <p:spPr>
          <a:xfrm>
            <a:off x="890945" y="3643005"/>
            <a:ext cx="2902183"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Physical security of data centers</a:t>
            </a:r>
            <a:endParaRPr lang="en-US" sz="1169" dirty="0"/>
          </a:p>
        </p:txBody>
      </p:sp>
      <p:sp>
        <p:nvSpPr>
          <p:cNvPr id="30" name="Text 5"/>
          <p:cNvSpPr/>
          <p:nvPr/>
        </p:nvSpPr>
        <p:spPr>
          <a:xfrm>
            <a:off x="890944" y="3939987"/>
            <a:ext cx="2022897"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Host operating system</a:t>
            </a:r>
            <a:endParaRPr lang="en-US" sz="1169" dirty="0"/>
          </a:p>
        </p:txBody>
      </p:sp>
      <p:sp>
        <p:nvSpPr>
          <p:cNvPr id="31" name="Text 6"/>
          <p:cNvSpPr/>
          <p:nvPr/>
        </p:nvSpPr>
        <p:spPr>
          <a:xfrm>
            <a:off x="928067" y="4236968"/>
            <a:ext cx="201698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Network infrastructure</a:t>
            </a:r>
            <a:endParaRPr lang="en-US" sz="1169" dirty="0"/>
          </a:p>
        </p:txBody>
      </p:sp>
      <p:sp>
        <p:nvSpPr>
          <p:cNvPr id="32" name="Text 7"/>
          <p:cNvSpPr/>
          <p:nvPr/>
        </p:nvSpPr>
        <p:spPr>
          <a:xfrm>
            <a:off x="890944" y="4533950"/>
            <a:ext cx="143195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Storage devices</a:t>
            </a:r>
            <a:endParaRPr lang="en-US" sz="1169" dirty="0"/>
          </a:p>
        </p:txBody>
      </p:sp>
      <p:sp>
        <p:nvSpPr>
          <p:cNvPr id="33" name="Text 8"/>
          <p:cNvSpPr/>
          <p:nvPr/>
        </p:nvSpPr>
        <p:spPr>
          <a:xfrm>
            <a:off x="6756330" y="3178971"/>
            <a:ext cx="3274744" cy="259859"/>
          </a:xfrm>
          <a:prstGeom prst="rect">
            <a:avLst/>
          </a:prstGeom>
          <a:noFill/>
          <a:ln/>
        </p:spPr>
        <p:txBody>
          <a:bodyPr vert="horz" wrap="square" lIns="0" tIns="0" rIns="0" bIns="0" rtlCol="0" anchor="t"/>
          <a:lstStyle/>
          <a:p>
            <a:pPr>
              <a:lnSpc>
                <a:spcPts val="2046"/>
              </a:lnSpc>
            </a:pPr>
            <a:r>
              <a:rPr lang="en-US" sz="1461" b="1" dirty="0">
                <a:solidFill>
                  <a:srgbClr val="374151"/>
                </a:solidFill>
                <a:latin typeface="ui-sans-serif" pitchFamily="34" charset="0"/>
                <a:ea typeface="ui-sans-serif" pitchFamily="34" charset="-122"/>
                <a:cs typeface="ui-sans-serif" pitchFamily="34" charset="-120"/>
              </a:rPr>
              <a:t>Customer Responsibilities</a:t>
            </a:r>
            <a:endParaRPr lang="en-US" sz="1461" dirty="0"/>
          </a:p>
        </p:txBody>
      </p:sp>
      <p:sp>
        <p:nvSpPr>
          <p:cNvPr id="34" name="Text 9"/>
          <p:cNvSpPr/>
          <p:nvPr/>
        </p:nvSpPr>
        <p:spPr>
          <a:xfrm>
            <a:off x="6496471" y="3643005"/>
            <a:ext cx="1323540"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Customer data</a:t>
            </a:r>
            <a:endParaRPr lang="en-US" sz="1169" dirty="0"/>
          </a:p>
        </p:txBody>
      </p:sp>
      <p:sp>
        <p:nvSpPr>
          <p:cNvPr id="35" name="Text 10"/>
          <p:cNvSpPr/>
          <p:nvPr/>
        </p:nvSpPr>
        <p:spPr>
          <a:xfrm>
            <a:off x="6515033" y="3939987"/>
            <a:ext cx="3527062"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Operating systems (including patching)</a:t>
            </a:r>
            <a:endParaRPr lang="en-US" sz="1169" dirty="0"/>
          </a:p>
        </p:txBody>
      </p:sp>
      <p:sp>
        <p:nvSpPr>
          <p:cNvPr id="36" name="Text 11"/>
          <p:cNvSpPr/>
          <p:nvPr/>
        </p:nvSpPr>
        <p:spPr>
          <a:xfrm>
            <a:off x="6459349" y="4236968"/>
            <a:ext cx="4743236"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Network and firewall configurations (security groups)</a:t>
            </a:r>
            <a:endParaRPr lang="en-US" sz="1169" dirty="0"/>
          </a:p>
        </p:txBody>
      </p:sp>
      <p:sp>
        <p:nvSpPr>
          <p:cNvPr id="37" name="Text 12"/>
          <p:cNvSpPr/>
          <p:nvPr/>
        </p:nvSpPr>
        <p:spPr>
          <a:xfrm>
            <a:off x="6533594" y="4533950"/>
            <a:ext cx="108844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Applications</a:t>
            </a:r>
            <a:endParaRPr lang="en-US" sz="1169" dirty="0"/>
          </a:p>
        </p:txBody>
      </p:sp>
      <p:sp>
        <p:nvSpPr>
          <p:cNvPr id="38" name="Text 13"/>
          <p:cNvSpPr/>
          <p:nvPr/>
        </p:nvSpPr>
        <p:spPr>
          <a:xfrm>
            <a:off x="853822" y="5350649"/>
            <a:ext cx="10431477" cy="445472"/>
          </a:xfrm>
          <a:prstGeom prst="rect">
            <a:avLst/>
          </a:prstGeom>
          <a:noFill/>
          <a:ln/>
        </p:spPr>
        <p:txBody>
          <a:bodyPr vert="horz" wrap="square" lIns="0" tIns="0" rIns="0" bIns="0" rtlCol="0" anchor="t"/>
          <a:lstStyle/>
          <a:p>
            <a:pPr>
              <a:lnSpc>
                <a:spcPts val="1754"/>
              </a:lnSpc>
            </a:pPr>
            <a:r>
              <a:rPr lang="en-US" sz="1169" dirty="0">
                <a:solidFill>
                  <a:srgbClr val="1D4ED8"/>
                </a:solidFill>
                <a:latin typeface="ui-sans-serif" pitchFamily="34" charset="0"/>
                <a:ea typeface="ui-sans-serif" pitchFamily="34" charset="-122"/>
                <a:cs typeface="ui-sans-serif" pitchFamily="34" charset="-120"/>
              </a:rPr>
              <a:t>In the Shared Responsibility Model, AWS is responsible for "security </a:t>
            </a:r>
            <a:r>
              <a:rPr lang="en-US" sz="1169" b="1" dirty="0">
                <a:solidFill>
                  <a:srgbClr val="1D4ED8"/>
                </a:solidFill>
                <a:latin typeface="ui-sans-serif" pitchFamily="34" charset="0"/>
                <a:ea typeface="ui-sans-serif" pitchFamily="34" charset="-122"/>
                <a:cs typeface="ui-sans-serif" pitchFamily="34" charset="-120"/>
              </a:rPr>
              <a:t>of</a:t>
            </a:r>
            <a:r>
              <a:rPr lang="en-US" sz="1169" dirty="0">
                <a:solidFill>
                  <a:srgbClr val="1D4ED8"/>
                </a:solidFill>
                <a:latin typeface="ui-sans-serif" pitchFamily="34" charset="0"/>
                <a:ea typeface="ui-sans-serif" pitchFamily="34" charset="-122"/>
                <a:cs typeface="ui-sans-serif" pitchFamily="34" charset="-120"/>
              </a:rPr>
              <a:t> the cloud," while customers are responsible for "security </a:t>
            </a:r>
            <a:r>
              <a:rPr lang="en-US" sz="1169" b="1" dirty="0">
                <a:solidFill>
                  <a:srgbClr val="1D4ED8"/>
                </a:solidFill>
                <a:latin typeface="ui-sans-serif" pitchFamily="34" charset="0"/>
                <a:ea typeface="ui-sans-serif" pitchFamily="34" charset="-122"/>
                <a:cs typeface="ui-sans-serif" pitchFamily="34" charset="-120"/>
              </a:rPr>
              <a:t>in</a:t>
            </a:r>
            <a:r>
              <a:rPr lang="en-US" sz="1169" dirty="0">
                <a:solidFill>
                  <a:srgbClr val="1D4ED8"/>
                </a:solidFill>
                <a:latin typeface="ui-sans-serif" pitchFamily="34" charset="0"/>
                <a:ea typeface="ui-sans-serif" pitchFamily="34" charset="-122"/>
                <a:cs typeface="ui-sans-serif" pitchFamily="34" charset="-120"/>
              </a:rPr>
              <a:t> the cloud."</a:t>
            </a:r>
            <a:endParaRPr lang="en-US" sz="1169"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6772910"/>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5109352"/>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2083852"/>
            <a:ext cx="7127558" cy="593963"/>
          </a:xfrm>
          <a:prstGeom prst="rect">
            <a:avLst/>
          </a:prstGeom>
        </p:spPr>
      </p:pic>
      <p:pic>
        <p:nvPicPr>
          <p:cNvPr id="7" name="Image 5" descr="preencoded.png"/>
          <p:cNvPicPr>
            <a:picLocks noChangeAspect="1"/>
          </p:cNvPicPr>
          <p:nvPr/>
        </p:nvPicPr>
        <p:blipFill>
          <a:blip r:embed="rId8"/>
          <a:stretch>
            <a:fillRect/>
          </a:stretch>
        </p:blipFill>
        <p:spPr>
          <a:xfrm>
            <a:off x="593963" y="2232343"/>
            <a:ext cx="296982" cy="296982"/>
          </a:xfrm>
          <a:prstGeom prst="rect">
            <a:avLst/>
          </a:prstGeom>
        </p:spPr>
      </p:pic>
      <p:pic>
        <p:nvPicPr>
          <p:cNvPr id="8" name="Image 6" descr="preencoded.png"/>
          <p:cNvPicPr>
            <a:picLocks noChangeAspect="1"/>
          </p:cNvPicPr>
          <p:nvPr/>
        </p:nvPicPr>
        <p:blipFill>
          <a:blip r:embed="rId7"/>
          <a:stretch>
            <a:fillRect/>
          </a:stretch>
        </p:blipFill>
        <p:spPr>
          <a:xfrm>
            <a:off x="445472" y="2863429"/>
            <a:ext cx="7127558" cy="593963"/>
          </a:xfrm>
          <a:prstGeom prst="rect">
            <a:avLst/>
          </a:prstGeom>
        </p:spPr>
      </p:pic>
      <p:pic>
        <p:nvPicPr>
          <p:cNvPr id="9" name="Image 7" descr="preencoded.png"/>
          <p:cNvPicPr>
            <a:picLocks noChangeAspect="1"/>
          </p:cNvPicPr>
          <p:nvPr/>
        </p:nvPicPr>
        <p:blipFill>
          <a:blip r:embed="rId9"/>
          <a:stretch>
            <a:fillRect/>
          </a:stretch>
        </p:blipFill>
        <p:spPr>
          <a:xfrm>
            <a:off x="593963" y="3011919"/>
            <a:ext cx="296982" cy="296982"/>
          </a:xfrm>
          <a:prstGeom prst="rect">
            <a:avLst/>
          </a:prstGeom>
        </p:spPr>
      </p:pic>
      <p:pic>
        <p:nvPicPr>
          <p:cNvPr id="10" name="Image 8" descr="preencoded.png"/>
          <p:cNvPicPr>
            <a:picLocks noChangeAspect="1"/>
          </p:cNvPicPr>
          <p:nvPr/>
        </p:nvPicPr>
        <p:blipFill>
          <a:blip r:embed="rId7"/>
          <a:stretch>
            <a:fillRect/>
          </a:stretch>
        </p:blipFill>
        <p:spPr>
          <a:xfrm>
            <a:off x="445472" y="3643005"/>
            <a:ext cx="7127558" cy="593963"/>
          </a:xfrm>
          <a:prstGeom prst="rect">
            <a:avLst/>
          </a:prstGeom>
        </p:spPr>
      </p:pic>
      <p:pic>
        <p:nvPicPr>
          <p:cNvPr id="11" name="Image 9" descr="preencoded.png"/>
          <p:cNvPicPr>
            <a:picLocks noChangeAspect="1"/>
          </p:cNvPicPr>
          <p:nvPr/>
        </p:nvPicPr>
        <p:blipFill>
          <a:blip r:embed="rId10"/>
          <a:stretch>
            <a:fillRect/>
          </a:stretch>
        </p:blipFill>
        <p:spPr>
          <a:xfrm>
            <a:off x="593963" y="3791496"/>
            <a:ext cx="296982" cy="296982"/>
          </a:xfrm>
          <a:prstGeom prst="rect">
            <a:avLst/>
          </a:prstGeom>
        </p:spPr>
      </p:pic>
      <p:pic>
        <p:nvPicPr>
          <p:cNvPr id="12" name="Image 10" descr="preencoded.png"/>
          <p:cNvPicPr>
            <a:picLocks noChangeAspect="1"/>
          </p:cNvPicPr>
          <p:nvPr/>
        </p:nvPicPr>
        <p:blipFill>
          <a:blip r:embed="rId7"/>
          <a:stretch>
            <a:fillRect/>
          </a:stretch>
        </p:blipFill>
        <p:spPr>
          <a:xfrm>
            <a:off x="445472" y="4422582"/>
            <a:ext cx="7127558" cy="593963"/>
          </a:xfrm>
          <a:prstGeom prst="rect">
            <a:avLst/>
          </a:prstGeom>
        </p:spPr>
      </p:pic>
      <p:pic>
        <p:nvPicPr>
          <p:cNvPr id="13" name="Image 11" descr="preencoded.png"/>
          <p:cNvPicPr>
            <a:picLocks noChangeAspect="1"/>
          </p:cNvPicPr>
          <p:nvPr/>
        </p:nvPicPr>
        <p:blipFill>
          <a:blip r:embed="rId11"/>
          <a:stretch>
            <a:fillRect/>
          </a:stretch>
        </p:blipFill>
        <p:spPr>
          <a:xfrm>
            <a:off x="593963" y="4571072"/>
            <a:ext cx="296982" cy="296982"/>
          </a:xfrm>
          <a:prstGeom prst="rect">
            <a:avLst/>
          </a:prstGeom>
        </p:spPr>
      </p:pic>
      <p:pic>
        <p:nvPicPr>
          <p:cNvPr id="14" name="Image 12" descr="preencoded.png"/>
          <p:cNvPicPr>
            <a:picLocks noChangeAspect="1"/>
          </p:cNvPicPr>
          <p:nvPr/>
        </p:nvPicPr>
        <p:blipFill>
          <a:blip r:embed="rId12"/>
          <a:stretch>
            <a:fillRect/>
          </a:stretch>
        </p:blipFill>
        <p:spPr>
          <a:xfrm>
            <a:off x="3155429" y="5239281"/>
            <a:ext cx="5568404" cy="1113681"/>
          </a:xfrm>
          <a:prstGeom prst="rect">
            <a:avLst/>
          </a:prstGeom>
        </p:spPr>
      </p:pic>
      <p:sp>
        <p:nvSpPr>
          <p:cNvPr id="16"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Question 2</a:t>
            </a:r>
            <a:endParaRPr lang="en-US" sz="2631" dirty="0"/>
          </a:p>
        </p:txBody>
      </p:sp>
      <p:sp>
        <p:nvSpPr>
          <p:cNvPr id="17" name="Text 1"/>
          <p:cNvSpPr/>
          <p:nvPr/>
        </p:nvSpPr>
        <p:spPr>
          <a:xfrm>
            <a:off x="445472" y="1267153"/>
            <a:ext cx="10988318" cy="593963"/>
          </a:xfrm>
          <a:prstGeom prst="rect">
            <a:avLst/>
          </a:prstGeom>
          <a:noFill/>
          <a:ln/>
        </p:spPr>
        <p:txBody>
          <a:bodyPr vert="horz" wrap="square" lIns="0" tIns="0" rIns="0" bIns="0" rtlCol="0" anchor="t"/>
          <a:lstStyle/>
          <a:p>
            <a:pPr>
              <a:lnSpc>
                <a:spcPts val="2338"/>
              </a:lnSpc>
            </a:pPr>
            <a:r>
              <a:rPr lang="en-US" sz="1754" dirty="0">
                <a:solidFill>
                  <a:srgbClr val="374151"/>
                </a:solidFill>
                <a:latin typeface="ui-sans-serif" pitchFamily="34" charset="0"/>
                <a:ea typeface="ui-sans-serif" pitchFamily="34" charset="-122"/>
                <a:cs typeface="ui-sans-serif" pitchFamily="34" charset="-120"/>
              </a:rPr>
              <a:t>Under the AWS Shared Responsibility Model, which of the following tasks is the responsibility of AWS?</a:t>
            </a:r>
            <a:endParaRPr lang="en-US" sz="1754" dirty="0"/>
          </a:p>
        </p:txBody>
      </p:sp>
      <p:sp>
        <p:nvSpPr>
          <p:cNvPr id="18" name="Text 2"/>
          <p:cNvSpPr/>
          <p:nvPr/>
        </p:nvSpPr>
        <p:spPr>
          <a:xfrm>
            <a:off x="691554" y="2269466"/>
            <a:ext cx="121983"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19" name="Text 3"/>
          <p:cNvSpPr/>
          <p:nvPr/>
        </p:nvSpPr>
        <p:spPr>
          <a:xfrm>
            <a:off x="1039435" y="2232343"/>
            <a:ext cx="289313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Encrypting customer data</a:t>
            </a:r>
            <a:endParaRPr lang="en-US" sz="1461" dirty="0"/>
          </a:p>
        </p:txBody>
      </p:sp>
      <p:sp>
        <p:nvSpPr>
          <p:cNvPr id="20" name="Text 4"/>
          <p:cNvSpPr/>
          <p:nvPr/>
        </p:nvSpPr>
        <p:spPr>
          <a:xfrm>
            <a:off x="691411" y="3049042"/>
            <a:ext cx="122330"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1" name="Text 5"/>
          <p:cNvSpPr/>
          <p:nvPr/>
        </p:nvSpPr>
        <p:spPr>
          <a:xfrm>
            <a:off x="1039435" y="3011919"/>
            <a:ext cx="3419000"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Managing application software</a:t>
            </a:r>
            <a:endParaRPr lang="en-US" sz="1461" dirty="0"/>
          </a:p>
        </p:txBody>
      </p:sp>
      <p:sp>
        <p:nvSpPr>
          <p:cNvPr id="22" name="Text 6"/>
          <p:cNvSpPr/>
          <p:nvPr/>
        </p:nvSpPr>
        <p:spPr>
          <a:xfrm>
            <a:off x="690541" y="3828619"/>
            <a:ext cx="124419"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3" name="Text 7"/>
          <p:cNvSpPr/>
          <p:nvPr/>
        </p:nvSpPr>
        <p:spPr>
          <a:xfrm>
            <a:off x="1039435" y="3791496"/>
            <a:ext cx="3874391"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Securing the physical data centers</a:t>
            </a:r>
            <a:endParaRPr lang="en-US" sz="1461" dirty="0"/>
          </a:p>
        </p:txBody>
      </p:sp>
      <p:sp>
        <p:nvSpPr>
          <p:cNvPr id="24" name="Text 8"/>
          <p:cNvSpPr/>
          <p:nvPr/>
        </p:nvSpPr>
        <p:spPr>
          <a:xfrm>
            <a:off x="685174" y="4608195"/>
            <a:ext cx="137296" cy="222736"/>
          </a:xfrm>
          <a:prstGeom prst="rect">
            <a:avLst/>
          </a:prstGeom>
          <a:noFill/>
          <a:ln/>
        </p:spPr>
        <p:txBody>
          <a:bodyPr vert="horz" wrap="square" lIns="0" tIns="0" rIns="0" bIns="0" rtlCol="0" anchor="t"/>
          <a:lstStyle/>
          <a:p>
            <a:pPr>
              <a:lnSpc>
                <a:spcPts val="1754"/>
              </a:lnSpc>
            </a:pPr>
            <a:r>
              <a:rPr lang="en-US" sz="1169"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25" name="Text 9"/>
          <p:cNvSpPr/>
          <p:nvPr/>
        </p:nvSpPr>
        <p:spPr>
          <a:xfrm>
            <a:off x="1039436" y="4571072"/>
            <a:ext cx="4047534"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Configuring network access controls</a:t>
            </a:r>
            <a:endParaRPr lang="en-US" sz="14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5837544"/>
          </a:xfrm>
          <a:prstGeom prst="rect">
            <a:avLst/>
          </a:prstGeom>
        </p:spPr>
      </p:pic>
      <p:pic>
        <p:nvPicPr>
          <p:cNvPr id="3" name="Image 1" descr="preencoded.png"/>
          <p:cNvPicPr>
            <a:picLocks noChangeAspect="1"/>
          </p:cNvPicPr>
          <p:nvPr/>
        </p:nvPicPr>
        <p:blipFill>
          <a:blip r:embed="rId4"/>
          <a:stretch>
            <a:fillRect/>
          </a:stretch>
        </p:blipFill>
        <p:spPr>
          <a:xfrm>
            <a:off x="464033" y="821680"/>
            <a:ext cx="1392101" cy="1392101"/>
          </a:xfrm>
          <a:prstGeom prst="rect">
            <a:avLst/>
          </a:prstGeom>
        </p:spPr>
      </p:pic>
      <p:pic>
        <p:nvPicPr>
          <p:cNvPr id="4" name="Image 2" descr="preencoded.png"/>
          <p:cNvPicPr>
            <a:picLocks noChangeAspect="1"/>
          </p:cNvPicPr>
          <p:nvPr/>
        </p:nvPicPr>
        <p:blipFill>
          <a:blip r:embed="rId5"/>
          <a:stretch>
            <a:fillRect/>
          </a:stretch>
        </p:blipFill>
        <p:spPr>
          <a:xfrm>
            <a:off x="9837514" y="5183597"/>
            <a:ext cx="928067" cy="928067"/>
          </a:xfrm>
          <a:prstGeom prst="rect">
            <a:avLst/>
          </a:prstGeom>
        </p:spPr>
      </p:pic>
      <p:pic>
        <p:nvPicPr>
          <p:cNvPr id="5" name="Image 3" descr="preencoded.png"/>
          <p:cNvPicPr>
            <a:picLocks noChangeAspect="1"/>
          </p:cNvPicPr>
          <p:nvPr/>
        </p:nvPicPr>
        <p:blipFill>
          <a:blip r:embed="rId6"/>
          <a:stretch>
            <a:fillRect/>
          </a:stretch>
        </p:blipFill>
        <p:spPr>
          <a:xfrm>
            <a:off x="9930321" y="1007294"/>
            <a:ext cx="556840" cy="890945"/>
          </a:xfrm>
          <a:prstGeom prst="rect">
            <a:avLst/>
          </a:prstGeom>
        </p:spPr>
      </p:pic>
      <p:pic>
        <p:nvPicPr>
          <p:cNvPr id="6" name="Image 4" descr="preencoded.png"/>
          <p:cNvPicPr>
            <a:picLocks noChangeAspect="1"/>
          </p:cNvPicPr>
          <p:nvPr/>
        </p:nvPicPr>
        <p:blipFill>
          <a:blip r:embed="rId7"/>
          <a:stretch>
            <a:fillRect/>
          </a:stretch>
        </p:blipFill>
        <p:spPr>
          <a:xfrm>
            <a:off x="1670521" y="4701002"/>
            <a:ext cx="501156" cy="668209"/>
          </a:xfrm>
          <a:prstGeom prst="rect">
            <a:avLst/>
          </a:prstGeom>
        </p:spPr>
      </p:pic>
      <p:pic>
        <p:nvPicPr>
          <p:cNvPr id="7" name="Image 5" descr="preencoded.png"/>
          <p:cNvPicPr>
            <a:picLocks noChangeAspect="1"/>
          </p:cNvPicPr>
          <p:nvPr/>
        </p:nvPicPr>
        <p:blipFill>
          <a:blip r:embed="rId8"/>
          <a:stretch>
            <a:fillRect/>
          </a:stretch>
        </p:blipFill>
        <p:spPr>
          <a:xfrm>
            <a:off x="2320168" y="1935361"/>
            <a:ext cx="352666" cy="556840"/>
          </a:xfrm>
          <a:prstGeom prst="rect">
            <a:avLst/>
          </a:prstGeom>
        </p:spPr>
      </p:pic>
      <p:pic>
        <p:nvPicPr>
          <p:cNvPr id="8" name="Image 6" descr="preencoded.png"/>
          <p:cNvPicPr>
            <a:picLocks noChangeAspect="1"/>
          </p:cNvPicPr>
          <p:nvPr/>
        </p:nvPicPr>
        <p:blipFill>
          <a:blip r:embed="rId9"/>
          <a:stretch>
            <a:fillRect/>
          </a:stretch>
        </p:blipFill>
        <p:spPr>
          <a:xfrm>
            <a:off x="9141464" y="5165035"/>
            <a:ext cx="417630" cy="668209"/>
          </a:xfrm>
          <a:prstGeom prst="rect">
            <a:avLst/>
          </a:prstGeom>
        </p:spPr>
      </p:pic>
      <p:pic>
        <p:nvPicPr>
          <p:cNvPr id="9" name="Image 7" descr="preencoded.png"/>
          <p:cNvPicPr>
            <a:picLocks noChangeAspect="1"/>
          </p:cNvPicPr>
          <p:nvPr/>
        </p:nvPicPr>
        <p:blipFill>
          <a:blip r:embed="rId10"/>
          <a:stretch>
            <a:fillRect/>
          </a:stretch>
        </p:blipFill>
        <p:spPr>
          <a:xfrm>
            <a:off x="371227" y="79227"/>
            <a:ext cx="1351208" cy="232017"/>
          </a:xfrm>
          <a:prstGeom prst="rect">
            <a:avLst/>
          </a:prstGeom>
        </p:spPr>
      </p:pic>
      <p:pic>
        <p:nvPicPr>
          <p:cNvPr id="10" name="Image 8" descr="preencoded.png"/>
          <p:cNvPicPr>
            <a:picLocks noChangeAspect="1"/>
          </p:cNvPicPr>
          <p:nvPr/>
        </p:nvPicPr>
        <p:blipFill>
          <a:blip r:embed="rId11"/>
          <a:stretch>
            <a:fillRect/>
          </a:stretch>
        </p:blipFill>
        <p:spPr>
          <a:xfrm>
            <a:off x="742454" y="1898238"/>
            <a:ext cx="10542845" cy="519718"/>
          </a:xfrm>
          <a:prstGeom prst="rect">
            <a:avLst/>
          </a:prstGeom>
        </p:spPr>
      </p:pic>
      <p:pic>
        <p:nvPicPr>
          <p:cNvPr id="11" name="Image 9" descr="preencoded.png"/>
          <p:cNvPicPr>
            <a:picLocks noChangeAspect="1"/>
          </p:cNvPicPr>
          <p:nvPr/>
        </p:nvPicPr>
        <p:blipFill>
          <a:blip r:embed="rId12"/>
          <a:stretch>
            <a:fillRect/>
          </a:stretch>
        </p:blipFill>
        <p:spPr>
          <a:xfrm>
            <a:off x="853822" y="2009606"/>
            <a:ext cx="296982" cy="296982"/>
          </a:xfrm>
          <a:prstGeom prst="rect">
            <a:avLst/>
          </a:prstGeom>
        </p:spPr>
      </p:pic>
      <p:pic>
        <p:nvPicPr>
          <p:cNvPr id="12" name="Image 10" descr="preencoded.png"/>
          <p:cNvPicPr>
            <a:picLocks noChangeAspect="1"/>
          </p:cNvPicPr>
          <p:nvPr/>
        </p:nvPicPr>
        <p:blipFill>
          <a:blip r:embed="rId11"/>
          <a:stretch>
            <a:fillRect/>
          </a:stretch>
        </p:blipFill>
        <p:spPr>
          <a:xfrm>
            <a:off x="742454" y="2603570"/>
            <a:ext cx="10542845" cy="519718"/>
          </a:xfrm>
          <a:prstGeom prst="rect">
            <a:avLst/>
          </a:prstGeom>
        </p:spPr>
      </p:pic>
      <p:pic>
        <p:nvPicPr>
          <p:cNvPr id="13" name="Image 11" descr="preencoded.png"/>
          <p:cNvPicPr>
            <a:picLocks noChangeAspect="1"/>
          </p:cNvPicPr>
          <p:nvPr/>
        </p:nvPicPr>
        <p:blipFill>
          <a:blip r:embed="rId12"/>
          <a:stretch>
            <a:fillRect/>
          </a:stretch>
        </p:blipFill>
        <p:spPr>
          <a:xfrm>
            <a:off x="853822" y="2714938"/>
            <a:ext cx="296982" cy="296982"/>
          </a:xfrm>
          <a:prstGeom prst="rect">
            <a:avLst/>
          </a:prstGeom>
        </p:spPr>
      </p:pic>
      <p:pic>
        <p:nvPicPr>
          <p:cNvPr id="14" name="Image 12" descr="preencoded.png"/>
          <p:cNvPicPr>
            <a:picLocks noChangeAspect="1"/>
          </p:cNvPicPr>
          <p:nvPr/>
        </p:nvPicPr>
        <p:blipFill>
          <a:blip r:embed="rId11"/>
          <a:stretch>
            <a:fillRect/>
          </a:stretch>
        </p:blipFill>
        <p:spPr>
          <a:xfrm>
            <a:off x="742454" y="3308901"/>
            <a:ext cx="10542845" cy="519718"/>
          </a:xfrm>
          <a:prstGeom prst="rect">
            <a:avLst/>
          </a:prstGeom>
        </p:spPr>
      </p:pic>
      <p:pic>
        <p:nvPicPr>
          <p:cNvPr id="15" name="Image 13" descr="preencoded.png"/>
          <p:cNvPicPr>
            <a:picLocks noChangeAspect="1"/>
          </p:cNvPicPr>
          <p:nvPr/>
        </p:nvPicPr>
        <p:blipFill>
          <a:blip r:embed="rId12"/>
          <a:stretch>
            <a:fillRect/>
          </a:stretch>
        </p:blipFill>
        <p:spPr>
          <a:xfrm>
            <a:off x="853822" y="3420269"/>
            <a:ext cx="296982" cy="296982"/>
          </a:xfrm>
          <a:prstGeom prst="rect">
            <a:avLst/>
          </a:prstGeom>
        </p:spPr>
      </p:pic>
      <p:pic>
        <p:nvPicPr>
          <p:cNvPr id="16" name="Image 14" descr="preencoded.png"/>
          <p:cNvPicPr>
            <a:picLocks noChangeAspect="1"/>
          </p:cNvPicPr>
          <p:nvPr/>
        </p:nvPicPr>
        <p:blipFill>
          <a:blip r:embed="rId11"/>
          <a:stretch>
            <a:fillRect/>
          </a:stretch>
        </p:blipFill>
        <p:spPr>
          <a:xfrm>
            <a:off x="742454" y="4014232"/>
            <a:ext cx="10542845" cy="519718"/>
          </a:xfrm>
          <a:prstGeom prst="rect">
            <a:avLst/>
          </a:prstGeom>
        </p:spPr>
      </p:pic>
      <p:pic>
        <p:nvPicPr>
          <p:cNvPr id="17" name="Image 15" descr="preencoded.png"/>
          <p:cNvPicPr>
            <a:picLocks noChangeAspect="1"/>
          </p:cNvPicPr>
          <p:nvPr/>
        </p:nvPicPr>
        <p:blipFill>
          <a:blip r:embed="rId12"/>
          <a:stretch>
            <a:fillRect/>
          </a:stretch>
        </p:blipFill>
        <p:spPr>
          <a:xfrm>
            <a:off x="853822" y="4125600"/>
            <a:ext cx="296982" cy="296982"/>
          </a:xfrm>
          <a:prstGeom prst="rect">
            <a:avLst/>
          </a:prstGeom>
        </p:spPr>
      </p:pic>
      <p:pic>
        <p:nvPicPr>
          <p:cNvPr id="19" name="Image 17" descr="preencoded.png"/>
          <p:cNvPicPr>
            <a:picLocks noChangeAspect="1"/>
          </p:cNvPicPr>
          <p:nvPr/>
        </p:nvPicPr>
        <p:blipFill>
          <a:blip r:embed="rId13"/>
          <a:stretch>
            <a:fillRect/>
          </a:stretch>
        </p:blipFill>
        <p:spPr>
          <a:xfrm>
            <a:off x="-1" y="6705628"/>
            <a:ext cx="11879263" cy="55684"/>
          </a:xfrm>
          <a:prstGeom prst="rect">
            <a:avLst/>
          </a:prstGeom>
        </p:spPr>
      </p:pic>
      <p:pic>
        <p:nvPicPr>
          <p:cNvPr id="20" name="Image 18" descr="preencoded.png"/>
          <p:cNvPicPr>
            <a:picLocks noChangeAspect="1"/>
          </p:cNvPicPr>
          <p:nvPr/>
        </p:nvPicPr>
        <p:blipFill>
          <a:blip r:embed="rId14"/>
          <a:stretch>
            <a:fillRect/>
          </a:stretch>
        </p:blipFill>
        <p:spPr>
          <a:xfrm>
            <a:off x="0" y="6705628"/>
            <a:ext cx="3168190" cy="55684"/>
          </a:xfrm>
          <a:prstGeom prst="rect">
            <a:avLst/>
          </a:prstGeom>
        </p:spPr>
      </p:pic>
      <p:sp>
        <p:nvSpPr>
          <p:cNvPr id="21" name="Text 0"/>
          <p:cNvSpPr/>
          <p:nvPr/>
        </p:nvSpPr>
        <p:spPr>
          <a:xfrm>
            <a:off x="593963" y="450454"/>
            <a:ext cx="10691336" cy="334104"/>
          </a:xfrm>
          <a:prstGeom prst="rect">
            <a:avLst/>
          </a:prstGeom>
          <a:noFill/>
          <a:ln/>
        </p:spPr>
        <p:txBody>
          <a:bodyPr vert="horz" wrap="square" lIns="0" tIns="0" rIns="0" bIns="0" rtlCol="0" anchor="t"/>
          <a:lstStyle/>
          <a:p>
            <a:pPr>
              <a:lnSpc>
                <a:spcPts val="2631"/>
              </a:lnSpc>
            </a:pPr>
            <a:r>
              <a:rPr lang="en-US" sz="2192" b="1" dirty="0">
                <a:solidFill>
                  <a:srgbClr val="1F2937"/>
                </a:solidFill>
                <a:latin typeface="ui-sans-serif" pitchFamily="34" charset="0"/>
                <a:ea typeface="ui-sans-serif" pitchFamily="34" charset="-122"/>
                <a:cs typeface="ui-sans-serif" pitchFamily="34" charset="-120"/>
              </a:rPr>
              <a:t>Question 3</a:t>
            </a:r>
            <a:endParaRPr lang="en-US" sz="2192" dirty="0"/>
          </a:p>
        </p:txBody>
      </p:sp>
      <p:sp>
        <p:nvSpPr>
          <p:cNvPr id="22" name="Text 1"/>
          <p:cNvSpPr/>
          <p:nvPr/>
        </p:nvSpPr>
        <p:spPr>
          <a:xfrm>
            <a:off x="593964" y="32823"/>
            <a:ext cx="1086883" cy="176333"/>
          </a:xfrm>
          <a:prstGeom prst="rect">
            <a:avLst/>
          </a:prstGeom>
          <a:noFill/>
          <a:ln/>
        </p:spPr>
        <p:txBody>
          <a:bodyPr vert="horz" wrap="square" lIns="0" tIns="0" rIns="0" bIns="0" rtlCol="0" anchor="t"/>
          <a:lstStyle/>
          <a:p>
            <a:pPr>
              <a:lnSpc>
                <a:spcPts val="1754"/>
              </a:lnSpc>
            </a:pPr>
            <a:r>
              <a:rPr lang="en-US" sz="1169" b="1" dirty="0">
                <a:solidFill>
                  <a:srgbClr val="1E40AF"/>
                </a:solidFill>
                <a:latin typeface="ui-sans-serif" pitchFamily="34" charset="0"/>
                <a:ea typeface="ui-sans-serif" pitchFamily="34" charset="-122"/>
                <a:cs typeface="ui-sans-serif" pitchFamily="34" charset="-120"/>
              </a:rPr>
              <a:t>Question 3</a:t>
            </a:r>
            <a:endParaRPr lang="en-US" sz="1169" dirty="0"/>
          </a:p>
        </p:txBody>
      </p:sp>
      <p:sp>
        <p:nvSpPr>
          <p:cNvPr id="23" name="Text 2"/>
          <p:cNvSpPr/>
          <p:nvPr/>
        </p:nvSpPr>
        <p:spPr>
          <a:xfrm>
            <a:off x="593963" y="1304275"/>
            <a:ext cx="12829604"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What does the 'pay-as-you-go' pricing model mean in cloud computing?</a:t>
            </a:r>
            <a:endParaRPr lang="en-US" sz="1754" dirty="0"/>
          </a:p>
        </p:txBody>
      </p:sp>
      <p:sp>
        <p:nvSpPr>
          <p:cNvPr id="24" name="Text 3"/>
          <p:cNvSpPr/>
          <p:nvPr/>
        </p:nvSpPr>
        <p:spPr>
          <a:xfrm>
            <a:off x="944743" y="2009606"/>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A</a:t>
            </a:r>
            <a:endParaRPr lang="en-US" sz="1169" dirty="0"/>
          </a:p>
        </p:txBody>
      </p:sp>
      <p:sp>
        <p:nvSpPr>
          <p:cNvPr id="25" name="Text 4"/>
          <p:cNvSpPr/>
          <p:nvPr/>
        </p:nvSpPr>
        <p:spPr>
          <a:xfrm>
            <a:off x="1299294" y="2028168"/>
            <a:ext cx="523047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Paying a fixed monthly fee regardless of usage</a:t>
            </a:r>
            <a:endParaRPr lang="en-US" sz="1461" dirty="0"/>
          </a:p>
        </p:txBody>
      </p:sp>
      <p:sp>
        <p:nvSpPr>
          <p:cNvPr id="26" name="Text 5"/>
          <p:cNvSpPr/>
          <p:nvPr/>
        </p:nvSpPr>
        <p:spPr>
          <a:xfrm>
            <a:off x="945613" y="2714938"/>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B</a:t>
            </a:r>
            <a:endParaRPr lang="en-US" sz="1169" dirty="0"/>
          </a:p>
        </p:txBody>
      </p:sp>
      <p:sp>
        <p:nvSpPr>
          <p:cNvPr id="27" name="Text 6"/>
          <p:cNvSpPr/>
          <p:nvPr/>
        </p:nvSpPr>
        <p:spPr>
          <a:xfrm>
            <a:off x="1299294" y="2733499"/>
            <a:ext cx="4799442"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Paying only for the resources actually used</a:t>
            </a:r>
            <a:endParaRPr lang="en-US" sz="1461" dirty="0"/>
          </a:p>
        </p:txBody>
      </p:sp>
      <p:sp>
        <p:nvSpPr>
          <p:cNvPr id="28" name="Text 7"/>
          <p:cNvSpPr/>
          <p:nvPr/>
        </p:nvSpPr>
        <p:spPr>
          <a:xfrm>
            <a:off x="947789" y="3420269"/>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C</a:t>
            </a:r>
            <a:endParaRPr lang="en-US" sz="1169" dirty="0"/>
          </a:p>
        </p:txBody>
      </p:sp>
      <p:sp>
        <p:nvSpPr>
          <p:cNvPr id="29" name="Text 8"/>
          <p:cNvSpPr/>
          <p:nvPr/>
        </p:nvSpPr>
        <p:spPr>
          <a:xfrm>
            <a:off x="1299294" y="3438830"/>
            <a:ext cx="4318819"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Pre-paying for resources for a discount</a:t>
            </a:r>
            <a:endParaRPr lang="en-US" sz="1461" dirty="0"/>
          </a:p>
        </p:txBody>
      </p:sp>
      <p:sp>
        <p:nvSpPr>
          <p:cNvPr id="30" name="Text 9"/>
          <p:cNvSpPr/>
          <p:nvPr/>
        </p:nvSpPr>
        <p:spPr>
          <a:xfrm>
            <a:off x="940683" y="4125600"/>
            <a:ext cx="296982" cy="296982"/>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D</a:t>
            </a:r>
            <a:endParaRPr lang="en-US" sz="1169" dirty="0"/>
          </a:p>
        </p:txBody>
      </p:sp>
      <p:sp>
        <p:nvSpPr>
          <p:cNvPr id="31" name="Text 10"/>
          <p:cNvSpPr/>
          <p:nvPr/>
        </p:nvSpPr>
        <p:spPr>
          <a:xfrm>
            <a:off x="1299294" y="4144161"/>
            <a:ext cx="6243226"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Paying nothing until resources reach a certain threshold</a:t>
            </a:r>
            <a:endParaRPr lang="en-US" sz="1461"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6"/>
            <a:ext cx="11879263" cy="5933144"/>
          </a:xfrm>
          <a:prstGeom prst="rect">
            <a:avLst/>
          </a:prstGeom>
        </p:spPr>
      </p:pic>
      <p:pic>
        <p:nvPicPr>
          <p:cNvPr id="3" name="Image 1" descr="preencoded.png"/>
          <p:cNvPicPr>
            <a:picLocks noChangeAspect="1"/>
          </p:cNvPicPr>
          <p:nvPr/>
        </p:nvPicPr>
        <p:blipFill>
          <a:blip r:embed="rId4"/>
          <a:stretch>
            <a:fillRect/>
          </a:stretch>
        </p:blipFill>
        <p:spPr>
          <a:xfrm>
            <a:off x="9559094" y="79227"/>
            <a:ext cx="2320168" cy="2320168"/>
          </a:xfrm>
          <a:prstGeom prst="rect">
            <a:avLst/>
          </a:prstGeom>
        </p:spPr>
      </p:pic>
      <p:pic>
        <p:nvPicPr>
          <p:cNvPr id="4" name="Image 2" descr="preencoded.png"/>
          <p:cNvPicPr>
            <a:picLocks noChangeAspect="1"/>
          </p:cNvPicPr>
          <p:nvPr/>
        </p:nvPicPr>
        <p:blipFill>
          <a:blip r:embed="rId5"/>
          <a:stretch>
            <a:fillRect/>
          </a:stretch>
        </p:blipFill>
        <p:spPr>
          <a:xfrm>
            <a:off x="464033" y="4441143"/>
            <a:ext cx="1856135" cy="1856135"/>
          </a:xfrm>
          <a:prstGeom prst="rect">
            <a:avLst/>
          </a:prstGeom>
        </p:spPr>
      </p:pic>
      <p:pic>
        <p:nvPicPr>
          <p:cNvPr id="5" name="Image 3" descr="preencoded.png"/>
          <p:cNvPicPr>
            <a:picLocks noChangeAspect="1"/>
          </p:cNvPicPr>
          <p:nvPr/>
        </p:nvPicPr>
        <p:blipFill>
          <a:blip r:embed="rId6"/>
          <a:stretch>
            <a:fillRect/>
          </a:stretch>
        </p:blipFill>
        <p:spPr>
          <a:xfrm>
            <a:off x="445472" y="1007294"/>
            <a:ext cx="890945" cy="37123"/>
          </a:xfrm>
          <a:prstGeom prst="rect">
            <a:avLst/>
          </a:prstGeom>
        </p:spPr>
      </p:pic>
      <p:pic>
        <p:nvPicPr>
          <p:cNvPr id="6" name="Image 4" descr="preencoded.png"/>
          <p:cNvPicPr>
            <a:picLocks noChangeAspect="1"/>
          </p:cNvPicPr>
          <p:nvPr/>
        </p:nvPicPr>
        <p:blipFill>
          <a:blip r:embed="rId7"/>
          <a:stretch>
            <a:fillRect/>
          </a:stretch>
        </p:blipFill>
        <p:spPr>
          <a:xfrm>
            <a:off x="445472" y="1267153"/>
            <a:ext cx="445472" cy="445472"/>
          </a:xfrm>
          <a:prstGeom prst="rect">
            <a:avLst/>
          </a:prstGeom>
        </p:spPr>
      </p:pic>
      <p:pic>
        <p:nvPicPr>
          <p:cNvPr id="7" name="Image 5" descr="preencoded.png"/>
          <p:cNvPicPr>
            <a:picLocks noChangeAspect="1"/>
          </p:cNvPicPr>
          <p:nvPr/>
        </p:nvPicPr>
        <p:blipFill>
          <a:blip r:embed="rId8"/>
          <a:stretch>
            <a:fillRect/>
          </a:stretch>
        </p:blipFill>
        <p:spPr>
          <a:xfrm>
            <a:off x="556840" y="1341398"/>
            <a:ext cx="222736" cy="296982"/>
          </a:xfrm>
          <a:prstGeom prst="rect">
            <a:avLst/>
          </a:prstGeom>
        </p:spPr>
      </p:pic>
      <p:pic>
        <p:nvPicPr>
          <p:cNvPr id="8" name="Image 6" descr="preencoded.png"/>
          <p:cNvPicPr>
            <a:picLocks noChangeAspect="1"/>
          </p:cNvPicPr>
          <p:nvPr/>
        </p:nvPicPr>
        <p:blipFill>
          <a:blip r:embed="rId9"/>
          <a:stretch>
            <a:fillRect/>
          </a:stretch>
        </p:blipFill>
        <p:spPr>
          <a:xfrm>
            <a:off x="445472" y="1935361"/>
            <a:ext cx="10988318" cy="3081184"/>
          </a:xfrm>
          <a:prstGeom prst="rect">
            <a:avLst/>
          </a:prstGeom>
        </p:spPr>
      </p:pic>
      <p:pic>
        <p:nvPicPr>
          <p:cNvPr id="9" name="Image 7" descr="preencoded.png"/>
          <p:cNvPicPr>
            <a:picLocks noChangeAspect="1"/>
          </p:cNvPicPr>
          <p:nvPr/>
        </p:nvPicPr>
        <p:blipFill>
          <a:blip r:embed="rId10"/>
          <a:stretch>
            <a:fillRect/>
          </a:stretch>
        </p:blipFill>
        <p:spPr>
          <a:xfrm>
            <a:off x="668208" y="2566447"/>
            <a:ext cx="5197177" cy="1076558"/>
          </a:xfrm>
          <a:prstGeom prst="rect">
            <a:avLst/>
          </a:prstGeom>
        </p:spPr>
      </p:pic>
      <p:pic>
        <p:nvPicPr>
          <p:cNvPr id="10" name="Image 8" descr="preencoded.png"/>
          <p:cNvPicPr>
            <a:picLocks noChangeAspect="1"/>
          </p:cNvPicPr>
          <p:nvPr/>
        </p:nvPicPr>
        <p:blipFill>
          <a:blip r:embed="rId11"/>
          <a:stretch>
            <a:fillRect/>
          </a:stretch>
        </p:blipFill>
        <p:spPr>
          <a:xfrm>
            <a:off x="816699" y="2770622"/>
            <a:ext cx="148491" cy="148491"/>
          </a:xfrm>
          <a:prstGeom prst="rect">
            <a:avLst/>
          </a:prstGeom>
        </p:spPr>
      </p:pic>
      <p:pic>
        <p:nvPicPr>
          <p:cNvPr id="11" name="Image 9" descr="preencoded.png"/>
          <p:cNvPicPr>
            <a:picLocks noChangeAspect="1"/>
          </p:cNvPicPr>
          <p:nvPr/>
        </p:nvPicPr>
        <p:blipFill>
          <a:blip r:embed="rId10"/>
          <a:stretch>
            <a:fillRect/>
          </a:stretch>
        </p:blipFill>
        <p:spPr>
          <a:xfrm>
            <a:off x="6013877" y="2566447"/>
            <a:ext cx="5197177" cy="1076558"/>
          </a:xfrm>
          <a:prstGeom prst="rect">
            <a:avLst/>
          </a:prstGeom>
        </p:spPr>
      </p:pic>
      <p:pic>
        <p:nvPicPr>
          <p:cNvPr id="12" name="Image 10" descr="preencoded.png"/>
          <p:cNvPicPr>
            <a:picLocks noChangeAspect="1"/>
          </p:cNvPicPr>
          <p:nvPr/>
        </p:nvPicPr>
        <p:blipFill>
          <a:blip r:embed="rId12"/>
          <a:stretch>
            <a:fillRect/>
          </a:stretch>
        </p:blipFill>
        <p:spPr>
          <a:xfrm>
            <a:off x="6162367" y="2770622"/>
            <a:ext cx="148491" cy="148491"/>
          </a:xfrm>
          <a:prstGeom prst="rect">
            <a:avLst/>
          </a:prstGeom>
        </p:spPr>
      </p:pic>
      <p:pic>
        <p:nvPicPr>
          <p:cNvPr id="13" name="Image 11" descr="preencoded.png"/>
          <p:cNvPicPr>
            <a:picLocks noChangeAspect="1"/>
          </p:cNvPicPr>
          <p:nvPr/>
        </p:nvPicPr>
        <p:blipFill>
          <a:blip r:embed="rId13"/>
          <a:stretch>
            <a:fillRect/>
          </a:stretch>
        </p:blipFill>
        <p:spPr>
          <a:xfrm>
            <a:off x="668209" y="3791496"/>
            <a:ext cx="10542845" cy="1002313"/>
          </a:xfrm>
          <a:prstGeom prst="rect">
            <a:avLst/>
          </a:prstGeom>
        </p:spPr>
      </p:pic>
      <p:pic>
        <p:nvPicPr>
          <p:cNvPr id="14" name="Image 12" descr="preencoded.png"/>
          <p:cNvPicPr>
            <a:picLocks noChangeAspect="1"/>
          </p:cNvPicPr>
          <p:nvPr/>
        </p:nvPicPr>
        <p:blipFill>
          <a:blip r:embed="rId14"/>
          <a:stretch>
            <a:fillRect/>
          </a:stretch>
        </p:blipFill>
        <p:spPr>
          <a:xfrm>
            <a:off x="668208" y="4311214"/>
            <a:ext cx="148491" cy="148491"/>
          </a:xfrm>
          <a:prstGeom prst="rect">
            <a:avLst/>
          </a:prstGeom>
        </p:spPr>
      </p:pic>
      <p:pic>
        <p:nvPicPr>
          <p:cNvPr id="15" name="Image 13" descr="preencoded.png"/>
          <p:cNvPicPr>
            <a:picLocks noChangeAspect="1"/>
          </p:cNvPicPr>
          <p:nvPr/>
        </p:nvPicPr>
        <p:blipFill>
          <a:blip r:embed="rId15"/>
          <a:stretch>
            <a:fillRect/>
          </a:stretch>
        </p:blipFill>
        <p:spPr>
          <a:xfrm>
            <a:off x="5976754" y="4311214"/>
            <a:ext cx="185613" cy="148491"/>
          </a:xfrm>
          <a:prstGeom prst="rect">
            <a:avLst/>
          </a:prstGeom>
        </p:spPr>
      </p:pic>
      <p:pic>
        <p:nvPicPr>
          <p:cNvPr id="16" name="Image 14" descr="preencoded.png"/>
          <p:cNvPicPr>
            <a:picLocks noChangeAspect="1"/>
          </p:cNvPicPr>
          <p:nvPr/>
        </p:nvPicPr>
        <p:blipFill>
          <a:blip r:embed="rId16"/>
          <a:stretch>
            <a:fillRect/>
          </a:stretch>
        </p:blipFill>
        <p:spPr>
          <a:xfrm>
            <a:off x="668209" y="4608195"/>
            <a:ext cx="185613" cy="148491"/>
          </a:xfrm>
          <a:prstGeom prst="rect">
            <a:avLst/>
          </a:prstGeom>
        </p:spPr>
      </p:pic>
      <p:pic>
        <p:nvPicPr>
          <p:cNvPr id="17" name="Image 15" descr="preencoded.png"/>
          <p:cNvPicPr>
            <a:picLocks noChangeAspect="1"/>
          </p:cNvPicPr>
          <p:nvPr/>
        </p:nvPicPr>
        <p:blipFill>
          <a:blip r:embed="rId17"/>
          <a:stretch>
            <a:fillRect/>
          </a:stretch>
        </p:blipFill>
        <p:spPr>
          <a:xfrm>
            <a:off x="445472" y="5239281"/>
            <a:ext cx="10988318" cy="519718"/>
          </a:xfrm>
          <a:prstGeom prst="rect">
            <a:avLst/>
          </a:prstGeom>
        </p:spPr>
      </p:pic>
      <p:pic>
        <p:nvPicPr>
          <p:cNvPr id="18" name="Image 16" descr="preencoded.png"/>
          <p:cNvPicPr>
            <a:picLocks noChangeAspect="1"/>
          </p:cNvPicPr>
          <p:nvPr/>
        </p:nvPicPr>
        <p:blipFill>
          <a:blip r:embed="rId18"/>
          <a:stretch>
            <a:fillRect/>
          </a:stretch>
        </p:blipFill>
        <p:spPr>
          <a:xfrm>
            <a:off x="593963" y="5424894"/>
            <a:ext cx="111368" cy="148491"/>
          </a:xfrm>
          <a:prstGeom prst="rect">
            <a:avLst/>
          </a:prstGeom>
        </p:spPr>
      </p:pic>
      <p:sp>
        <p:nvSpPr>
          <p:cNvPr id="20" name="Text 0"/>
          <p:cNvSpPr/>
          <p:nvPr/>
        </p:nvSpPr>
        <p:spPr>
          <a:xfrm>
            <a:off x="445472" y="524699"/>
            <a:ext cx="13185981"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Answer 2</a:t>
            </a:r>
            <a:endParaRPr lang="en-US" sz="2631" dirty="0"/>
          </a:p>
        </p:txBody>
      </p:sp>
      <p:sp>
        <p:nvSpPr>
          <p:cNvPr id="21" name="Text 1"/>
          <p:cNvSpPr/>
          <p:nvPr/>
        </p:nvSpPr>
        <p:spPr>
          <a:xfrm>
            <a:off x="1039436" y="1341398"/>
            <a:ext cx="9078065" cy="296982"/>
          </a:xfrm>
          <a:prstGeom prst="rect">
            <a:avLst/>
          </a:prstGeom>
          <a:noFill/>
          <a:ln/>
        </p:spPr>
        <p:txBody>
          <a:bodyPr vert="horz" wrap="square" lIns="0" tIns="0" rIns="0" bIns="0" rtlCol="0" anchor="t"/>
          <a:lstStyle/>
          <a:p>
            <a:pPr>
              <a:lnSpc>
                <a:spcPts val="2338"/>
              </a:lnSpc>
            </a:pPr>
            <a:r>
              <a:rPr lang="en-US" sz="1754" b="1" dirty="0">
                <a:solidFill>
                  <a:srgbClr val="374151"/>
                </a:solidFill>
                <a:latin typeface="ui-sans-serif" pitchFamily="34" charset="0"/>
                <a:ea typeface="ui-sans-serif" pitchFamily="34" charset="-122"/>
                <a:cs typeface="ui-sans-serif" pitchFamily="34" charset="-120"/>
              </a:rPr>
              <a:t>The correct answer is </a:t>
            </a:r>
            <a:r>
              <a:rPr lang="en-US" sz="1754" b="1" dirty="0">
                <a:solidFill>
                  <a:srgbClr val="16A34A"/>
                </a:solidFill>
                <a:latin typeface="ui-sans-serif" pitchFamily="34" charset="0"/>
                <a:ea typeface="ui-sans-serif" pitchFamily="34" charset="-122"/>
                <a:cs typeface="ui-sans-serif" pitchFamily="34" charset="-120"/>
              </a:rPr>
              <a:t>C</a:t>
            </a:r>
            <a:r>
              <a:rPr lang="en-US" sz="1754" b="1" dirty="0">
                <a:solidFill>
                  <a:srgbClr val="374151"/>
                </a:solidFill>
                <a:latin typeface="ui-sans-serif" pitchFamily="34" charset="0"/>
                <a:ea typeface="ui-sans-serif" pitchFamily="34" charset="-122"/>
                <a:cs typeface="ui-sans-serif" pitchFamily="34" charset="-120"/>
              </a:rPr>
              <a:t>. Securing the physical data centers.</a:t>
            </a:r>
            <a:endParaRPr lang="en-US" sz="1754" dirty="0"/>
          </a:p>
        </p:txBody>
      </p:sp>
      <p:sp>
        <p:nvSpPr>
          <p:cNvPr id="22" name="Text 2"/>
          <p:cNvSpPr/>
          <p:nvPr/>
        </p:nvSpPr>
        <p:spPr>
          <a:xfrm>
            <a:off x="668208" y="2158097"/>
            <a:ext cx="1265141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Under the AWS Shared Responsibility Model, AWS is responsible for "security OF the cloud," which includes:</a:t>
            </a:r>
            <a:endParaRPr lang="en-US" sz="1461" dirty="0"/>
          </a:p>
        </p:txBody>
      </p:sp>
      <p:sp>
        <p:nvSpPr>
          <p:cNvPr id="23" name="Text 3"/>
          <p:cNvSpPr/>
          <p:nvPr/>
        </p:nvSpPr>
        <p:spPr>
          <a:xfrm>
            <a:off x="1076558" y="2714938"/>
            <a:ext cx="1936935"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Physical Security</a:t>
            </a:r>
            <a:endParaRPr lang="en-US" sz="1315" dirty="0"/>
          </a:p>
        </p:txBody>
      </p:sp>
      <p:sp>
        <p:nvSpPr>
          <p:cNvPr id="24" name="Text 4"/>
          <p:cNvSpPr/>
          <p:nvPr/>
        </p:nvSpPr>
        <p:spPr>
          <a:xfrm>
            <a:off x="816699" y="3049042"/>
            <a:ext cx="49001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Physical data centers, regions, availability zones, and edge locations</a:t>
            </a:r>
            <a:endParaRPr lang="en-US" sz="1169" dirty="0"/>
          </a:p>
        </p:txBody>
      </p:sp>
      <p:sp>
        <p:nvSpPr>
          <p:cNvPr id="25" name="Text 5"/>
          <p:cNvSpPr/>
          <p:nvPr/>
        </p:nvSpPr>
        <p:spPr>
          <a:xfrm>
            <a:off x="6422226" y="2714938"/>
            <a:ext cx="1587691" cy="259859"/>
          </a:xfrm>
          <a:prstGeom prst="rect">
            <a:avLst/>
          </a:prstGeom>
          <a:noFill/>
          <a:ln/>
        </p:spPr>
        <p:txBody>
          <a:bodyPr vert="horz" wrap="square" lIns="0" tIns="0" rIns="0" bIns="0" rtlCol="0" anchor="t"/>
          <a:lstStyle/>
          <a:p>
            <a:pPr>
              <a:lnSpc>
                <a:spcPts val="2046"/>
              </a:lnSpc>
            </a:pPr>
            <a:r>
              <a:rPr lang="en-US" sz="1315" b="1" dirty="0">
                <a:solidFill>
                  <a:srgbClr val="1F2937"/>
                </a:solidFill>
                <a:latin typeface="ui-sans-serif" pitchFamily="34" charset="0"/>
                <a:ea typeface="ui-sans-serif" pitchFamily="34" charset="-122"/>
                <a:cs typeface="ui-sans-serif" pitchFamily="34" charset="-120"/>
              </a:rPr>
              <a:t>Infrastructure</a:t>
            </a:r>
            <a:endParaRPr lang="en-US" sz="1315" dirty="0"/>
          </a:p>
        </p:txBody>
      </p:sp>
      <p:sp>
        <p:nvSpPr>
          <p:cNvPr id="26" name="Text 6"/>
          <p:cNvSpPr/>
          <p:nvPr/>
        </p:nvSpPr>
        <p:spPr>
          <a:xfrm>
            <a:off x="6162367" y="3049042"/>
            <a:ext cx="4900196" cy="445472"/>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Host operating systems, virtualization layer, and underlying network infrastructure</a:t>
            </a:r>
            <a:endParaRPr lang="en-US" sz="1169" dirty="0"/>
          </a:p>
        </p:txBody>
      </p:sp>
      <p:sp>
        <p:nvSpPr>
          <p:cNvPr id="27" name="Text 7"/>
          <p:cNvSpPr/>
          <p:nvPr/>
        </p:nvSpPr>
        <p:spPr>
          <a:xfrm>
            <a:off x="668208" y="3939987"/>
            <a:ext cx="12651415" cy="259859"/>
          </a:xfrm>
          <a:prstGeom prst="rect">
            <a:avLst/>
          </a:prstGeom>
          <a:noFill/>
          <a:ln/>
        </p:spPr>
        <p:txBody>
          <a:bodyPr vert="horz" wrap="square" lIns="0" tIns="0" rIns="0" bIns="0" rtlCol="0" anchor="t"/>
          <a:lstStyle/>
          <a:p>
            <a:pPr>
              <a:lnSpc>
                <a:spcPts val="2046"/>
              </a:lnSpc>
            </a:pPr>
            <a:r>
              <a:rPr lang="en-US" sz="1461" dirty="0">
                <a:solidFill>
                  <a:srgbClr val="374151"/>
                </a:solidFill>
                <a:latin typeface="ui-sans-serif" pitchFamily="34" charset="0"/>
                <a:ea typeface="ui-sans-serif" pitchFamily="34" charset="-122"/>
                <a:cs typeface="ui-sans-serif" pitchFamily="34" charset="-120"/>
              </a:rPr>
              <a:t>While customers are responsible for "security IN the cloud," including:</a:t>
            </a:r>
            <a:endParaRPr lang="en-US" sz="1461" dirty="0"/>
          </a:p>
        </p:txBody>
      </p:sp>
      <p:sp>
        <p:nvSpPr>
          <p:cNvPr id="28" name="Text 8"/>
          <p:cNvSpPr/>
          <p:nvPr/>
        </p:nvSpPr>
        <p:spPr>
          <a:xfrm>
            <a:off x="705331" y="4274091"/>
            <a:ext cx="541991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Encrypting customer data</a:t>
            </a:r>
            <a:endParaRPr lang="en-US" sz="1169" dirty="0"/>
          </a:p>
        </p:txBody>
      </p:sp>
      <p:sp>
        <p:nvSpPr>
          <p:cNvPr id="29" name="Text 9"/>
          <p:cNvSpPr/>
          <p:nvPr/>
        </p:nvSpPr>
        <p:spPr>
          <a:xfrm>
            <a:off x="6050999" y="4274091"/>
            <a:ext cx="5419914"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Managing application software</a:t>
            </a:r>
            <a:endParaRPr lang="en-US" sz="1169" dirty="0"/>
          </a:p>
        </p:txBody>
      </p:sp>
      <p:sp>
        <p:nvSpPr>
          <p:cNvPr id="30" name="Text 10"/>
          <p:cNvSpPr/>
          <p:nvPr/>
        </p:nvSpPr>
        <p:spPr>
          <a:xfrm>
            <a:off x="742454" y="4571073"/>
            <a:ext cx="6503896" cy="222736"/>
          </a:xfrm>
          <a:prstGeom prst="rect">
            <a:avLst/>
          </a:prstGeom>
          <a:noFill/>
          <a:ln/>
        </p:spPr>
        <p:txBody>
          <a:bodyPr vert="horz" wrap="square" lIns="0" tIns="0" rIns="0" bIns="0" rtlCol="0" anchor="t"/>
          <a:lstStyle/>
          <a:p>
            <a:pPr marL="334087" indent="-334087">
              <a:lnSpc>
                <a:spcPts val="1754"/>
              </a:lnSpc>
              <a:buSzPct val="100000"/>
              <a:buChar char="•"/>
            </a:pPr>
            <a:r>
              <a:rPr lang="en-US" sz="1169" dirty="0">
                <a:solidFill>
                  <a:srgbClr val="4B5563"/>
                </a:solidFill>
                <a:latin typeface="ui-sans-serif" pitchFamily="34" charset="0"/>
                <a:ea typeface="ui-sans-serif" pitchFamily="34" charset="-122"/>
                <a:cs typeface="ui-sans-serif" pitchFamily="34" charset="-120"/>
              </a:rPr>
              <a:t>Configuring network access controls</a:t>
            </a:r>
            <a:endParaRPr lang="en-US" sz="1169" dirty="0"/>
          </a:p>
        </p:txBody>
      </p:sp>
      <p:sp>
        <p:nvSpPr>
          <p:cNvPr id="31" name="Text 11"/>
          <p:cNvSpPr/>
          <p:nvPr/>
        </p:nvSpPr>
        <p:spPr>
          <a:xfrm>
            <a:off x="816699" y="5387772"/>
            <a:ext cx="12365338" cy="222736"/>
          </a:xfrm>
          <a:prstGeom prst="rect">
            <a:avLst/>
          </a:prstGeom>
          <a:noFill/>
          <a:ln/>
        </p:spPr>
        <p:txBody>
          <a:bodyPr vert="horz" wrap="square" lIns="0" tIns="0" rIns="0" bIns="0" rtlCol="0" anchor="t"/>
          <a:lstStyle/>
          <a:p>
            <a:pPr>
              <a:lnSpc>
                <a:spcPts val="1754"/>
              </a:lnSpc>
            </a:pPr>
            <a:r>
              <a:rPr lang="en-US" sz="1169" b="1" dirty="0">
                <a:solidFill>
                  <a:srgbClr val="374151"/>
                </a:solidFill>
                <a:latin typeface="ui-sans-serif" pitchFamily="34" charset="0"/>
                <a:ea typeface="ui-sans-serif" pitchFamily="34" charset="-122"/>
                <a:cs typeface="ui-sans-serif" pitchFamily="34" charset="-120"/>
              </a:rPr>
              <a:t>Key Point:</a:t>
            </a:r>
            <a:r>
              <a:rPr lang="en-US" sz="1169" dirty="0">
                <a:solidFill>
                  <a:srgbClr val="374151"/>
                </a:solidFill>
                <a:latin typeface="ui-sans-serif" pitchFamily="34" charset="0"/>
                <a:ea typeface="ui-sans-serif" pitchFamily="34" charset="-122"/>
                <a:cs typeface="ui-sans-serif" pitchFamily="34" charset="-120"/>
              </a:rPr>
              <a:t> The Shared Responsibility Model divides security responsibilities between AWS (cloud security) and customers (data security).</a:t>
            </a:r>
            <a:endParaRPr lang="en-US" sz="1169"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900619"/>
          </a:xfrm>
          <a:prstGeom prst="rect">
            <a:avLst/>
          </a:prstGeom>
        </p:spPr>
      </p:pic>
      <p:pic>
        <p:nvPicPr>
          <p:cNvPr id="3" name="Image 1" descr="preencoded.png"/>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p:cNvPicPr>
            <a:picLocks noChangeAspect="1"/>
          </p:cNvPicPr>
          <p:nvPr/>
        </p:nvPicPr>
        <p:blipFill>
          <a:blip r:embed="rId19"/>
          <a:stretch>
            <a:fillRect/>
          </a:stretch>
        </p:blipFill>
        <p:spPr>
          <a:xfrm>
            <a:off x="6125245" y="5053668"/>
            <a:ext cx="185613" cy="259859"/>
          </a:xfrm>
          <a:prstGeom prst="rect">
            <a:avLst/>
          </a:prstGeom>
        </p:spPr>
      </p:pic>
      <p:sp>
        <p:nvSpPr>
          <p:cNvPr id="24" name="Text 0"/>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820DDF-95CF-B4A2-D906-FF20AE0A41CB}"/>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12D73757-DDD7-D57B-261C-664EC6A592BB}"/>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 y="79227"/>
            <a:ext cx="11879263" cy="6682085"/>
          </a:xfrm>
          <a:prstGeom prst="rect">
            <a:avLst/>
          </a:prstGeom>
        </p:spPr>
      </p:pic>
      <p:pic>
        <p:nvPicPr>
          <p:cNvPr id="3" name="Image 1" descr="preencoded.png"/>
          <p:cNvPicPr>
            <a:picLocks noChangeAspect="1"/>
          </p:cNvPicPr>
          <p:nvPr/>
        </p:nvPicPr>
        <p:blipFill>
          <a:blip r:embed="rId4"/>
          <a:stretch>
            <a:fillRect/>
          </a:stretch>
        </p:blipFill>
        <p:spPr>
          <a:xfrm>
            <a:off x="296981" y="1267152"/>
            <a:ext cx="5531282" cy="2115994"/>
          </a:xfrm>
          <a:prstGeom prst="rect">
            <a:avLst/>
          </a:prstGeom>
        </p:spPr>
      </p:pic>
      <p:pic>
        <p:nvPicPr>
          <p:cNvPr id="4" name="Image 2" descr="preencoded.png"/>
          <p:cNvPicPr>
            <a:picLocks noChangeAspect="1"/>
          </p:cNvPicPr>
          <p:nvPr/>
        </p:nvPicPr>
        <p:blipFill>
          <a:blip r:embed="rId5"/>
          <a:stretch>
            <a:fillRect/>
          </a:stretch>
        </p:blipFill>
        <p:spPr>
          <a:xfrm>
            <a:off x="445472" y="1415643"/>
            <a:ext cx="5234300" cy="296982"/>
          </a:xfrm>
          <a:prstGeom prst="rect">
            <a:avLst/>
          </a:prstGeom>
        </p:spPr>
      </p:pic>
      <p:pic>
        <p:nvPicPr>
          <p:cNvPr id="5" name="Image 3" descr="preencoded.png"/>
          <p:cNvPicPr>
            <a:picLocks noChangeAspect="1"/>
          </p:cNvPicPr>
          <p:nvPr/>
        </p:nvPicPr>
        <p:blipFill>
          <a:blip r:embed="rId6"/>
          <a:stretch>
            <a:fillRect/>
          </a:stretch>
        </p:blipFill>
        <p:spPr>
          <a:xfrm>
            <a:off x="519718" y="1861116"/>
            <a:ext cx="185613" cy="259859"/>
          </a:xfrm>
          <a:prstGeom prst="rect">
            <a:avLst/>
          </a:prstGeom>
        </p:spPr>
      </p:pic>
      <p:pic>
        <p:nvPicPr>
          <p:cNvPr id="6" name="Image 4" descr="preencoded.png"/>
          <p:cNvPicPr>
            <a:picLocks noChangeAspect="1"/>
          </p:cNvPicPr>
          <p:nvPr/>
        </p:nvPicPr>
        <p:blipFill>
          <a:blip r:embed="rId7"/>
          <a:stretch>
            <a:fillRect/>
          </a:stretch>
        </p:blipFill>
        <p:spPr>
          <a:xfrm>
            <a:off x="519718" y="2232343"/>
            <a:ext cx="213455" cy="259859"/>
          </a:xfrm>
          <a:prstGeom prst="rect">
            <a:avLst/>
          </a:prstGeom>
        </p:spPr>
      </p:pic>
      <p:pic>
        <p:nvPicPr>
          <p:cNvPr id="7" name="Image 5" descr="preencoded.png"/>
          <p:cNvPicPr>
            <a:picLocks noChangeAspect="1"/>
          </p:cNvPicPr>
          <p:nvPr/>
        </p:nvPicPr>
        <p:blipFill>
          <a:blip r:embed="rId8"/>
          <a:stretch>
            <a:fillRect/>
          </a:stretch>
        </p:blipFill>
        <p:spPr>
          <a:xfrm>
            <a:off x="519718" y="2603570"/>
            <a:ext cx="185613" cy="259859"/>
          </a:xfrm>
          <a:prstGeom prst="rect">
            <a:avLst/>
          </a:prstGeom>
        </p:spPr>
      </p:pic>
      <p:pic>
        <p:nvPicPr>
          <p:cNvPr id="8" name="Image 6" descr="preencoded.png"/>
          <p:cNvPicPr>
            <a:picLocks noChangeAspect="1"/>
          </p:cNvPicPr>
          <p:nvPr/>
        </p:nvPicPr>
        <p:blipFill>
          <a:blip r:embed="rId9"/>
          <a:stretch>
            <a:fillRect/>
          </a:stretch>
        </p:blipFill>
        <p:spPr>
          <a:xfrm>
            <a:off x="519718" y="2974797"/>
            <a:ext cx="213455" cy="259859"/>
          </a:xfrm>
          <a:prstGeom prst="rect">
            <a:avLst/>
          </a:prstGeom>
        </p:spPr>
      </p:pic>
      <p:pic>
        <p:nvPicPr>
          <p:cNvPr id="9" name="Image 7" descr="preencoded.png"/>
          <p:cNvPicPr>
            <a:picLocks noChangeAspect="1"/>
          </p:cNvPicPr>
          <p:nvPr/>
        </p:nvPicPr>
        <p:blipFill>
          <a:blip r:embed="rId10"/>
          <a:stretch>
            <a:fillRect/>
          </a:stretch>
        </p:blipFill>
        <p:spPr>
          <a:xfrm>
            <a:off x="296981" y="3605882"/>
            <a:ext cx="5531282" cy="1744767"/>
          </a:xfrm>
          <a:prstGeom prst="rect">
            <a:avLst/>
          </a:prstGeom>
        </p:spPr>
      </p:pic>
      <p:pic>
        <p:nvPicPr>
          <p:cNvPr id="10" name="Image 8" descr="preencoded.png"/>
          <p:cNvPicPr>
            <a:picLocks noChangeAspect="1"/>
          </p:cNvPicPr>
          <p:nvPr/>
        </p:nvPicPr>
        <p:blipFill>
          <a:blip r:embed="rId5"/>
          <a:stretch>
            <a:fillRect/>
          </a:stretch>
        </p:blipFill>
        <p:spPr>
          <a:xfrm>
            <a:off x="445472" y="3754373"/>
            <a:ext cx="5234300" cy="296982"/>
          </a:xfrm>
          <a:prstGeom prst="rect">
            <a:avLst/>
          </a:prstGeom>
        </p:spPr>
      </p:pic>
      <p:pic>
        <p:nvPicPr>
          <p:cNvPr id="11" name="Image 9" descr="preencoded.png"/>
          <p:cNvPicPr>
            <a:picLocks noChangeAspect="1"/>
          </p:cNvPicPr>
          <p:nvPr/>
        </p:nvPicPr>
        <p:blipFill>
          <a:blip r:embed="rId11"/>
          <a:stretch>
            <a:fillRect/>
          </a:stretch>
        </p:blipFill>
        <p:spPr>
          <a:xfrm>
            <a:off x="519718" y="4199846"/>
            <a:ext cx="232017" cy="259859"/>
          </a:xfrm>
          <a:prstGeom prst="rect">
            <a:avLst/>
          </a:prstGeom>
        </p:spPr>
      </p:pic>
      <p:pic>
        <p:nvPicPr>
          <p:cNvPr id="12" name="Image 10" descr="preencoded.png"/>
          <p:cNvPicPr>
            <a:picLocks noChangeAspect="1"/>
          </p:cNvPicPr>
          <p:nvPr/>
        </p:nvPicPr>
        <p:blipFill>
          <a:blip r:embed="rId12"/>
          <a:stretch>
            <a:fillRect/>
          </a:stretch>
        </p:blipFill>
        <p:spPr>
          <a:xfrm>
            <a:off x="519718" y="4571072"/>
            <a:ext cx="167052" cy="259859"/>
          </a:xfrm>
          <a:prstGeom prst="rect">
            <a:avLst/>
          </a:prstGeom>
        </p:spPr>
      </p:pic>
      <p:pic>
        <p:nvPicPr>
          <p:cNvPr id="13" name="Image 11" descr="preencoded.png"/>
          <p:cNvPicPr>
            <a:picLocks noChangeAspect="1"/>
          </p:cNvPicPr>
          <p:nvPr/>
        </p:nvPicPr>
        <p:blipFill>
          <a:blip r:embed="rId13"/>
          <a:stretch>
            <a:fillRect/>
          </a:stretch>
        </p:blipFill>
        <p:spPr>
          <a:xfrm>
            <a:off x="519718" y="4942299"/>
            <a:ext cx="213455" cy="259859"/>
          </a:xfrm>
          <a:prstGeom prst="rect">
            <a:avLst/>
          </a:prstGeom>
        </p:spPr>
      </p:pic>
      <p:pic>
        <p:nvPicPr>
          <p:cNvPr id="14" name="Image 12" descr="preencoded.png"/>
          <p:cNvPicPr>
            <a:picLocks noChangeAspect="1"/>
          </p:cNvPicPr>
          <p:nvPr/>
        </p:nvPicPr>
        <p:blipFill>
          <a:blip r:embed="rId10"/>
          <a:stretch>
            <a:fillRect/>
          </a:stretch>
        </p:blipFill>
        <p:spPr>
          <a:xfrm>
            <a:off x="6050999" y="1267153"/>
            <a:ext cx="5531282" cy="1744767"/>
          </a:xfrm>
          <a:prstGeom prst="rect">
            <a:avLst/>
          </a:prstGeom>
        </p:spPr>
      </p:pic>
      <p:pic>
        <p:nvPicPr>
          <p:cNvPr id="15" name="Image 13" descr="preencoded.png"/>
          <p:cNvPicPr>
            <a:picLocks noChangeAspect="1"/>
          </p:cNvPicPr>
          <p:nvPr/>
        </p:nvPicPr>
        <p:blipFill>
          <a:blip r:embed="rId5"/>
          <a:stretch>
            <a:fillRect/>
          </a:stretch>
        </p:blipFill>
        <p:spPr>
          <a:xfrm>
            <a:off x="6199490" y="1415643"/>
            <a:ext cx="5234300" cy="296982"/>
          </a:xfrm>
          <a:prstGeom prst="rect">
            <a:avLst/>
          </a:prstGeom>
        </p:spPr>
      </p:pic>
      <p:pic>
        <p:nvPicPr>
          <p:cNvPr id="16" name="Image 14" descr="preencoded.png"/>
          <p:cNvPicPr>
            <a:picLocks noChangeAspect="1"/>
          </p:cNvPicPr>
          <p:nvPr/>
        </p:nvPicPr>
        <p:blipFill>
          <a:blip r:embed="rId9"/>
          <a:stretch>
            <a:fillRect/>
          </a:stretch>
        </p:blipFill>
        <p:spPr>
          <a:xfrm>
            <a:off x="6273736" y="1861116"/>
            <a:ext cx="213455" cy="259859"/>
          </a:xfrm>
          <a:prstGeom prst="rect">
            <a:avLst/>
          </a:prstGeom>
        </p:spPr>
      </p:pic>
      <p:pic>
        <p:nvPicPr>
          <p:cNvPr id="17" name="Image 15" descr="preencoded.png"/>
          <p:cNvPicPr>
            <a:picLocks noChangeAspect="1"/>
          </p:cNvPicPr>
          <p:nvPr/>
        </p:nvPicPr>
        <p:blipFill>
          <a:blip r:embed="rId14"/>
          <a:stretch>
            <a:fillRect/>
          </a:stretch>
        </p:blipFill>
        <p:spPr>
          <a:xfrm>
            <a:off x="6273735" y="2232343"/>
            <a:ext cx="185613" cy="259859"/>
          </a:xfrm>
          <a:prstGeom prst="rect">
            <a:avLst/>
          </a:prstGeom>
        </p:spPr>
      </p:pic>
      <p:pic>
        <p:nvPicPr>
          <p:cNvPr id="18" name="Image 16" descr="preencoded.png"/>
          <p:cNvPicPr>
            <a:picLocks noChangeAspect="1"/>
          </p:cNvPicPr>
          <p:nvPr/>
        </p:nvPicPr>
        <p:blipFill>
          <a:blip r:embed="rId15"/>
          <a:stretch>
            <a:fillRect/>
          </a:stretch>
        </p:blipFill>
        <p:spPr>
          <a:xfrm>
            <a:off x="6273736" y="2603570"/>
            <a:ext cx="213455" cy="259859"/>
          </a:xfrm>
          <a:prstGeom prst="rect">
            <a:avLst/>
          </a:prstGeom>
        </p:spPr>
      </p:pic>
      <p:pic>
        <p:nvPicPr>
          <p:cNvPr id="19" name="Image 17" descr="preencoded.png"/>
          <p:cNvPicPr>
            <a:picLocks noChangeAspect="1"/>
          </p:cNvPicPr>
          <p:nvPr/>
        </p:nvPicPr>
        <p:blipFill>
          <a:blip r:embed="rId10"/>
          <a:stretch>
            <a:fillRect/>
          </a:stretch>
        </p:blipFill>
        <p:spPr>
          <a:xfrm>
            <a:off x="6050999" y="3234655"/>
            <a:ext cx="5531282" cy="1744767"/>
          </a:xfrm>
          <a:prstGeom prst="rect">
            <a:avLst/>
          </a:prstGeom>
        </p:spPr>
      </p:pic>
      <p:pic>
        <p:nvPicPr>
          <p:cNvPr id="20" name="Image 18" descr="preencoded.png"/>
          <p:cNvPicPr>
            <a:picLocks noChangeAspect="1"/>
          </p:cNvPicPr>
          <p:nvPr/>
        </p:nvPicPr>
        <p:blipFill>
          <a:blip r:embed="rId5"/>
          <a:stretch>
            <a:fillRect/>
          </a:stretch>
        </p:blipFill>
        <p:spPr>
          <a:xfrm>
            <a:off x="6199490" y="3383146"/>
            <a:ext cx="5234300" cy="296982"/>
          </a:xfrm>
          <a:prstGeom prst="rect">
            <a:avLst/>
          </a:prstGeom>
        </p:spPr>
      </p:pic>
      <p:pic>
        <p:nvPicPr>
          <p:cNvPr id="21" name="Image 19" descr="preencoded.png"/>
          <p:cNvPicPr>
            <a:picLocks noChangeAspect="1"/>
          </p:cNvPicPr>
          <p:nvPr/>
        </p:nvPicPr>
        <p:blipFill>
          <a:blip r:embed="rId16"/>
          <a:stretch>
            <a:fillRect/>
          </a:stretch>
        </p:blipFill>
        <p:spPr>
          <a:xfrm>
            <a:off x="6273735" y="3828619"/>
            <a:ext cx="185613" cy="259859"/>
          </a:xfrm>
          <a:prstGeom prst="rect">
            <a:avLst/>
          </a:prstGeom>
        </p:spPr>
      </p:pic>
      <p:pic>
        <p:nvPicPr>
          <p:cNvPr id="22" name="Image 20" descr="preencoded.png"/>
          <p:cNvPicPr>
            <a:picLocks noChangeAspect="1"/>
          </p:cNvPicPr>
          <p:nvPr/>
        </p:nvPicPr>
        <p:blipFill>
          <a:blip r:embed="rId17"/>
          <a:stretch>
            <a:fillRect/>
          </a:stretch>
        </p:blipFill>
        <p:spPr>
          <a:xfrm>
            <a:off x="6273735" y="4199846"/>
            <a:ext cx="185613" cy="259859"/>
          </a:xfrm>
          <a:prstGeom prst="rect">
            <a:avLst/>
          </a:prstGeom>
        </p:spPr>
      </p:pic>
      <p:pic>
        <p:nvPicPr>
          <p:cNvPr id="23" name="Image 21" descr="preencoded.png"/>
          <p:cNvPicPr>
            <a:picLocks noChangeAspect="1"/>
          </p:cNvPicPr>
          <p:nvPr/>
        </p:nvPicPr>
        <p:blipFill>
          <a:blip r:embed="rId18"/>
          <a:stretch>
            <a:fillRect/>
          </a:stretch>
        </p:blipFill>
        <p:spPr>
          <a:xfrm>
            <a:off x="6273735" y="4571072"/>
            <a:ext cx="185613" cy="259859"/>
          </a:xfrm>
          <a:prstGeom prst="rect">
            <a:avLst/>
          </a:prstGeom>
        </p:spPr>
      </p:pic>
      <p:sp>
        <p:nvSpPr>
          <p:cNvPr id="24" name="Text 0"/>
          <p:cNvSpPr/>
          <p:nvPr/>
        </p:nvSpPr>
        <p:spPr>
          <a:xfrm>
            <a:off x="296981" y="376208"/>
            <a:ext cx="13542359" cy="371227"/>
          </a:xfrm>
          <a:prstGeom prst="rect">
            <a:avLst/>
          </a:prstGeom>
          <a:noFill/>
          <a:ln/>
        </p:spPr>
        <p:txBody>
          <a:bodyPr vert="horz" wrap="square" lIns="0" tIns="0" rIns="0" bIns="0" rtlCol="0" anchor="t"/>
          <a:lstStyle/>
          <a:p>
            <a:pPr>
              <a:lnSpc>
                <a:spcPts val="2923"/>
              </a:lnSpc>
            </a:pPr>
            <a:r>
              <a:rPr lang="en-US" sz="2631" b="1" dirty="0">
                <a:solidFill>
                  <a:srgbClr val="1F2937"/>
                </a:solidFill>
                <a:latin typeface="ui-sans-serif" pitchFamily="34" charset="0"/>
                <a:ea typeface="ui-sans-serif" pitchFamily="34" charset="-122"/>
                <a:cs typeface="ui-sans-serif" pitchFamily="34" charset="-120"/>
              </a:rPr>
              <a:t>Steps to Create an AWS Account</a:t>
            </a:r>
            <a:endParaRPr lang="en-US" sz="2631" dirty="0"/>
          </a:p>
        </p:txBody>
      </p:sp>
      <p:sp>
        <p:nvSpPr>
          <p:cNvPr id="25" name="Text 1"/>
          <p:cNvSpPr/>
          <p:nvPr/>
        </p:nvSpPr>
        <p:spPr>
          <a:xfrm>
            <a:off x="296982" y="821680"/>
            <a:ext cx="11285299" cy="222736"/>
          </a:xfrm>
          <a:prstGeom prst="rect">
            <a:avLst/>
          </a:prstGeom>
          <a:noFill/>
          <a:ln/>
        </p:spPr>
        <p:txBody>
          <a:bodyPr vert="horz" wrap="square" lIns="0" tIns="0" rIns="0" bIns="0" rtlCol="0" anchor="t"/>
          <a:lstStyle/>
          <a:p>
            <a:pPr>
              <a:lnSpc>
                <a:spcPts val="1754"/>
              </a:lnSpc>
            </a:pPr>
            <a:r>
              <a:rPr lang="en-US" sz="1169" dirty="0">
                <a:solidFill>
                  <a:srgbClr val="4B5563"/>
                </a:solidFill>
                <a:latin typeface="ui-sans-serif" pitchFamily="34" charset="0"/>
                <a:ea typeface="ui-sans-serif" pitchFamily="34" charset="-122"/>
                <a:cs typeface="ui-sans-serif" pitchFamily="34" charset="-120"/>
              </a:rPr>
              <a:t>A comprehensive guide to get started with Amazon Web Services</a:t>
            </a:r>
            <a:endParaRPr lang="en-US" sz="1169" dirty="0"/>
          </a:p>
        </p:txBody>
      </p:sp>
      <p:sp>
        <p:nvSpPr>
          <p:cNvPr id="26" name="Text 2"/>
          <p:cNvSpPr/>
          <p:nvPr/>
        </p:nvSpPr>
        <p:spPr>
          <a:xfrm>
            <a:off x="556840" y="1415643"/>
            <a:ext cx="5234300" cy="296982"/>
          </a:xfrm>
          <a:prstGeom prst="rect">
            <a:avLst/>
          </a:prstGeom>
          <a:noFill/>
          <a:ln/>
        </p:spPr>
        <p:txBody>
          <a:bodyPr vert="horz" wrap="square" lIns="0" tIns="0" rIns="0" bIns="0" rtlCol="0" anchor="t"/>
          <a:lstStyle/>
          <a:p>
            <a:pPr>
              <a:lnSpc>
                <a:spcPts val="2338"/>
              </a:lnSpc>
            </a:pPr>
            <a:r>
              <a:rPr lang="en-US" sz="1754" b="1" dirty="0">
                <a:solidFill>
                  <a:srgbClr val="333333"/>
                </a:solidFill>
                <a:latin typeface="ui-sans-serif" pitchFamily="34" charset="0"/>
                <a:ea typeface="ui-sans-serif" pitchFamily="34" charset="-122"/>
                <a:cs typeface="ui-sans-serif" pitchFamily="34" charset="-120"/>
              </a:rPr>
              <a:t>Prerequisites</a:t>
            </a:r>
            <a:endParaRPr lang="en-US" sz="1754" dirty="0"/>
          </a:p>
        </p:txBody>
      </p:sp>
      <p:sp>
        <p:nvSpPr>
          <p:cNvPr id="27" name="Text 3"/>
          <p:cNvSpPr/>
          <p:nvPr/>
        </p:nvSpPr>
        <p:spPr>
          <a:xfrm>
            <a:off x="816699" y="1823993"/>
            <a:ext cx="4044054"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Root user email:</a:t>
            </a:r>
            <a:r>
              <a:rPr lang="en-US" sz="1169" dirty="0">
                <a:solidFill>
                  <a:srgbClr val="333333"/>
                </a:solidFill>
                <a:latin typeface="ui-sans-serif" pitchFamily="34" charset="0"/>
                <a:ea typeface="ui-sans-serif" pitchFamily="34" charset="-122"/>
                <a:cs typeface="ui-sans-serif" pitchFamily="34" charset="-120"/>
              </a:rPr>
              <a:t> Valid email for verification</a:t>
            </a:r>
            <a:endParaRPr lang="en-US" sz="1169" dirty="0"/>
          </a:p>
        </p:txBody>
      </p:sp>
      <p:sp>
        <p:nvSpPr>
          <p:cNvPr id="28" name="Text 4"/>
          <p:cNvSpPr/>
          <p:nvPr/>
        </p:nvSpPr>
        <p:spPr>
          <a:xfrm>
            <a:off x="844541" y="2195220"/>
            <a:ext cx="4649443"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Account name:</a:t>
            </a:r>
            <a:r>
              <a:rPr lang="en-US" sz="1169" dirty="0">
                <a:solidFill>
                  <a:srgbClr val="333333"/>
                </a:solidFill>
                <a:latin typeface="ui-sans-serif" pitchFamily="34" charset="0"/>
                <a:ea typeface="ui-sans-serif" pitchFamily="34" charset="-122"/>
                <a:cs typeface="ui-sans-serif" pitchFamily="34" charset="-120"/>
              </a:rPr>
              <a:t> Descriptive name for your account</a:t>
            </a:r>
            <a:endParaRPr lang="en-US" sz="1169" dirty="0"/>
          </a:p>
        </p:txBody>
      </p:sp>
      <p:sp>
        <p:nvSpPr>
          <p:cNvPr id="29" name="Text 5"/>
          <p:cNvSpPr/>
          <p:nvPr/>
        </p:nvSpPr>
        <p:spPr>
          <a:xfrm>
            <a:off x="816699" y="2566447"/>
            <a:ext cx="3663314"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Phone number:</a:t>
            </a:r>
            <a:r>
              <a:rPr lang="en-US" sz="1169" dirty="0">
                <a:solidFill>
                  <a:srgbClr val="333333"/>
                </a:solidFill>
                <a:latin typeface="ui-sans-serif" pitchFamily="34" charset="0"/>
                <a:ea typeface="ui-sans-serif" pitchFamily="34" charset="-122"/>
                <a:cs typeface="ui-sans-serif" pitchFamily="34" charset="-120"/>
              </a:rPr>
              <a:t> For identity verification</a:t>
            </a:r>
            <a:endParaRPr lang="en-US" sz="1169" dirty="0"/>
          </a:p>
        </p:txBody>
      </p:sp>
      <p:sp>
        <p:nvSpPr>
          <p:cNvPr id="30" name="Text 6"/>
          <p:cNvSpPr/>
          <p:nvPr/>
        </p:nvSpPr>
        <p:spPr>
          <a:xfrm>
            <a:off x="844541" y="2937674"/>
            <a:ext cx="3712211"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Payment method:</a:t>
            </a:r>
            <a:r>
              <a:rPr lang="en-US" sz="1169" dirty="0">
                <a:solidFill>
                  <a:srgbClr val="333333"/>
                </a:solidFill>
                <a:latin typeface="ui-sans-serif" pitchFamily="34" charset="0"/>
                <a:ea typeface="ui-sans-serif" pitchFamily="34" charset="-122"/>
                <a:cs typeface="ui-sans-serif" pitchFamily="34" charset="-120"/>
              </a:rPr>
              <a:t> Credit card for billing</a:t>
            </a:r>
            <a:endParaRPr lang="en-US" sz="1169" dirty="0"/>
          </a:p>
        </p:txBody>
      </p:sp>
      <p:sp>
        <p:nvSpPr>
          <p:cNvPr id="31" name="Text 7"/>
          <p:cNvSpPr/>
          <p:nvPr/>
        </p:nvSpPr>
        <p:spPr>
          <a:xfrm>
            <a:off x="556840" y="3754373"/>
            <a:ext cx="6281160" cy="296982"/>
          </a:xfrm>
          <a:prstGeom prst="rect">
            <a:avLst/>
          </a:prstGeom>
          <a:noFill/>
          <a:ln/>
        </p:spPr>
        <p:txBody>
          <a:bodyPr vert="horz" wrap="square" lIns="0" tIns="0" rIns="0" bIns="0" rtlCol="0" anchor="t"/>
          <a:lstStyle/>
          <a:p>
            <a:pPr>
              <a:lnSpc>
                <a:spcPts val="2338"/>
              </a:lnSpc>
            </a:pPr>
            <a:r>
              <a:rPr lang="en-US" sz="1754" b="1" dirty="0">
                <a:solidFill>
                  <a:srgbClr val="333333"/>
                </a:solidFill>
                <a:latin typeface="ui-sans-serif" pitchFamily="34" charset="0"/>
                <a:ea typeface="ui-sans-serif" pitchFamily="34" charset="-122"/>
                <a:cs typeface="ui-sans-serif" pitchFamily="34" charset="-120"/>
              </a:rPr>
              <a:t>Registration Process</a:t>
            </a:r>
            <a:endParaRPr lang="en-US" sz="1754" dirty="0"/>
          </a:p>
        </p:txBody>
      </p:sp>
      <p:sp>
        <p:nvSpPr>
          <p:cNvPr id="32" name="Text 8"/>
          <p:cNvSpPr/>
          <p:nvPr/>
        </p:nvSpPr>
        <p:spPr>
          <a:xfrm>
            <a:off x="863103" y="4162723"/>
            <a:ext cx="3646783"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Sign-up:</a:t>
            </a:r>
            <a:r>
              <a:rPr lang="en-US" sz="1169" dirty="0">
                <a:solidFill>
                  <a:srgbClr val="333333"/>
                </a:solidFill>
                <a:latin typeface="ui-sans-serif" pitchFamily="34" charset="0"/>
                <a:ea typeface="ui-sans-serif" pitchFamily="34" charset="-122"/>
                <a:cs typeface="ui-sans-serif" pitchFamily="34" charset="-120"/>
              </a:rPr>
              <a:t> Enter email and account name</a:t>
            </a:r>
            <a:endParaRPr lang="en-US" sz="1169" dirty="0"/>
          </a:p>
        </p:txBody>
      </p:sp>
      <p:sp>
        <p:nvSpPr>
          <p:cNvPr id="33" name="Text 9"/>
          <p:cNvSpPr/>
          <p:nvPr/>
        </p:nvSpPr>
        <p:spPr>
          <a:xfrm>
            <a:off x="798138" y="4533950"/>
            <a:ext cx="4668063"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Password:</a:t>
            </a:r>
            <a:r>
              <a:rPr lang="en-US" sz="1169" dirty="0">
                <a:solidFill>
                  <a:srgbClr val="333333"/>
                </a:solidFill>
                <a:latin typeface="ui-sans-serif" pitchFamily="34" charset="0"/>
                <a:ea typeface="ui-sans-serif" pitchFamily="34" charset="-122"/>
                <a:cs typeface="ui-sans-serif" pitchFamily="34" charset="-120"/>
              </a:rPr>
              <a:t> Create strong password (8+ characters)</a:t>
            </a:r>
            <a:endParaRPr lang="en-US" sz="1169" dirty="0"/>
          </a:p>
        </p:txBody>
      </p:sp>
      <p:sp>
        <p:nvSpPr>
          <p:cNvPr id="34" name="Text 10"/>
          <p:cNvSpPr/>
          <p:nvPr/>
        </p:nvSpPr>
        <p:spPr>
          <a:xfrm>
            <a:off x="844541" y="4905177"/>
            <a:ext cx="4101652"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Contact info:</a:t>
            </a:r>
            <a:r>
              <a:rPr lang="en-US" sz="1169" dirty="0">
                <a:solidFill>
                  <a:srgbClr val="333333"/>
                </a:solidFill>
                <a:latin typeface="ui-sans-serif" pitchFamily="34" charset="0"/>
                <a:ea typeface="ui-sans-serif" pitchFamily="34" charset="-122"/>
                <a:cs typeface="ui-sans-serif" pitchFamily="34" charset="-120"/>
              </a:rPr>
              <a:t> Enter details and accept terms</a:t>
            </a:r>
            <a:endParaRPr lang="en-US" sz="1169" dirty="0"/>
          </a:p>
        </p:txBody>
      </p:sp>
      <p:sp>
        <p:nvSpPr>
          <p:cNvPr id="35" name="Text 11"/>
          <p:cNvSpPr/>
          <p:nvPr/>
        </p:nvSpPr>
        <p:spPr>
          <a:xfrm>
            <a:off x="6310858" y="1415643"/>
            <a:ext cx="6281160" cy="296982"/>
          </a:xfrm>
          <a:prstGeom prst="rect">
            <a:avLst/>
          </a:prstGeom>
          <a:noFill/>
          <a:ln/>
        </p:spPr>
        <p:txBody>
          <a:bodyPr vert="horz" wrap="square" lIns="0" tIns="0" rIns="0" bIns="0" rtlCol="0" anchor="t"/>
          <a:lstStyle/>
          <a:p>
            <a:pPr>
              <a:lnSpc>
                <a:spcPts val="2338"/>
              </a:lnSpc>
            </a:pPr>
            <a:r>
              <a:rPr lang="en-US" sz="1754" b="1" dirty="0">
                <a:solidFill>
                  <a:srgbClr val="333333"/>
                </a:solidFill>
                <a:latin typeface="ui-sans-serif" pitchFamily="34" charset="0"/>
                <a:ea typeface="ui-sans-serif" pitchFamily="34" charset="-122"/>
                <a:cs typeface="ui-sans-serif" pitchFamily="34" charset="-120"/>
              </a:rPr>
              <a:t>Verification &amp; Plan Selection</a:t>
            </a:r>
            <a:endParaRPr lang="en-US" sz="1754" dirty="0"/>
          </a:p>
        </p:txBody>
      </p:sp>
      <p:sp>
        <p:nvSpPr>
          <p:cNvPr id="36" name="Text 12"/>
          <p:cNvSpPr/>
          <p:nvPr/>
        </p:nvSpPr>
        <p:spPr>
          <a:xfrm>
            <a:off x="6598559" y="1823993"/>
            <a:ext cx="3556296"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Payment method:</a:t>
            </a:r>
            <a:r>
              <a:rPr lang="en-US" sz="1169" dirty="0">
                <a:solidFill>
                  <a:srgbClr val="333333"/>
                </a:solidFill>
                <a:latin typeface="ui-sans-serif" pitchFamily="34" charset="0"/>
                <a:ea typeface="ui-sans-serif" pitchFamily="34" charset="-122"/>
                <a:cs typeface="ui-sans-serif" pitchFamily="34" charset="-120"/>
              </a:rPr>
              <a:t> Enter billing details</a:t>
            </a:r>
            <a:endParaRPr lang="en-US" sz="1169" dirty="0"/>
          </a:p>
        </p:txBody>
      </p:sp>
      <p:sp>
        <p:nvSpPr>
          <p:cNvPr id="37" name="Text 13"/>
          <p:cNvSpPr/>
          <p:nvPr/>
        </p:nvSpPr>
        <p:spPr>
          <a:xfrm>
            <a:off x="6570717" y="2195220"/>
            <a:ext cx="3928510"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Phone verification:</a:t>
            </a:r>
            <a:r>
              <a:rPr lang="en-US" sz="1169" dirty="0">
                <a:solidFill>
                  <a:srgbClr val="333333"/>
                </a:solidFill>
                <a:latin typeface="ui-sans-serif" pitchFamily="34" charset="0"/>
                <a:ea typeface="ui-sans-serif" pitchFamily="34" charset="-122"/>
                <a:cs typeface="ui-sans-serif" pitchFamily="34" charset="-120"/>
              </a:rPr>
              <a:t> Receive and enter PIN</a:t>
            </a:r>
            <a:endParaRPr lang="en-US" sz="1169" dirty="0"/>
          </a:p>
        </p:txBody>
      </p:sp>
      <p:sp>
        <p:nvSpPr>
          <p:cNvPr id="38" name="Text 14"/>
          <p:cNvSpPr/>
          <p:nvPr/>
        </p:nvSpPr>
        <p:spPr>
          <a:xfrm>
            <a:off x="6598559" y="2566447"/>
            <a:ext cx="4178566"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Support plan:</a:t>
            </a:r>
            <a:r>
              <a:rPr lang="en-US" sz="1169" dirty="0">
                <a:solidFill>
                  <a:srgbClr val="333333"/>
                </a:solidFill>
                <a:latin typeface="ui-sans-serif" pitchFamily="34" charset="0"/>
                <a:ea typeface="ui-sans-serif" pitchFamily="34" charset="-122"/>
                <a:cs typeface="ui-sans-serif" pitchFamily="34" charset="-120"/>
              </a:rPr>
              <a:t> Select Basic (free) or paid plan</a:t>
            </a:r>
            <a:endParaRPr lang="en-US" sz="1169" dirty="0"/>
          </a:p>
        </p:txBody>
      </p:sp>
      <p:sp>
        <p:nvSpPr>
          <p:cNvPr id="39" name="Text 15"/>
          <p:cNvSpPr/>
          <p:nvPr/>
        </p:nvSpPr>
        <p:spPr>
          <a:xfrm>
            <a:off x="6310858" y="3383146"/>
            <a:ext cx="6281160" cy="296982"/>
          </a:xfrm>
          <a:prstGeom prst="rect">
            <a:avLst/>
          </a:prstGeom>
          <a:noFill/>
          <a:ln/>
        </p:spPr>
        <p:txBody>
          <a:bodyPr vert="horz" wrap="square" lIns="0" tIns="0" rIns="0" bIns="0" rtlCol="0" anchor="t"/>
          <a:lstStyle/>
          <a:p>
            <a:pPr>
              <a:lnSpc>
                <a:spcPts val="2338"/>
              </a:lnSpc>
            </a:pPr>
            <a:r>
              <a:rPr lang="en-US" sz="1754" b="1" dirty="0">
                <a:solidFill>
                  <a:srgbClr val="333333"/>
                </a:solidFill>
                <a:latin typeface="ui-sans-serif" pitchFamily="34" charset="0"/>
                <a:ea typeface="ui-sans-serif" pitchFamily="34" charset="-122"/>
                <a:cs typeface="ui-sans-serif" pitchFamily="34" charset="-120"/>
              </a:rPr>
              <a:t>Activation &amp; Security</a:t>
            </a:r>
            <a:endParaRPr lang="en-US" sz="1754" dirty="0"/>
          </a:p>
        </p:txBody>
      </p:sp>
      <p:sp>
        <p:nvSpPr>
          <p:cNvPr id="40" name="Text 16"/>
          <p:cNvSpPr/>
          <p:nvPr/>
        </p:nvSpPr>
        <p:spPr>
          <a:xfrm>
            <a:off x="6570717" y="3791496"/>
            <a:ext cx="3575786"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Activation:</a:t>
            </a:r>
            <a:r>
              <a:rPr lang="en-US" sz="1169" dirty="0">
                <a:solidFill>
                  <a:srgbClr val="333333"/>
                </a:solidFill>
                <a:latin typeface="ui-sans-serif" pitchFamily="34" charset="0"/>
                <a:ea typeface="ui-sans-serif" pitchFamily="34" charset="-122"/>
                <a:cs typeface="ui-sans-serif" pitchFamily="34" charset="-120"/>
              </a:rPr>
              <a:t> Wait for confirmation email</a:t>
            </a:r>
            <a:endParaRPr lang="en-US" sz="1169" dirty="0"/>
          </a:p>
        </p:txBody>
      </p:sp>
      <p:sp>
        <p:nvSpPr>
          <p:cNvPr id="41" name="Text 17"/>
          <p:cNvSpPr/>
          <p:nvPr/>
        </p:nvSpPr>
        <p:spPr>
          <a:xfrm>
            <a:off x="6570717" y="4162723"/>
            <a:ext cx="3154502"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Security:</a:t>
            </a:r>
            <a:r>
              <a:rPr lang="en-US" sz="1169" dirty="0">
                <a:solidFill>
                  <a:srgbClr val="333333"/>
                </a:solidFill>
                <a:latin typeface="ui-sans-serif" pitchFamily="34" charset="0"/>
                <a:ea typeface="ui-sans-serif" pitchFamily="34" charset="-122"/>
                <a:cs typeface="ui-sans-serif" pitchFamily="34" charset="-120"/>
              </a:rPr>
              <a:t> Enable MFA immediately</a:t>
            </a:r>
            <a:endParaRPr lang="en-US" sz="1169" dirty="0"/>
          </a:p>
        </p:txBody>
      </p:sp>
      <p:sp>
        <p:nvSpPr>
          <p:cNvPr id="42" name="Text 18"/>
          <p:cNvSpPr/>
          <p:nvPr/>
        </p:nvSpPr>
        <p:spPr>
          <a:xfrm>
            <a:off x="6570717" y="4533950"/>
            <a:ext cx="3143016" cy="222736"/>
          </a:xfrm>
          <a:prstGeom prst="rect">
            <a:avLst/>
          </a:prstGeom>
          <a:noFill/>
          <a:ln/>
        </p:spPr>
        <p:txBody>
          <a:bodyPr vert="horz" wrap="square" lIns="0" tIns="0" rIns="0" bIns="0" rtlCol="0" anchor="t"/>
          <a:lstStyle/>
          <a:p>
            <a:pPr>
              <a:lnSpc>
                <a:spcPts val="1754"/>
              </a:lnSpc>
            </a:pPr>
            <a:r>
              <a:rPr lang="en-US" sz="1169" b="1" dirty="0">
                <a:solidFill>
                  <a:srgbClr val="333333"/>
                </a:solidFill>
                <a:latin typeface="ui-sans-serif" pitchFamily="34" charset="0"/>
                <a:ea typeface="ui-sans-serif" pitchFamily="34" charset="-122"/>
                <a:cs typeface="ui-sans-serif" pitchFamily="34" charset="-120"/>
              </a:rPr>
              <a:t>Explore:</a:t>
            </a:r>
            <a:r>
              <a:rPr lang="en-US" sz="1169" dirty="0">
                <a:solidFill>
                  <a:srgbClr val="333333"/>
                </a:solidFill>
                <a:latin typeface="ui-sans-serif" pitchFamily="34" charset="0"/>
                <a:ea typeface="ui-sans-serif" pitchFamily="34" charset="-122"/>
                <a:cs typeface="ui-sans-serif" pitchFamily="34" charset="-120"/>
              </a:rPr>
              <a:t> Start using AWS Free Tier</a:t>
            </a:r>
            <a:endParaRPr lang="en-US" sz="1169"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00960-BE47-D81D-6481-7EB013ECBD7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7742499-8D89-15A0-F1B5-B172C152A5E8}"/>
              </a:ext>
            </a:extLst>
          </p:cNvPr>
          <p:cNvPicPr>
            <a:picLocks noChangeAspect="1"/>
          </p:cNvPicPr>
          <p:nvPr/>
        </p:nvPicPr>
        <p:blipFill>
          <a:blip r:embed="rId3"/>
          <a:stretch>
            <a:fillRect/>
          </a:stretch>
        </p:blipFill>
        <p:spPr>
          <a:xfrm>
            <a:off x="-1" y="79227"/>
            <a:ext cx="11879263" cy="6513983"/>
          </a:xfrm>
          <a:prstGeom prst="rect">
            <a:avLst/>
          </a:prstGeom>
        </p:spPr>
      </p:pic>
      <p:pic>
        <p:nvPicPr>
          <p:cNvPr id="3" name="Image 1" descr="preencoded.png">
            <a:extLst>
              <a:ext uri="{FF2B5EF4-FFF2-40B4-BE49-F238E27FC236}">
                <a16:creationId xmlns:a16="http://schemas.microsoft.com/office/drawing/2014/main" id="{BF7DFACA-02D9-AAA2-4037-284F14808499}"/>
              </a:ext>
            </a:extLst>
          </p:cNvPr>
          <p:cNvPicPr>
            <a:picLocks noChangeAspect="1"/>
          </p:cNvPicPr>
          <p:nvPr/>
        </p:nvPicPr>
        <p:blipFill>
          <a:blip r:embed="rId4"/>
          <a:stretch>
            <a:fillRect/>
          </a:stretch>
        </p:blipFill>
        <p:spPr>
          <a:xfrm>
            <a:off x="4199505" y="1796151"/>
            <a:ext cx="3480253" cy="4176303"/>
          </a:xfrm>
          <a:prstGeom prst="rect">
            <a:avLst/>
          </a:prstGeom>
        </p:spPr>
      </p:pic>
      <p:pic>
        <p:nvPicPr>
          <p:cNvPr id="4" name="Image 2" descr="preencoded.png">
            <a:extLst>
              <a:ext uri="{FF2B5EF4-FFF2-40B4-BE49-F238E27FC236}">
                <a16:creationId xmlns:a16="http://schemas.microsoft.com/office/drawing/2014/main" id="{51DD81C3-79F2-1A3F-EADF-11189111E54D}"/>
              </a:ext>
            </a:extLst>
          </p:cNvPr>
          <p:cNvPicPr>
            <a:picLocks noChangeAspect="1"/>
          </p:cNvPicPr>
          <p:nvPr/>
        </p:nvPicPr>
        <p:blipFill>
          <a:blip r:embed="rId5"/>
          <a:stretch>
            <a:fillRect/>
          </a:stretch>
        </p:blipFill>
        <p:spPr>
          <a:xfrm>
            <a:off x="5345668" y="1564134"/>
            <a:ext cx="1187926" cy="37123"/>
          </a:xfrm>
          <a:prstGeom prst="rect">
            <a:avLst/>
          </a:prstGeom>
        </p:spPr>
      </p:pic>
      <p:pic>
        <p:nvPicPr>
          <p:cNvPr id="5" name="Image 3" descr="preencoded.png">
            <a:extLst>
              <a:ext uri="{FF2B5EF4-FFF2-40B4-BE49-F238E27FC236}">
                <a16:creationId xmlns:a16="http://schemas.microsoft.com/office/drawing/2014/main" id="{82808FD0-A60A-87E2-9E80-1D397E5133D2}"/>
              </a:ext>
            </a:extLst>
          </p:cNvPr>
          <p:cNvPicPr>
            <a:picLocks noChangeAspect="1"/>
          </p:cNvPicPr>
          <p:nvPr/>
        </p:nvPicPr>
        <p:blipFill>
          <a:blip r:embed="rId6"/>
          <a:stretch>
            <a:fillRect/>
          </a:stretch>
        </p:blipFill>
        <p:spPr>
          <a:xfrm>
            <a:off x="2209526" y="2195220"/>
            <a:ext cx="3404992" cy="1002313"/>
          </a:xfrm>
          <a:prstGeom prst="rect">
            <a:avLst/>
          </a:prstGeom>
        </p:spPr>
      </p:pic>
      <p:pic>
        <p:nvPicPr>
          <p:cNvPr id="6" name="Image 4" descr="preencoded.png">
            <a:extLst>
              <a:ext uri="{FF2B5EF4-FFF2-40B4-BE49-F238E27FC236}">
                <a16:creationId xmlns:a16="http://schemas.microsoft.com/office/drawing/2014/main" id="{9BD52E4D-B826-DA47-C5CC-45328E6323A2}"/>
              </a:ext>
            </a:extLst>
          </p:cNvPr>
          <p:cNvPicPr>
            <a:picLocks noChangeAspect="1"/>
          </p:cNvPicPr>
          <p:nvPr/>
        </p:nvPicPr>
        <p:blipFill>
          <a:blip r:embed="rId7"/>
          <a:stretch>
            <a:fillRect/>
          </a:stretch>
        </p:blipFill>
        <p:spPr>
          <a:xfrm>
            <a:off x="3744896" y="2343711"/>
            <a:ext cx="334104" cy="371227"/>
          </a:xfrm>
          <a:prstGeom prst="rect">
            <a:avLst/>
          </a:prstGeom>
        </p:spPr>
      </p:pic>
      <p:pic>
        <p:nvPicPr>
          <p:cNvPr id="7" name="Image 5" descr="preencoded.png">
            <a:extLst>
              <a:ext uri="{FF2B5EF4-FFF2-40B4-BE49-F238E27FC236}">
                <a16:creationId xmlns:a16="http://schemas.microsoft.com/office/drawing/2014/main" id="{C221CC20-9A7B-54F3-AAED-217026C94CB3}"/>
              </a:ext>
            </a:extLst>
          </p:cNvPr>
          <p:cNvPicPr>
            <a:picLocks noChangeAspect="1"/>
          </p:cNvPicPr>
          <p:nvPr/>
        </p:nvPicPr>
        <p:blipFill>
          <a:blip r:embed="rId8"/>
          <a:stretch>
            <a:fillRect/>
          </a:stretch>
        </p:blipFill>
        <p:spPr>
          <a:xfrm>
            <a:off x="5911499" y="2195220"/>
            <a:ext cx="3758093" cy="1002313"/>
          </a:xfrm>
          <a:prstGeom prst="rect">
            <a:avLst/>
          </a:prstGeom>
        </p:spPr>
      </p:pic>
      <p:pic>
        <p:nvPicPr>
          <p:cNvPr id="8" name="Image 6" descr="preencoded.png">
            <a:extLst>
              <a:ext uri="{FF2B5EF4-FFF2-40B4-BE49-F238E27FC236}">
                <a16:creationId xmlns:a16="http://schemas.microsoft.com/office/drawing/2014/main" id="{81C90E08-92DE-A39F-AEAE-9FC7D7AC7180}"/>
              </a:ext>
            </a:extLst>
          </p:cNvPr>
          <p:cNvPicPr>
            <a:picLocks noChangeAspect="1"/>
          </p:cNvPicPr>
          <p:nvPr/>
        </p:nvPicPr>
        <p:blipFill>
          <a:blip r:embed="rId9"/>
          <a:stretch>
            <a:fillRect/>
          </a:stretch>
        </p:blipFill>
        <p:spPr>
          <a:xfrm>
            <a:off x="7642054" y="2343711"/>
            <a:ext cx="296982" cy="371227"/>
          </a:xfrm>
          <a:prstGeom prst="rect">
            <a:avLst/>
          </a:prstGeom>
        </p:spPr>
      </p:pic>
      <p:pic>
        <p:nvPicPr>
          <p:cNvPr id="9" name="Image 7" descr="preencoded.png">
            <a:extLst>
              <a:ext uri="{FF2B5EF4-FFF2-40B4-BE49-F238E27FC236}">
                <a16:creationId xmlns:a16="http://schemas.microsoft.com/office/drawing/2014/main" id="{F0100E63-F899-5894-3D56-0FA5864C9208}"/>
              </a:ext>
            </a:extLst>
          </p:cNvPr>
          <p:cNvPicPr>
            <a:picLocks noChangeAspect="1"/>
          </p:cNvPicPr>
          <p:nvPr/>
        </p:nvPicPr>
        <p:blipFill>
          <a:blip r:embed="rId10"/>
          <a:stretch>
            <a:fillRect/>
          </a:stretch>
        </p:blipFill>
        <p:spPr>
          <a:xfrm>
            <a:off x="1544363" y="3643005"/>
            <a:ext cx="8790538" cy="2635711"/>
          </a:xfrm>
          <a:prstGeom prst="rect">
            <a:avLst/>
          </a:prstGeom>
        </p:spPr>
      </p:pic>
      <p:pic>
        <p:nvPicPr>
          <p:cNvPr id="10" name="Image 8" descr="preencoded.png">
            <a:extLst>
              <a:ext uri="{FF2B5EF4-FFF2-40B4-BE49-F238E27FC236}">
                <a16:creationId xmlns:a16="http://schemas.microsoft.com/office/drawing/2014/main" id="{9E762E07-EFCD-BC6B-FF09-E1D81D685DB5}"/>
              </a:ext>
            </a:extLst>
          </p:cNvPr>
          <p:cNvPicPr>
            <a:picLocks noChangeAspect="1"/>
          </p:cNvPicPr>
          <p:nvPr/>
        </p:nvPicPr>
        <p:blipFill>
          <a:blip r:embed="rId11"/>
          <a:stretch>
            <a:fillRect/>
          </a:stretch>
        </p:blipFill>
        <p:spPr>
          <a:xfrm>
            <a:off x="1767099" y="3902864"/>
            <a:ext cx="222736" cy="222736"/>
          </a:xfrm>
          <a:prstGeom prst="rect">
            <a:avLst/>
          </a:prstGeom>
        </p:spPr>
      </p:pic>
      <p:pic>
        <p:nvPicPr>
          <p:cNvPr id="11" name="Image 9" descr="preencoded.png">
            <a:extLst>
              <a:ext uri="{FF2B5EF4-FFF2-40B4-BE49-F238E27FC236}">
                <a16:creationId xmlns:a16="http://schemas.microsoft.com/office/drawing/2014/main" id="{36AE8CAC-A543-BB8E-0F1E-6DE3E19BEE41}"/>
              </a:ext>
            </a:extLst>
          </p:cNvPr>
          <p:cNvPicPr>
            <a:picLocks noChangeAspect="1"/>
          </p:cNvPicPr>
          <p:nvPr/>
        </p:nvPicPr>
        <p:blipFill>
          <a:blip r:embed="rId12"/>
          <a:stretch>
            <a:fillRect/>
          </a:stretch>
        </p:blipFill>
        <p:spPr>
          <a:xfrm>
            <a:off x="1767099" y="4311214"/>
            <a:ext cx="4098287" cy="482595"/>
          </a:xfrm>
          <a:prstGeom prst="rect">
            <a:avLst/>
          </a:prstGeom>
        </p:spPr>
      </p:pic>
      <p:pic>
        <p:nvPicPr>
          <p:cNvPr id="12" name="Image 10" descr="preencoded.png">
            <a:extLst>
              <a:ext uri="{FF2B5EF4-FFF2-40B4-BE49-F238E27FC236}">
                <a16:creationId xmlns:a16="http://schemas.microsoft.com/office/drawing/2014/main" id="{7AAC8CA6-4CEE-0276-DB14-EDA81AEC9CD0}"/>
              </a:ext>
            </a:extLst>
          </p:cNvPr>
          <p:cNvPicPr>
            <a:picLocks noChangeAspect="1"/>
          </p:cNvPicPr>
          <p:nvPr/>
        </p:nvPicPr>
        <p:blipFill>
          <a:blip r:embed="rId13"/>
          <a:stretch>
            <a:fillRect/>
          </a:stretch>
        </p:blipFill>
        <p:spPr>
          <a:xfrm>
            <a:off x="1878467" y="4422582"/>
            <a:ext cx="185613" cy="259859"/>
          </a:xfrm>
          <a:prstGeom prst="rect">
            <a:avLst/>
          </a:prstGeom>
        </p:spPr>
      </p:pic>
      <p:pic>
        <p:nvPicPr>
          <p:cNvPr id="13" name="Image 11" descr="preencoded.png">
            <a:extLst>
              <a:ext uri="{FF2B5EF4-FFF2-40B4-BE49-F238E27FC236}">
                <a16:creationId xmlns:a16="http://schemas.microsoft.com/office/drawing/2014/main" id="{0288837A-DC7F-8F09-F1C2-53C9BAB48771}"/>
              </a:ext>
            </a:extLst>
          </p:cNvPr>
          <p:cNvPicPr>
            <a:picLocks noChangeAspect="1"/>
          </p:cNvPicPr>
          <p:nvPr/>
        </p:nvPicPr>
        <p:blipFill>
          <a:blip r:embed="rId14"/>
          <a:stretch>
            <a:fillRect/>
          </a:stretch>
        </p:blipFill>
        <p:spPr>
          <a:xfrm>
            <a:off x="6013876" y="4311214"/>
            <a:ext cx="4098287" cy="482595"/>
          </a:xfrm>
          <a:prstGeom prst="rect">
            <a:avLst/>
          </a:prstGeom>
        </p:spPr>
      </p:pic>
      <p:pic>
        <p:nvPicPr>
          <p:cNvPr id="14" name="Image 12" descr="preencoded.png">
            <a:extLst>
              <a:ext uri="{FF2B5EF4-FFF2-40B4-BE49-F238E27FC236}">
                <a16:creationId xmlns:a16="http://schemas.microsoft.com/office/drawing/2014/main" id="{69C828A5-C646-49FB-6263-EDA297C64483}"/>
              </a:ext>
            </a:extLst>
          </p:cNvPr>
          <p:cNvPicPr>
            <a:picLocks noChangeAspect="1"/>
          </p:cNvPicPr>
          <p:nvPr/>
        </p:nvPicPr>
        <p:blipFill>
          <a:blip r:embed="rId15"/>
          <a:stretch>
            <a:fillRect/>
          </a:stretch>
        </p:blipFill>
        <p:spPr>
          <a:xfrm>
            <a:off x="6125245" y="4422582"/>
            <a:ext cx="185613" cy="259859"/>
          </a:xfrm>
          <a:prstGeom prst="rect">
            <a:avLst/>
          </a:prstGeom>
        </p:spPr>
      </p:pic>
      <p:pic>
        <p:nvPicPr>
          <p:cNvPr id="15" name="Image 13" descr="preencoded.png">
            <a:extLst>
              <a:ext uri="{FF2B5EF4-FFF2-40B4-BE49-F238E27FC236}">
                <a16:creationId xmlns:a16="http://schemas.microsoft.com/office/drawing/2014/main" id="{93140939-379E-4690-7E0D-256B9E6E028E}"/>
              </a:ext>
            </a:extLst>
          </p:cNvPr>
          <p:cNvPicPr>
            <a:picLocks noChangeAspect="1"/>
          </p:cNvPicPr>
          <p:nvPr/>
        </p:nvPicPr>
        <p:blipFill>
          <a:blip r:embed="rId16"/>
          <a:stretch>
            <a:fillRect/>
          </a:stretch>
        </p:blipFill>
        <p:spPr>
          <a:xfrm>
            <a:off x="1767099" y="4942300"/>
            <a:ext cx="4098287" cy="482595"/>
          </a:xfrm>
          <a:prstGeom prst="rect">
            <a:avLst/>
          </a:prstGeom>
        </p:spPr>
      </p:pic>
      <p:pic>
        <p:nvPicPr>
          <p:cNvPr id="16" name="Image 14" descr="preencoded.png">
            <a:extLst>
              <a:ext uri="{FF2B5EF4-FFF2-40B4-BE49-F238E27FC236}">
                <a16:creationId xmlns:a16="http://schemas.microsoft.com/office/drawing/2014/main" id="{06E3985E-7412-55F3-0A9F-AAC801E0FDAA}"/>
              </a:ext>
            </a:extLst>
          </p:cNvPr>
          <p:cNvPicPr>
            <a:picLocks noChangeAspect="1"/>
          </p:cNvPicPr>
          <p:nvPr/>
        </p:nvPicPr>
        <p:blipFill>
          <a:blip r:embed="rId17"/>
          <a:stretch>
            <a:fillRect/>
          </a:stretch>
        </p:blipFill>
        <p:spPr>
          <a:xfrm>
            <a:off x="1878467" y="5053668"/>
            <a:ext cx="232017" cy="259859"/>
          </a:xfrm>
          <a:prstGeom prst="rect">
            <a:avLst/>
          </a:prstGeom>
        </p:spPr>
      </p:pic>
      <p:pic>
        <p:nvPicPr>
          <p:cNvPr id="17" name="Image 15" descr="preencoded.png">
            <a:extLst>
              <a:ext uri="{FF2B5EF4-FFF2-40B4-BE49-F238E27FC236}">
                <a16:creationId xmlns:a16="http://schemas.microsoft.com/office/drawing/2014/main" id="{06C1B2CF-DE7E-2ACB-AB32-A404496C35EE}"/>
              </a:ext>
            </a:extLst>
          </p:cNvPr>
          <p:cNvPicPr>
            <a:picLocks noChangeAspect="1"/>
          </p:cNvPicPr>
          <p:nvPr/>
        </p:nvPicPr>
        <p:blipFill>
          <a:blip r:embed="rId18"/>
          <a:stretch>
            <a:fillRect/>
          </a:stretch>
        </p:blipFill>
        <p:spPr>
          <a:xfrm>
            <a:off x="6013876" y="4942300"/>
            <a:ext cx="4098287" cy="482595"/>
          </a:xfrm>
          <a:prstGeom prst="rect">
            <a:avLst/>
          </a:prstGeom>
        </p:spPr>
      </p:pic>
      <p:pic>
        <p:nvPicPr>
          <p:cNvPr id="18" name="Image 16" descr="preencoded.png">
            <a:extLst>
              <a:ext uri="{FF2B5EF4-FFF2-40B4-BE49-F238E27FC236}">
                <a16:creationId xmlns:a16="http://schemas.microsoft.com/office/drawing/2014/main" id="{8E881FAA-3CF2-F336-2C70-A071BDA269BA}"/>
              </a:ext>
            </a:extLst>
          </p:cNvPr>
          <p:cNvPicPr>
            <a:picLocks noChangeAspect="1"/>
          </p:cNvPicPr>
          <p:nvPr/>
        </p:nvPicPr>
        <p:blipFill>
          <a:blip r:embed="rId19"/>
          <a:stretch>
            <a:fillRect/>
          </a:stretch>
        </p:blipFill>
        <p:spPr>
          <a:xfrm>
            <a:off x="6125245" y="5053668"/>
            <a:ext cx="185613" cy="259859"/>
          </a:xfrm>
          <a:prstGeom prst="rect">
            <a:avLst/>
          </a:prstGeom>
        </p:spPr>
      </p:pic>
      <p:sp>
        <p:nvSpPr>
          <p:cNvPr id="24" name="Text 0">
            <a:extLst>
              <a:ext uri="{FF2B5EF4-FFF2-40B4-BE49-F238E27FC236}">
                <a16:creationId xmlns:a16="http://schemas.microsoft.com/office/drawing/2014/main" id="{D20BA23A-BB45-BCDF-48BC-7D0467B4312E}"/>
              </a:ext>
            </a:extLst>
          </p:cNvPr>
          <p:cNvSpPr/>
          <p:nvPr/>
        </p:nvSpPr>
        <p:spPr>
          <a:xfrm>
            <a:off x="445472" y="524699"/>
            <a:ext cx="10988318" cy="890945"/>
          </a:xfrm>
          <a:prstGeom prst="rect">
            <a:avLst/>
          </a:prstGeom>
          <a:noFill/>
          <a:ln/>
        </p:spPr>
        <p:txBody>
          <a:bodyPr vert="horz" wrap="square" lIns="0" tIns="0" rIns="0" bIns="0" rtlCol="0" anchor="t"/>
          <a:lstStyle/>
          <a:p>
            <a:pPr algn="ctr">
              <a:lnSpc>
                <a:spcPts val="3507"/>
              </a:lnSpc>
            </a:pPr>
            <a:r>
              <a:rPr lang="en-US" sz="3507" b="1" dirty="0">
                <a:solidFill>
                  <a:srgbClr val="2563EB"/>
                </a:solidFill>
                <a:latin typeface="ui-sans-serif" pitchFamily="34" charset="0"/>
                <a:ea typeface="ui-sans-serif" pitchFamily="34" charset="-122"/>
                <a:cs typeface="ui-sans-serif" pitchFamily="34" charset="-120"/>
              </a:rPr>
              <a:t>Stay Connected with Our Cloud Computing Journey!</a:t>
            </a:r>
            <a:endParaRPr lang="en-US" sz="3507" dirty="0"/>
          </a:p>
        </p:txBody>
      </p:sp>
      <p:sp>
        <p:nvSpPr>
          <p:cNvPr id="25" name="Text 1">
            <a:extLst>
              <a:ext uri="{FF2B5EF4-FFF2-40B4-BE49-F238E27FC236}">
                <a16:creationId xmlns:a16="http://schemas.microsoft.com/office/drawing/2014/main" id="{AA61E736-2DB8-A7C8-9F75-D51D4D5C611E}"/>
              </a:ext>
            </a:extLst>
          </p:cNvPr>
          <p:cNvSpPr/>
          <p:nvPr/>
        </p:nvSpPr>
        <p:spPr>
          <a:xfrm>
            <a:off x="2358016" y="2789183"/>
            <a:ext cx="37296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Like this video if you found it helpful!</a:t>
            </a:r>
            <a:endParaRPr lang="en-US" sz="1315" dirty="0"/>
          </a:p>
        </p:txBody>
      </p:sp>
      <p:sp>
        <p:nvSpPr>
          <p:cNvPr id="26" name="Text 2">
            <a:extLst>
              <a:ext uri="{FF2B5EF4-FFF2-40B4-BE49-F238E27FC236}">
                <a16:creationId xmlns:a16="http://schemas.microsoft.com/office/drawing/2014/main" id="{7F628F4D-2D3B-3CCC-6CB5-646A5EC96EFE}"/>
              </a:ext>
            </a:extLst>
          </p:cNvPr>
          <p:cNvSpPr/>
          <p:nvPr/>
        </p:nvSpPr>
        <p:spPr>
          <a:xfrm>
            <a:off x="6059989" y="2789183"/>
            <a:ext cx="4153334"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Subscribe for cloud tech updates!</a:t>
            </a:r>
            <a:endParaRPr lang="en-US" sz="1315" dirty="0"/>
          </a:p>
        </p:txBody>
      </p:sp>
      <p:sp>
        <p:nvSpPr>
          <p:cNvPr id="27" name="Text 3">
            <a:extLst>
              <a:ext uri="{FF2B5EF4-FFF2-40B4-BE49-F238E27FC236}">
                <a16:creationId xmlns:a16="http://schemas.microsoft.com/office/drawing/2014/main" id="{F9015770-B026-FB1B-638B-48F8C65AD2F5}"/>
              </a:ext>
            </a:extLst>
          </p:cNvPr>
          <p:cNvSpPr/>
          <p:nvPr/>
        </p:nvSpPr>
        <p:spPr>
          <a:xfrm>
            <a:off x="2101203" y="3865741"/>
            <a:ext cx="10014079" cy="296982"/>
          </a:xfrm>
          <a:prstGeom prst="rect">
            <a:avLst/>
          </a:prstGeom>
          <a:noFill/>
          <a:ln/>
        </p:spPr>
        <p:txBody>
          <a:bodyPr vert="horz" wrap="square" lIns="0" tIns="0" rIns="0" bIns="0" rtlCol="0" anchor="t"/>
          <a:lstStyle/>
          <a:p>
            <a:pPr>
              <a:lnSpc>
                <a:spcPts val="2338"/>
              </a:lnSpc>
            </a:pPr>
            <a:r>
              <a:rPr lang="en-US" sz="1754" b="1" dirty="0">
                <a:solidFill>
                  <a:srgbClr val="1F2937"/>
                </a:solidFill>
                <a:latin typeface="ui-sans-serif" pitchFamily="34" charset="0"/>
                <a:ea typeface="ui-sans-serif" pitchFamily="34" charset="-122"/>
                <a:cs typeface="ui-sans-serif" pitchFamily="34" charset="-120"/>
              </a:rPr>
              <a:t>Comment below which cloud topic you want to see next like:</a:t>
            </a:r>
            <a:endParaRPr lang="en-US" sz="1754" dirty="0"/>
          </a:p>
        </p:txBody>
      </p:sp>
      <p:sp>
        <p:nvSpPr>
          <p:cNvPr id="28" name="Text 4">
            <a:extLst>
              <a:ext uri="{FF2B5EF4-FFF2-40B4-BE49-F238E27FC236}">
                <a16:creationId xmlns:a16="http://schemas.microsoft.com/office/drawing/2014/main" id="{99BAF46D-2F46-40CE-F524-AC9C75A24B3F}"/>
              </a:ext>
            </a:extLst>
          </p:cNvPr>
          <p:cNvSpPr/>
          <p:nvPr/>
        </p:nvSpPr>
        <p:spPr>
          <a:xfrm>
            <a:off x="2175449" y="4422582"/>
            <a:ext cx="192701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Security Tips</a:t>
            </a:r>
            <a:endParaRPr lang="en-US" sz="1315" dirty="0"/>
          </a:p>
        </p:txBody>
      </p:sp>
      <p:sp>
        <p:nvSpPr>
          <p:cNvPr id="29" name="Text 5">
            <a:extLst>
              <a:ext uri="{FF2B5EF4-FFF2-40B4-BE49-F238E27FC236}">
                <a16:creationId xmlns:a16="http://schemas.microsoft.com/office/drawing/2014/main" id="{BE980ABC-2E6A-F027-E840-CB39466D6958}"/>
              </a:ext>
            </a:extLst>
          </p:cNvPr>
          <p:cNvSpPr/>
          <p:nvPr/>
        </p:nvSpPr>
        <p:spPr>
          <a:xfrm>
            <a:off x="6422226" y="4422582"/>
            <a:ext cx="287921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Cost Optimization Strategies</a:t>
            </a:r>
            <a:endParaRPr lang="en-US" sz="1315" dirty="0"/>
          </a:p>
        </p:txBody>
      </p:sp>
      <p:sp>
        <p:nvSpPr>
          <p:cNvPr id="30" name="Text 6">
            <a:extLst>
              <a:ext uri="{FF2B5EF4-FFF2-40B4-BE49-F238E27FC236}">
                <a16:creationId xmlns:a16="http://schemas.microsoft.com/office/drawing/2014/main" id="{1E5B916E-3BB5-BDC6-EA6D-81853FE550FD}"/>
              </a:ext>
            </a:extLst>
          </p:cNvPr>
          <p:cNvSpPr/>
          <p:nvPr/>
        </p:nvSpPr>
        <p:spPr>
          <a:xfrm>
            <a:off x="2221851" y="5053668"/>
            <a:ext cx="2519355"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Multi-Cloud Management</a:t>
            </a:r>
            <a:endParaRPr lang="en-US" sz="1315" dirty="0"/>
          </a:p>
        </p:txBody>
      </p:sp>
      <p:sp>
        <p:nvSpPr>
          <p:cNvPr id="31" name="Text 7">
            <a:extLst>
              <a:ext uri="{FF2B5EF4-FFF2-40B4-BE49-F238E27FC236}">
                <a16:creationId xmlns:a16="http://schemas.microsoft.com/office/drawing/2014/main" id="{A72BEF77-FDFD-D9E7-583C-207D49B10629}"/>
              </a:ext>
            </a:extLst>
          </p:cNvPr>
          <p:cNvSpPr/>
          <p:nvPr/>
        </p:nvSpPr>
        <p:spPr>
          <a:xfrm>
            <a:off x="6422226" y="5053668"/>
            <a:ext cx="2209786"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Serverless Computing</a:t>
            </a:r>
            <a:endParaRPr lang="en-US" sz="1315" dirty="0"/>
          </a:p>
        </p:txBody>
      </p:sp>
      <p:sp>
        <p:nvSpPr>
          <p:cNvPr id="32" name="Text 8">
            <a:extLst>
              <a:ext uri="{FF2B5EF4-FFF2-40B4-BE49-F238E27FC236}">
                <a16:creationId xmlns:a16="http://schemas.microsoft.com/office/drawing/2014/main" id="{CFE7E38E-7A50-40F5-8B19-F8A6A981557D}"/>
              </a:ext>
            </a:extLst>
          </p:cNvPr>
          <p:cNvSpPr/>
          <p:nvPr/>
        </p:nvSpPr>
        <p:spPr>
          <a:xfrm>
            <a:off x="2175448" y="5684753"/>
            <a:ext cx="2206133" cy="259859"/>
          </a:xfrm>
          <a:prstGeom prst="rect">
            <a:avLst/>
          </a:prstGeom>
          <a:noFill/>
          <a:ln/>
        </p:spPr>
        <p:txBody>
          <a:bodyPr vert="horz" wrap="square" lIns="0" tIns="0" rIns="0" bIns="0" rtlCol="0" anchor="t"/>
          <a:lstStyle/>
          <a:p>
            <a:pPr>
              <a:lnSpc>
                <a:spcPts val="2046"/>
              </a:lnSpc>
            </a:pPr>
            <a:r>
              <a:rPr lang="en-US" sz="1315" dirty="0">
                <a:solidFill>
                  <a:srgbClr val="374151"/>
                </a:solidFill>
                <a:latin typeface="ui-sans-serif" pitchFamily="34" charset="0"/>
                <a:ea typeface="ui-sans-serif" pitchFamily="34" charset="-122"/>
                <a:cs typeface="ui-sans-serif" pitchFamily="34" charset="-120"/>
              </a:rPr>
              <a:t>Cloud Migration Steps</a:t>
            </a:r>
            <a:endParaRPr lang="en-US" sz="1315" dirty="0"/>
          </a:p>
        </p:txBody>
      </p:sp>
      <p:sp>
        <p:nvSpPr>
          <p:cNvPr id="36" name="TextBox 35">
            <a:extLst>
              <a:ext uri="{FF2B5EF4-FFF2-40B4-BE49-F238E27FC236}">
                <a16:creationId xmlns:a16="http://schemas.microsoft.com/office/drawing/2014/main" id="{52DE9217-8C82-854F-F6F7-FABD44BBD000}"/>
              </a:ext>
            </a:extLst>
          </p:cNvPr>
          <p:cNvSpPr txBox="1"/>
          <p:nvPr/>
        </p:nvSpPr>
        <p:spPr>
          <a:xfrm>
            <a:off x="193073" y="1023606"/>
            <a:ext cx="11641607" cy="374228"/>
          </a:xfrm>
          <a:prstGeom prst="rect">
            <a:avLst/>
          </a:prstGeom>
          <a:noFill/>
        </p:spPr>
        <p:txBody>
          <a:bodyPr wrap="square">
            <a:spAutoFit/>
          </a:bodyPr>
          <a:lstStyle/>
          <a:p>
            <a:pPr algn="ctr">
              <a:lnSpc>
                <a:spcPts val="2338"/>
              </a:lnSpc>
            </a:pPr>
            <a:r>
              <a:rPr lang="en-US" sz="1754" dirty="0">
                <a:solidFill>
                  <a:srgbClr val="374151"/>
                </a:solidFill>
                <a:latin typeface="ui-sans-serif" pitchFamily="34" charset="0"/>
                <a:ea typeface="ui-sans-serif" pitchFamily="34" charset="-122"/>
                <a:cs typeface="ui-sans-serif" pitchFamily="34" charset="-120"/>
              </a:rPr>
              <a:t> Dive deeper into the cloud world! Check out our specialized playlists for your continuous learning journey!</a:t>
            </a:r>
            <a:endParaRPr lang="en-US" sz="1754" dirty="0"/>
          </a:p>
        </p:txBody>
      </p:sp>
      <p:sp>
        <p:nvSpPr>
          <p:cNvPr id="33" name="Text 8">
            <a:extLst>
              <a:ext uri="{FF2B5EF4-FFF2-40B4-BE49-F238E27FC236}">
                <a16:creationId xmlns:a16="http://schemas.microsoft.com/office/drawing/2014/main" id="{5E476BD6-3827-B9A4-687F-52F3340E5FA4}"/>
              </a:ext>
            </a:extLst>
          </p:cNvPr>
          <p:cNvSpPr/>
          <p:nvPr/>
        </p:nvSpPr>
        <p:spPr>
          <a:xfrm>
            <a:off x="6422226" y="5704955"/>
            <a:ext cx="2206133" cy="259859"/>
          </a:xfrm>
          <a:prstGeom prst="rect">
            <a:avLst/>
          </a:prstGeom>
          <a:noFill/>
          <a:ln/>
        </p:spPr>
        <p:txBody>
          <a:bodyPr vert="horz" wrap="square" lIns="0" tIns="0" rIns="0" bIns="0" rtlCol="0" anchor="t"/>
          <a:lstStyle/>
          <a:p>
            <a:pPr>
              <a:lnSpc>
                <a:spcPts val="2046"/>
              </a:lnSpc>
            </a:pPr>
            <a:r>
              <a:rPr lang="en-IN" sz="1364" dirty="0"/>
              <a:t>Anything you'd like 🙂</a:t>
            </a:r>
            <a:endParaRPr lang="en-US" sz="1315" dirty="0"/>
          </a:p>
        </p:txBody>
      </p:sp>
    </p:spTree>
    <p:extLst>
      <p:ext uri="{BB962C8B-B14F-4D97-AF65-F5344CB8AC3E}">
        <p14:creationId xmlns:p14="http://schemas.microsoft.com/office/powerpoint/2010/main" val="210085058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613</TotalTime>
  <Words>7282</Words>
  <Application>Microsoft Office PowerPoint</Application>
  <PresentationFormat>Custom</PresentationFormat>
  <Paragraphs>1253</Paragraphs>
  <Slides>93</Slides>
  <Notes>93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Arial</vt:lpstr>
      <vt:lpstr>Calibri</vt:lpstr>
      <vt:lpstr>Calibri Light</vt:lpstr>
      <vt:lpstr>Montserrat</vt:lpstr>
      <vt:lpstr>Open Sans</vt:lpstr>
      <vt:lpstr>ui-sans-serif</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Ritesh Behal</cp:lastModifiedBy>
  <cp:revision>304</cp:revision>
  <dcterms:created xsi:type="dcterms:W3CDTF">2025-10-27T16:06:53Z</dcterms:created>
  <dcterms:modified xsi:type="dcterms:W3CDTF">2025-11-12T02:56:54Z</dcterms:modified>
</cp:coreProperties>
</file>